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340600" cy="10471150"/>
  <p:notesSz cx="7340600" cy="104711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2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1021" y="3246056"/>
            <a:ext cx="6244907" cy="2198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34343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02042" y="5863844"/>
            <a:ext cx="5142865" cy="26177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34343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34343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7347" y="2408364"/>
            <a:ext cx="3195923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83679" y="2408364"/>
            <a:ext cx="3195923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7760" y="2415658"/>
            <a:ext cx="4462272" cy="47825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36335" y="2458304"/>
            <a:ext cx="569976" cy="37773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30423" y="1702840"/>
            <a:ext cx="758951" cy="50262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68367" y="1727210"/>
            <a:ext cx="786384" cy="5300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34343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7600" y="4312688"/>
            <a:ext cx="5318760" cy="1395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34343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7347" y="2408364"/>
            <a:ext cx="6612255" cy="6910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97963" y="9738170"/>
            <a:ext cx="2351024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7347" y="9738170"/>
            <a:ext cx="1689798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89804" y="9738170"/>
            <a:ext cx="1689798" cy="523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5080" algn="ctr">
              <a:lnSpc>
                <a:spcPts val="4580"/>
              </a:lnSpc>
              <a:spcBef>
                <a:spcPts val="80"/>
              </a:spcBef>
            </a:pPr>
            <a:r>
              <a:rPr spc="-85" dirty="0"/>
              <a:t>REGULAMENTO</a:t>
            </a:r>
            <a:r>
              <a:rPr spc="-180" dirty="0"/>
              <a:t> </a:t>
            </a:r>
            <a:r>
              <a:rPr spc="-25" dirty="0">
                <a:solidFill>
                  <a:srgbClr val="363636"/>
                </a:solidFill>
              </a:rPr>
              <a:t>DE </a:t>
            </a:r>
            <a:r>
              <a:rPr spc="-170" dirty="0">
                <a:solidFill>
                  <a:srgbClr val="333333"/>
                </a:solidFill>
              </a:rPr>
              <a:t>CONTRATAÇÃO</a:t>
            </a:r>
            <a:r>
              <a:rPr spc="-25" dirty="0">
                <a:solidFill>
                  <a:srgbClr val="333333"/>
                </a:solidFill>
              </a:rPr>
              <a:t> </a:t>
            </a:r>
            <a:r>
              <a:rPr spc="-155" dirty="0">
                <a:solidFill>
                  <a:srgbClr val="2F2F2F"/>
                </a:solidFill>
              </a:rPr>
              <a:t>DE</a:t>
            </a:r>
            <a:r>
              <a:rPr spc="-200" dirty="0">
                <a:solidFill>
                  <a:srgbClr val="2F2F2F"/>
                </a:solidFill>
              </a:rPr>
              <a:t> </a:t>
            </a:r>
            <a:r>
              <a:rPr spc="-114" dirty="0"/>
              <a:t>PESSOAL</a:t>
            </a:r>
          </a:p>
          <a:p>
            <a:pPr marL="21590" algn="ctr">
              <a:lnSpc>
                <a:spcPct val="100000"/>
              </a:lnSpc>
              <a:spcBef>
                <a:spcPts val="265"/>
              </a:spcBef>
            </a:pPr>
            <a:r>
              <a:rPr sz="1150" spc="-50" dirty="0">
                <a:solidFill>
                  <a:srgbClr val="313131"/>
                </a:solidFill>
              </a:rPr>
              <a:t>Nos</a:t>
            </a:r>
            <a:r>
              <a:rPr sz="1150" spc="-65" dirty="0">
                <a:solidFill>
                  <a:srgbClr val="313131"/>
                </a:solidFill>
              </a:rPr>
              <a:t> </a:t>
            </a:r>
            <a:r>
              <a:rPr sz="1150" spc="-80" dirty="0">
                <a:solidFill>
                  <a:srgbClr val="2D2D2D"/>
                </a:solidFill>
              </a:rPr>
              <a:t>termos</a:t>
            </a:r>
            <a:r>
              <a:rPr sz="1150" spc="-10" dirty="0">
                <a:solidFill>
                  <a:srgbClr val="2D2D2D"/>
                </a:solidFill>
              </a:rPr>
              <a:t> </a:t>
            </a:r>
            <a:r>
              <a:rPr sz="1150" spc="-95" dirty="0">
                <a:solidFill>
                  <a:srgbClr val="1C1C1C"/>
                </a:solidFill>
              </a:rPr>
              <a:t>das</a:t>
            </a:r>
            <a:r>
              <a:rPr sz="1150" spc="-35" dirty="0">
                <a:solidFill>
                  <a:srgbClr val="1C1C1C"/>
                </a:solidFill>
              </a:rPr>
              <a:t> </a:t>
            </a:r>
            <a:r>
              <a:rPr sz="1150" spc="-100" dirty="0">
                <a:solidFill>
                  <a:srgbClr val="212121"/>
                </a:solidFill>
              </a:rPr>
              <a:t>Leis</a:t>
            </a:r>
            <a:r>
              <a:rPr sz="1150" spc="-40" dirty="0">
                <a:solidFill>
                  <a:srgbClr val="212121"/>
                </a:solidFill>
              </a:rPr>
              <a:t> </a:t>
            </a:r>
            <a:r>
              <a:rPr sz="1150" spc="-80" dirty="0">
                <a:solidFill>
                  <a:srgbClr val="0E0E0E"/>
                </a:solidFill>
              </a:rPr>
              <a:t>trabalhistas</a:t>
            </a:r>
            <a:r>
              <a:rPr sz="1150" spc="75" dirty="0">
                <a:solidFill>
                  <a:srgbClr val="0E0E0E"/>
                </a:solidFill>
              </a:rPr>
              <a:t> </a:t>
            </a:r>
            <a:r>
              <a:rPr sz="1150" spc="-140" dirty="0">
                <a:solidFill>
                  <a:srgbClr val="000000"/>
                </a:solidFill>
              </a:rPr>
              <a:t>CLT</a:t>
            </a:r>
            <a:r>
              <a:rPr sz="1150" spc="-105" dirty="0">
                <a:solidFill>
                  <a:srgbClr val="000000"/>
                </a:solidFill>
              </a:rPr>
              <a:t> </a:t>
            </a:r>
            <a:r>
              <a:rPr sz="1150" spc="-95" dirty="0">
                <a:solidFill>
                  <a:srgbClr val="000000"/>
                </a:solidFill>
              </a:rPr>
              <a:t>(Atualizada</a:t>
            </a:r>
            <a:r>
              <a:rPr sz="1150" spc="65" dirty="0">
                <a:solidFill>
                  <a:srgbClr val="000000"/>
                </a:solidFill>
              </a:rPr>
              <a:t> </a:t>
            </a:r>
            <a:r>
              <a:rPr sz="1150" spc="-105" dirty="0">
                <a:solidFill>
                  <a:srgbClr val="181818"/>
                </a:solidFill>
              </a:rPr>
              <a:t>em</a:t>
            </a:r>
            <a:r>
              <a:rPr sz="1150" spc="-45" dirty="0">
                <a:solidFill>
                  <a:srgbClr val="181818"/>
                </a:solidFill>
              </a:rPr>
              <a:t> </a:t>
            </a:r>
            <a:r>
              <a:rPr sz="1150" spc="-10" dirty="0">
                <a:solidFill>
                  <a:srgbClr val="232323"/>
                </a:solidFill>
              </a:rPr>
              <a:t>2021)</a:t>
            </a:r>
            <a:endParaRPr sz="11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9072" y="4870916"/>
            <a:ext cx="3767328" cy="3350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4919" y="4447490"/>
            <a:ext cx="4672583" cy="31985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402080" y="560505"/>
            <a:ext cx="3916679" cy="539750"/>
            <a:chOff x="1402080" y="560505"/>
            <a:chExt cx="3916679" cy="539750"/>
          </a:xfrm>
        </p:grpSpPr>
        <p:sp>
          <p:nvSpPr>
            <p:cNvPr id="5" name="object 5"/>
            <p:cNvSpPr/>
            <p:nvPr/>
          </p:nvSpPr>
          <p:spPr>
            <a:xfrm>
              <a:off x="4322063" y="1000685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2" y="0"/>
                  </a:lnTo>
                </a:path>
              </a:pathLst>
            </a:custGeom>
            <a:ln w="9138">
              <a:solidFill>
                <a:srgbClr val="5457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2080" y="560505"/>
              <a:ext cx="3916679" cy="539182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984071" y="3919271"/>
            <a:ext cx="5247005" cy="12877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065" marR="5080" algn="ctr">
              <a:lnSpc>
                <a:spcPct val="113500"/>
              </a:lnSpc>
              <a:spcBef>
                <a:spcPts val="15"/>
              </a:spcBef>
              <a:tabLst>
                <a:tab pos="1675764" algn="l"/>
                <a:tab pos="3260090" algn="l"/>
                <a:tab pos="4051935" algn="l"/>
              </a:tabLst>
            </a:pPr>
            <a:r>
              <a:rPr sz="2450" u="heavy" dirty="0">
                <a:solidFill>
                  <a:srgbClr val="383838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REGULAMENTO</a:t>
            </a:r>
            <a:r>
              <a:rPr sz="2450" u="heavy" spc="110" dirty="0">
                <a:solidFill>
                  <a:srgbClr val="383838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 </a:t>
            </a:r>
            <a:r>
              <a:rPr sz="2450" u="heavy" dirty="0">
                <a:solidFill>
                  <a:srgbClr val="383838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DOS</a:t>
            </a:r>
            <a:r>
              <a:rPr sz="2450" u="heavy" spc="-85" dirty="0">
                <a:solidFill>
                  <a:srgbClr val="383838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 </a:t>
            </a:r>
            <a:r>
              <a:rPr sz="2450" u="heavy" dirty="0">
                <a:solidFill>
                  <a:srgbClr val="2A2A2A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PROCEDIMENTOS</a:t>
            </a:r>
            <a:r>
              <a:rPr sz="2450" u="heavy" spc="-250" dirty="0">
                <a:solidFill>
                  <a:srgbClr val="2A2A2A"/>
                </a:solidFill>
                <a:uFill>
                  <a:solidFill>
                    <a:srgbClr val="4B4B4B"/>
                  </a:solidFill>
                </a:uFill>
                <a:latin typeface="Trebuchet MS"/>
                <a:cs typeface="Trebuchet MS"/>
              </a:rPr>
              <a:t> </a:t>
            </a:r>
            <a:r>
              <a:rPr sz="2450" spc="-250" dirty="0">
                <a:solidFill>
                  <a:srgbClr val="2A2A2A"/>
                </a:solidFill>
                <a:latin typeface="Trebuchet MS"/>
                <a:cs typeface="Trebuchet MS"/>
              </a:rPr>
              <a:t> </a:t>
            </a:r>
            <a:r>
              <a:rPr sz="2500" spc="-45" dirty="0">
                <a:solidFill>
                  <a:srgbClr val="3B3B3B"/>
                </a:solidFill>
                <a:latin typeface="Trebuchet MS"/>
                <a:cs typeface="Trebuchet MS"/>
              </a:rPr>
              <a:t>PARA</a:t>
            </a:r>
            <a:r>
              <a:rPr sz="2500" spc="-114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500" spc="-10" dirty="0">
                <a:solidFill>
                  <a:srgbClr val="343434"/>
                </a:solidFill>
                <a:latin typeface="Trebuchet MS"/>
                <a:cs typeface="Trebuchet MS"/>
              </a:rPr>
              <a:t>RECRUTAMENTO</a:t>
            </a:r>
            <a:r>
              <a:rPr sz="2500" dirty="0">
                <a:solidFill>
                  <a:srgbClr val="343434"/>
                </a:solidFill>
                <a:latin typeface="Trebuchet MS"/>
                <a:cs typeface="Trebuchet MS"/>
              </a:rPr>
              <a:t>	</a:t>
            </a:r>
            <a:r>
              <a:rPr sz="2500" spc="-20" dirty="0">
                <a:solidFill>
                  <a:srgbClr val="363636"/>
                </a:solidFill>
                <a:latin typeface="Trebuchet MS"/>
                <a:cs typeface="Trebuchet MS"/>
              </a:rPr>
              <a:t>SELE</a:t>
            </a:r>
            <a:r>
              <a:rPr sz="2500" dirty="0">
                <a:solidFill>
                  <a:srgbClr val="363636"/>
                </a:solidFill>
                <a:latin typeface="Trebuchet MS"/>
                <a:cs typeface="Trebuchet MS"/>
              </a:rPr>
              <a:t>	</a:t>
            </a:r>
            <a:r>
              <a:rPr sz="2500" spc="-10" dirty="0">
                <a:solidFill>
                  <a:srgbClr val="3B3B3B"/>
                </a:solidFill>
                <a:latin typeface="Trebuchet MS"/>
                <a:cs typeface="Trebuchet MS"/>
              </a:rPr>
              <a:t>AO</a:t>
            </a:r>
            <a:r>
              <a:rPr sz="2500" spc="-175" dirty="0">
                <a:solidFill>
                  <a:srgbClr val="3B3B3B"/>
                </a:solidFill>
                <a:latin typeface="Trebuchet MS"/>
                <a:cs typeface="Trebuchet MS"/>
              </a:rPr>
              <a:t> </a:t>
            </a:r>
            <a:r>
              <a:rPr sz="2500" spc="-50" dirty="0">
                <a:solidFill>
                  <a:srgbClr val="464646"/>
                </a:solidFill>
                <a:latin typeface="Trebuchet MS"/>
                <a:cs typeface="Trebuchet MS"/>
              </a:rPr>
              <a:t>E </a:t>
            </a:r>
            <a:r>
              <a:rPr sz="2400" spc="-10" dirty="0">
                <a:solidFill>
                  <a:srgbClr val="383838"/>
                </a:solidFill>
                <a:latin typeface="Trebuchet MS"/>
                <a:cs typeface="Trebuchet MS"/>
              </a:rPr>
              <a:t>CONTRATA</a:t>
            </a:r>
            <a:r>
              <a:rPr sz="2400" dirty="0">
                <a:solidFill>
                  <a:srgbClr val="383838"/>
                </a:solidFill>
                <a:latin typeface="Trebuchet MS"/>
                <a:cs typeface="Trebuchet MS"/>
              </a:rPr>
              <a:t>	</a:t>
            </a:r>
            <a:r>
              <a:rPr sz="2400" dirty="0">
                <a:solidFill>
                  <a:srgbClr val="3A3A3A"/>
                </a:solidFill>
                <a:latin typeface="Trebuchet MS"/>
                <a:cs typeface="Trebuchet MS"/>
              </a:rPr>
              <a:t>AO</a:t>
            </a:r>
            <a:r>
              <a:rPr sz="2400" spc="-20" dirty="0">
                <a:solidFill>
                  <a:srgbClr val="3A3A3A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363636"/>
                </a:solidFill>
                <a:latin typeface="Trebuchet MS"/>
                <a:cs typeface="Trebuchet MS"/>
              </a:rPr>
              <a:t>DE</a:t>
            </a:r>
            <a:r>
              <a:rPr sz="2400" spc="-35" dirty="0">
                <a:solidFill>
                  <a:srgbClr val="363636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3F3F3F"/>
                </a:solidFill>
                <a:latin typeface="Trebuchet MS"/>
                <a:cs typeface="Trebuchet MS"/>
              </a:rPr>
              <a:t>PESSOAL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1224" y="408194"/>
            <a:ext cx="3916679" cy="679450"/>
            <a:chOff x="1411224" y="408194"/>
            <a:chExt cx="3916679" cy="679450"/>
          </a:xfrm>
        </p:grpSpPr>
        <p:sp>
          <p:nvSpPr>
            <p:cNvPr id="3" name="object 3"/>
            <p:cNvSpPr/>
            <p:nvPr/>
          </p:nvSpPr>
          <p:spPr>
            <a:xfrm>
              <a:off x="4050791" y="982408"/>
              <a:ext cx="262255" cy="0"/>
            </a:xfrm>
            <a:custGeom>
              <a:avLst/>
              <a:gdLst/>
              <a:ahLst/>
              <a:cxnLst/>
              <a:rect l="l" t="t" r="r" b="b"/>
              <a:pathLst>
                <a:path w="262254">
                  <a:moveTo>
                    <a:pt x="0" y="0"/>
                  </a:moveTo>
                  <a:lnTo>
                    <a:pt x="262128" y="0"/>
                  </a:lnTo>
                </a:path>
              </a:pathLst>
            </a:custGeom>
            <a:ln w="9138">
              <a:solidFill>
                <a:srgbClr val="6464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34256" y="979361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5">
                  <a:moveTo>
                    <a:pt x="0" y="0"/>
                  </a:moveTo>
                  <a:lnTo>
                    <a:pt x="222504" y="0"/>
                  </a:lnTo>
                </a:path>
              </a:pathLst>
            </a:custGeom>
            <a:ln w="9138">
              <a:solidFill>
                <a:srgbClr val="6464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1224" y="408194"/>
              <a:ext cx="3916679" cy="67930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99089" y="1323577"/>
            <a:ext cx="5420360" cy="8060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27200" marR="63500" indent="-1697989">
              <a:lnSpc>
                <a:spcPct val="105700"/>
              </a:lnSpc>
              <a:spcBef>
                <a:spcPts val="100"/>
              </a:spcBef>
            </a:pPr>
            <a:r>
              <a:rPr sz="1400" b="1" spc="-229" dirty="0">
                <a:solidFill>
                  <a:srgbClr val="282828"/>
                </a:solidFill>
                <a:latin typeface="Times New Roman"/>
                <a:cs typeface="Times New Roman"/>
              </a:rPr>
              <a:t>REGULAMENTO</a:t>
            </a:r>
            <a:r>
              <a:rPr sz="1400" b="1" spc="19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400" b="1" spc="-170" dirty="0">
                <a:solidFill>
                  <a:srgbClr val="3B3B3B"/>
                </a:solidFill>
                <a:latin typeface="Times New Roman"/>
                <a:cs typeface="Times New Roman"/>
              </a:rPr>
              <a:t>DOS</a:t>
            </a:r>
            <a:r>
              <a:rPr sz="1400" b="1" spc="5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400" b="1" spc="-200" dirty="0">
                <a:solidFill>
                  <a:srgbClr val="1C1C1C"/>
                </a:solidFill>
                <a:latin typeface="Times New Roman"/>
                <a:cs typeface="Times New Roman"/>
              </a:rPr>
              <a:t>PROCEDIMENTOS</a:t>
            </a:r>
            <a:r>
              <a:rPr sz="1400" b="1" spc="204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400" b="1" spc="-215" dirty="0">
                <a:solidFill>
                  <a:srgbClr val="1C1C1C"/>
                </a:solidFill>
                <a:latin typeface="Times New Roman"/>
                <a:cs typeface="Times New Roman"/>
              </a:rPr>
              <a:t>PARA</a:t>
            </a:r>
            <a:r>
              <a:rPr sz="1400" b="1" spc="114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400" b="1" spc="-215" dirty="0">
                <a:solidFill>
                  <a:srgbClr val="2B2B2B"/>
                </a:solidFill>
                <a:latin typeface="Times New Roman"/>
                <a:cs typeface="Times New Roman"/>
              </a:rPr>
              <a:t>RECRUTAMENTO,</a:t>
            </a:r>
            <a:r>
              <a:rPr sz="1400" b="1" spc="21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400" b="1" spc="-265" dirty="0">
                <a:solidFill>
                  <a:srgbClr val="313131"/>
                </a:solidFill>
                <a:latin typeface="Times New Roman"/>
                <a:cs typeface="Times New Roman"/>
              </a:rPr>
              <a:t>SELEÇÃO</a:t>
            </a:r>
            <a:r>
              <a:rPr sz="1400" b="1" spc="50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400" b="1" spc="-360" dirty="0">
                <a:solidFill>
                  <a:srgbClr val="3F3F3F"/>
                </a:solidFill>
                <a:latin typeface="Times New Roman"/>
                <a:cs typeface="Times New Roman"/>
              </a:rPr>
              <a:t>E</a:t>
            </a:r>
            <a:r>
              <a:rPr sz="1400" b="1" spc="-10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400" b="1" spc="-225" dirty="0">
                <a:solidFill>
                  <a:srgbClr val="363636"/>
                </a:solidFill>
                <a:latin typeface="Times New Roman"/>
                <a:cs typeface="Times New Roman"/>
              </a:rPr>
              <a:t>CONTRATAÇÃO</a:t>
            </a:r>
            <a:r>
              <a:rPr sz="1400" b="1" spc="22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400" b="1" spc="-60" dirty="0">
                <a:solidFill>
                  <a:srgbClr val="1D1D1D"/>
                </a:solidFill>
                <a:latin typeface="Times New Roman"/>
                <a:cs typeface="Times New Roman"/>
              </a:rPr>
              <a:t>PESSOAL</a:t>
            </a:r>
            <a:endParaRPr sz="1400">
              <a:latin typeface="Times New Roman"/>
              <a:cs typeface="Times New Roman"/>
            </a:endParaRPr>
          </a:p>
          <a:p>
            <a:pPr marL="12700" marR="14604" indent="1270">
              <a:lnSpc>
                <a:spcPct val="97800"/>
              </a:lnSpc>
              <a:spcBef>
                <a:spcPts val="875"/>
              </a:spcBef>
              <a:tabLst>
                <a:tab pos="629285" algn="l"/>
                <a:tab pos="912494" algn="l"/>
                <a:tab pos="1454785" algn="l"/>
                <a:tab pos="2129155" algn="l"/>
                <a:tab pos="2514600" algn="l"/>
                <a:tab pos="3265170" algn="l"/>
                <a:tab pos="4104640" algn="l"/>
                <a:tab pos="4705350" algn="l"/>
                <a:tab pos="4993640" algn="l"/>
              </a:tabLst>
            </a:pP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Art.</a:t>
            </a:r>
            <a:r>
              <a:rPr sz="1250" spc="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1º</a:t>
            </a:r>
            <a:r>
              <a:rPr sz="1250" spc="8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Esse</a:t>
            </a:r>
            <a:r>
              <a:rPr sz="1250" spc="8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A2A2A"/>
                </a:solidFill>
                <a:latin typeface="Times New Roman"/>
                <a:cs typeface="Times New Roman"/>
              </a:rPr>
              <a:t>Regulamento</a:t>
            </a:r>
            <a:r>
              <a:rPr sz="1250" spc="12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tem</a:t>
            </a:r>
            <a:r>
              <a:rPr sz="1250" spc="10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por</a:t>
            </a:r>
            <a:r>
              <a:rPr sz="1250" spc="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11111"/>
                </a:solidFill>
                <a:latin typeface="Times New Roman"/>
                <a:cs typeface="Times New Roman"/>
              </a:rPr>
              <a:t>finalidade</a:t>
            </a:r>
            <a:r>
              <a:rPr sz="1250" spc="13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estabelecer</a:t>
            </a:r>
            <a:r>
              <a:rPr sz="1250" spc="13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os</a:t>
            </a:r>
            <a:r>
              <a:rPr sz="1250" spc="8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procedimentos</a:t>
            </a:r>
            <a:r>
              <a:rPr sz="1250" spc="114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que</a:t>
            </a:r>
            <a:r>
              <a:rPr sz="1250" spc="8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42424"/>
                </a:solidFill>
                <a:latin typeface="Times New Roman"/>
                <a:cs typeface="Times New Roman"/>
              </a:rPr>
              <a:t>serão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adotados</a:t>
            </a:r>
            <a:r>
              <a:rPr sz="1250" spc="6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42424"/>
                </a:solidFill>
                <a:latin typeface="Times New Roman"/>
                <a:cs typeface="Times New Roman"/>
              </a:rPr>
              <a:t>pela</a:t>
            </a:r>
            <a:r>
              <a:rPr sz="1250" spc="-1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Associação</a:t>
            </a:r>
            <a:r>
              <a:rPr sz="1250" spc="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dos</a:t>
            </a:r>
            <a:r>
              <a:rPr sz="1250" spc="1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Moradores</a:t>
            </a:r>
            <a:r>
              <a:rPr sz="1250" spc="4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Para</a:t>
            </a:r>
            <a:r>
              <a:rPr sz="125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sz="1250" spc="1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Desenvolvimento</a:t>
            </a:r>
            <a:r>
              <a:rPr sz="1250" spc="-5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do</a:t>
            </a:r>
            <a:r>
              <a:rPr sz="1250" spc="2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Agua</a:t>
            </a:r>
            <a:r>
              <a:rPr sz="1250" spc="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A2A2A"/>
                </a:solidFill>
                <a:latin typeface="Times New Roman"/>
                <a:cs typeface="Times New Roman"/>
              </a:rPr>
              <a:t>Azul,</a:t>
            </a:r>
            <a:r>
              <a:rPr sz="1250" spc="4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peso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Jurídica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	</a:t>
            </a:r>
            <a:r>
              <a:rPr sz="1250" spc="-25" dirty="0">
                <a:solidFill>
                  <a:srgbClr val="161616"/>
                </a:solidFill>
                <a:latin typeface="Times New Roman"/>
                <a:cs typeface="Times New Roman"/>
              </a:rPr>
              <a:t>de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242424"/>
                </a:solidFill>
                <a:latin typeface="Times New Roman"/>
                <a:cs typeface="Times New Roman"/>
              </a:rPr>
              <a:t>direito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provado,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	</a:t>
            </a:r>
            <a:r>
              <a:rPr sz="1250" spc="-25" dirty="0">
                <a:solidFill>
                  <a:srgbClr val="2D2D2D"/>
                </a:solidFill>
                <a:latin typeface="Times New Roman"/>
                <a:cs typeface="Times New Roman"/>
              </a:rPr>
              <a:t>sem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finalidade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econômica,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181818"/>
                </a:solidFill>
                <a:latin typeface="Times New Roman"/>
                <a:cs typeface="Times New Roman"/>
              </a:rPr>
              <a:t>inscrito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	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no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	</a:t>
            </a:r>
            <a:r>
              <a:rPr sz="1250" spc="-35" dirty="0">
                <a:solidFill>
                  <a:srgbClr val="363636"/>
                </a:solidFill>
                <a:latin typeface="Times New Roman"/>
                <a:cs typeface="Times New Roman"/>
              </a:rPr>
              <a:t>CNPJ: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08.953.367/0001-31,</a:t>
            </a:r>
            <a:r>
              <a:rPr sz="1250" spc="-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qualificado</a:t>
            </a:r>
            <a:r>
              <a:rPr sz="1250" spc="-4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F2F2F"/>
                </a:solidFill>
                <a:latin typeface="Times New Roman"/>
                <a:cs typeface="Times New Roman"/>
              </a:rPr>
              <a:t>como</a:t>
            </a:r>
            <a:r>
              <a:rPr sz="1250" spc="-3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31313"/>
                </a:solidFill>
                <a:latin typeface="Times New Roman"/>
                <a:cs typeface="Times New Roman"/>
              </a:rPr>
              <a:t>Organização</a:t>
            </a:r>
            <a:r>
              <a:rPr sz="1250" spc="2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Social</a:t>
            </a:r>
            <a:r>
              <a:rPr sz="1250" spc="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51515"/>
                </a:solidFill>
                <a:latin typeface="Times New Roman"/>
                <a:cs typeface="Times New Roman"/>
              </a:rPr>
              <a:t>Civil</a:t>
            </a:r>
            <a:r>
              <a:rPr sz="1250" spc="-1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spc="-640" dirty="0">
                <a:solidFill>
                  <a:srgbClr val="707070"/>
                </a:solidFill>
                <a:latin typeface="Times New Roman"/>
                <a:cs typeface="Times New Roman"/>
              </a:rPr>
              <a:t>—</a:t>
            </a:r>
            <a:r>
              <a:rPr sz="1250" spc="-70" dirty="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OSC,</a:t>
            </a:r>
            <a:r>
              <a:rPr sz="1250" spc="17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31313"/>
                </a:solidFill>
                <a:latin typeface="Times New Roman"/>
                <a:cs typeface="Times New Roman"/>
              </a:rPr>
              <a:t>Credenciada</a:t>
            </a:r>
            <a:r>
              <a:rPr sz="1250" spc="1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D3D3D"/>
                </a:solidFill>
                <a:latin typeface="Times New Roman"/>
                <a:cs typeface="Times New Roman"/>
              </a:rPr>
              <a:t>ao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Termo</a:t>
            </a:r>
            <a:r>
              <a:rPr sz="1250" spc="13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de</a:t>
            </a:r>
            <a:r>
              <a:rPr sz="1250" spc="10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Colaboração</a:t>
            </a:r>
            <a:r>
              <a:rPr sz="1250" spc="17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Para</a:t>
            </a:r>
            <a:r>
              <a:rPr sz="1250" spc="114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o</a:t>
            </a:r>
            <a:r>
              <a:rPr sz="1250" spc="1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A1A1A"/>
                </a:solidFill>
                <a:latin typeface="Times New Roman"/>
                <a:cs typeface="Times New Roman"/>
              </a:rPr>
              <a:t>Desenvolvimento</a:t>
            </a:r>
            <a:r>
              <a:rPr sz="1250" spc="6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61616"/>
                </a:solidFill>
                <a:latin typeface="Times New Roman"/>
                <a:cs typeface="Times New Roman"/>
              </a:rPr>
              <a:t>Complementar</a:t>
            </a:r>
            <a:r>
              <a:rPr sz="1250" spc="16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do</a:t>
            </a:r>
            <a:r>
              <a:rPr sz="1250" spc="13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Ensino</a:t>
            </a:r>
            <a:r>
              <a:rPr sz="1250" spc="13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82828"/>
                </a:solidFill>
                <a:latin typeface="Times New Roman"/>
                <a:cs typeface="Times New Roman"/>
              </a:rPr>
              <a:t>Publico</a:t>
            </a:r>
            <a:r>
              <a:rPr sz="1250" spc="13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4D4D4D"/>
                </a:solidFill>
                <a:latin typeface="Times New Roman"/>
                <a:cs typeface="Times New Roman"/>
              </a:rPr>
              <a:t>e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Gratuito</a:t>
            </a:r>
            <a:r>
              <a:rPr sz="1250" spc="32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N°</a:t>
            </a:r>
            <a:r>
              <a:rPr sz="1250" spc="24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005824/2017,</a:t>
            </a:r>
            <a:r>
              <a:rPr sz="1250" spc="37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11111"/>
                </a:solidFill>
                <a:latin typeface="Times New Roman"/>
                <a:cs typeface="Times New Roman"/>
              </a:rPr>
              <a:t>modalidade:</a:t>
            </a:r>
            <a:r>
              <a:rPr sz="1250" spc="33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31313"/>
                </a:solidFill>
                <a:latin typeface="Times New Roman"/>
                <a:cs typeface="Times New Roman"/>
              </a:rPr>
              <a:t>“Educação</a:t>
            </a:r>
            <a:r>
              <a:rPr sz="1250" spc="33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Básica</a:t>
            </a:r>
            <a:r>
              <a:rPr sz="1250" spc="290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F3F3F"/>
                </a:solidFill>
                <a:latin typeface="Times New Roman"/>
                <a:cs typeface="Times New Roman"/>
              </a:rPr>
              <a:t>e</a:t>
            </a:r>
            <a:r>
              <a:rPr sz="1250" spc="285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Educação</a:t>
            </a:r>
            <a:r>
              <a:rPr sz="1250" spc="32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D1D1D"/>
                </a:solidFill>
                <a:latin typeface="Times New Roman"/>
                <a:cs typeface="Times New Roman"/>
              </a:rPr>
              <a:t>Infantil </a:t>
            </a:r>
            <a:r>
              <a:rPr sz="1250" spc="-40" dirty="0">
                <a:solidFill>
                  <a:srgbClr val="313131"/>
                </a:solidFill>
                <a:latin typeface="Times New Roman"/>
                <a:cs typeface="Times New Roman"/>
              </a:rPr>
              <a:t>CRECHE”</a:t>
            </a:r>
            <a:r>
              <a:rPr sz="1250" spc="-2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665" dirty="0">
                <a:solidFill>
                  <a:srgbClr val="646464"/>
                </a:solidFill>
                <a:latin typeface="Times New Roman"/>
                <a:cs typeface="Times New Roman"/>
              </a:rPr>
              <a:t>—</a:t>
            </a:r>
            <a:r>
              <a:rPr sz="1250" spc="-30" dirty="0">
                <a:solidFill>
                  <a:srgbClr val="646464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Secretaria</a:t>
            </a:r>
            <a:r>
              <a:rPr sz="1250" spc="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de</a:t>
            </a:r>
            <a:r>
              <a:rPr sz="1250" spc="-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Educação</a:t>
            </a:r>
            <a:r>
              <a:rPr sz="1250" spc="3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0E0E0E"/>
                </a:solidFill>
                <a:latin typeface="Times New Roman"/>
                <a:cs typeface="Times New Roman"/>
              </a:rPr>
              <a:t>Prefeitura</a:t>
            </a:r>
            <a:r>
              <a:rPr sz="1250" spc="-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de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Guarulhos.</a:t>
            </a:r>
            <a:endParaRPr sz="1250">
              <a:latin typeface="Times New Roman"/>
              <a:cs typeface="Times New Roman"/>
            </a:endParaRPr>
          </a:p>
          <a:p>
            <a:pPr marL="18415" marR="15240" indent="2540" algn="just">
              <a:lnSpc>
                <a:spcPts val="1440"/>
              </a:lnSpc>
              <a:spcBef>
                <a:spcPts val="875"/>
              </a:spcBef>
            </a:pP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§1°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sz="1250" spc="2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normas</a:t>
            </a:r>
            <a:r>
              <a:rPr sz="1250" spc="4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estabelecidas</a:t>
            </a:r>
            <a:r>
              <a:rPr sz="1250" spc="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nesse</a:t>
            </a:r>
            <a:r>
              <a:rPr sz="1250" spc="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D1D1D"/>
                </a:solidFill>
                <a:latin typeface="Times New Roman"/>
                <a:cs typeface="Times New Roman"/>
              </a:rPr>
              <a:t>Regulamento</a:t>
            </a:r>
            <a:r>
              <a:rPr sz="1250" spc="9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A0A0A"/>
                </a:solidFill>
                <a:latin typeface="Times New Roman"/>
                <a:cs typeface="Times New Roman"/>
              </a:rPr>
              <a:t>serão</a:t>
            </a:r>
            <a:r>
              <a:rPr sz="1250" spc="4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aplicadas</a:t>
            </a:r>
            <a:r>
              <a:rPr sz="1250" spc="6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51515"/>
                </a:solidFill>
                <a:latin typeface="Times New Roman"/>
                <a:cs typeface="Times New Roman"/>
              </a:rPr>
              <a:t>exclusivamente</a:t>
            </a:r>
            <a:r>
              <a:rPr sz="1250" spc="2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33333"/>
                </a:solidFill>
                <a:latin typeface="Times New Roman"/>
                <a:cs typeface="Times New Roman"/>
              </a:rPr>
              <a:t>no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âmbito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das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relações</a:t>
            </a:r>
            <a:r>
              <a:rPr sz="1250" spc="-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31313"/>
                </a:solidFill>
                <a:latin typeface="Times New Roman"/>
                <a:cs typeface="Times New Roman"/>
              </a:rPr>
              <a:t>estabelecidas</a:t>
            </a:r>
            <a:r>
              <a:rPr sz="1250" spc="3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nos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11111"/>
                </a:solidFill>
                <a:latin typeface="Times New Roman"/>
                <a:cs typeface="Times New Roman"/>
              </a:rPr>
              <a:t>Contratos</a:t>
            </a:r>
            <a:r>
              <a:rPr sz="1250" spc="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250" spc="-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81818"/>
                </a:solidFill>
                <a:latin typeface="Times New Roman"/>
                <a:cs typeface="Times New Roman"/>
              </a:rPr>
              <a:t>Gestão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31313"/>
                </a:solidFill>
                <a:latin typeface="Times New Roman"/>
                <a:cs typeface="Times New Roman"/>
              </a:rPr>
              <a:t>celebrados</a:t>
            </a:r>
            <a:r>
              <a:rPr sz="1250" spc="2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sz="1250" spc="-1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sz="1250" spc="-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Prefeitura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de</a:t>
            </a:r>
            <a:r>
              <a:rPr sz="1250" spc="-8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Guarulhos,</a:t>
            </a:r>
            <a:r>
              <a:rPr sz="1250" spc="1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D4D4D"/>
                </a:solidFill>
                <a:latin typeface="Times New Roman"/>
                <a:cs typeface="Times New Roman"/>
              </a:rPr>
              <a:t>e</a:t>
            </a:r>
            <a:r>
              <a:rPr sz="1250" spc="-65" dirty="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serão </a:t>
            </a:r>
            <a:r>
              <a:rPr sz="1250" spc="-25" dirty="0">
                <a:solidFill>
                  <a:srgbClr val="1D1D1D"/>
                </a:solidFill>
                <a:latin typeface="Times New Roman"/>
                <a:cs typeface="Times New Roman"/>
              </a:rPr>
              <a:t>regidas</a:t>
            </a:r>
            <a:r>
              <a:rPr sz="1250" spc="-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B2B2B"/>
                </a:solidFill>
                <a:latin typeface="Times New Roman"/>
                <a:cs typeface="Times New Roman"/>
              </a:rPr>
              <a:t>pela</a:t>
            </a:r>
            <a:r>
              <a:rPr sz="1250" spc="-4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A1A1A"/>
                </a:solidFill>
                <a:latin typeface="Times New Roman"/>
                <a:cs typeface="Times New Roman"/>
              </a:rPr>
              <a:t>Consolidação</a:t>
            </a:r>
            <a:r>
              <a:rPr sz="1250" spc="2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das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D1D1D"/>
                </a:solidFill>
                <a:latin typeface="Times New Roman"/>
                <a:cs typeface="Times New Roman"/>
              </a:rPr>
              <a:t>Leis</a:t>
            </a:r>
            <a:r>
              <a:rPr sz="1250" spc="-3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250" spc="-5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0F0F0F"/>
                </a:solidFill>
                <a:latin typeface="Times New Roman"/>
                <a:cs typeface="Times New Roman"/>
              </a:rPr>
              <a:t>Trabalho</a:t>
            </a:r>
            <a:r>
              <a:rPr sz="1250" spc="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665" dirty="0">
                <a:solidFill>
                  <a:srgbClr val="797979"/>
                </a:solidFill>
                <a:latin typeface="Times New Roman"/>
                <a:cs typeface="Times New Roman"/>
              </a:rPr>
              <a:t>—</a:t>
            </a:r>
            <a:r>
              <a:rPr sz="1250" spc="-25" dirty="0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D2D2D"/>
                </a:solidFill>
                <a:latin typeface="Times New Roman"/>
                <a:cs typeface="Times New Roman"/>
              </a:rPr>
              <a:t>CLT.</a:t>
            </a:r>
            <a:endParaRPr sz="1250">
              <a:latin typeface="Times New Roman"/>
              <a:cs typeface="Times New Roman"/>
            </a:endParaRPr>
          </a:p>
          <a:p>
            <a:pPr marL="19050" marR="10795" indent="1905" algn="just">
              <a:lnSpc>
                <a:spcPct val="97500"/>
              </a:lnSpc>
              <a:spcBef>
                <a:spcPts val="755"/>
              </a:spcBef>
            </a:pPr>
            <a:r>
              <a:rPr sz="1250" spc="-90" dirty="0">
                <a:solidFill>
                  <a:srgbClr val="484848"/>
                </a:solidFill>
                <a:latin typeface="Times New Roman"/>
                <a:cs typeface="Times New Roman"/>
              </a:rPr>
              <a:t>§2°</a:t>
            </a:r>
            <a:r>
              <a:rPr sz="1250" spc="10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343434"/>
                </a:solidFill>
                <a:latin typeface="Times New Roman"/>
                <a:cs typeface="Times New Roman"/>
              </a:rPr>
              <a:t>Os</a:t>
            </a:r>
            <a:r>
              <a:rPr sz="1250" spc="-5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procedimentos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especificados</a:t>
            </a:r>
            <a:r>
              <a:rPr sz="1250" spc="-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32323"/>
                </a:solidFill>
                <a:latin typeface="Times New Roman"/>
                <a:cs typeface="Times New Roman"/>
              </a:rPr>
              <a:t>por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esse</a:t>
            </a:r>
            <a:r>
              <a:rPr sz="1250" spc="-3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Regulamento</a:t>
            </a:r>
            <a:r>
              <a:rPr sz="1250" spc="4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0F0F0F"/>
                </a:solidFill>
                <a:latin typeface="Times New Roman"/>
                <a:cs typeface="Times New Roman"/>
              </a:rPr>
              <a:t>serão</a:t>
            </a:r>
            <a:r>
              <a:rPr sz="1250" spc="-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11111"/>
                </a:solidFill>
                <a:latin typeface="Times New Roman"/>
                <a:cs typeface="Times New Roman"/>
              </a:rPr>
              <a:t>regidos</a:t>
            </a:r>
            <a:r>
              <a:rPr sz="1250" spc="1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latin typeface="Times New Roman"/>
                <a:cs typeface="Times New Roman"/>
              </a:rPr>
              <a:t>pelos</a:t>
            </a:r>
            <a:r>
              <a:rPr sz="1250" spc="-35" dirty="0"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princípios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da</a:t>
            </a:r>
            <a:r>
              <a:rPr sz="1250" spc="-1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legalidade,</a:t>
            </a:r>
            <a:r>
              <a:rPr sz="1250" spc="6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impessoalidade,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moralidade,</a:t>
            </a:r>
            <a:r>
              <a:rPr sz="1250" spc="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publicidade,</a:t>
            </a:r>
            <a:r>
              <a:rPr sz="1250" spc="8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0F0F0F"/>
                </a:solidFill>
                <a:latin typeface="Times New Roman"/>
                <a:cs typeface="Times New Roman"/>
              </a:rPr>
              <a:t>boa-</a:t>
            </a:r>
            <a:r>
              <a:rPr sz="1250" dirty="0">
                <a:solidFill>
                  <a:srgbClr val="0F0F0F"/>
                </a:solidFill>
                <a:latin typeface="Times New Roman"/>
                <a:cs typeface="Times New Roman"/>
              </a:rPr>
              <a:t>fé,</a:t>
            </a:r>
            <a:r>
              <a:rPr sz="1250" spc="5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isonomia,</a:t>
            </a:r>
            <a:r>
              <a:rPr sz="1250" spc="5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D1D1D"/>
                </a:solidFill>
                <a:latin typeface="Times New Roman"/>
                <a:cs typeface="Times New Roman"/>
              </a:rPr>
              <a:t>julgamento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objetivo,</a:t>
            </a:r>
            <a:r>
              <a:rPr sz="1250" spc="7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eficiência</a:t>
            </a:r>
            <a:r>
              <a:rPr sz="1250" spc="10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r>
              <a:rPr sz="1250" spc="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probidade,</a:t>
            </a:r>
            <a:r>
              <a:rPr sz="1250" spc="8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e</a:t>
            </a:r>
            <a:r>
              <a:rPr sz="1250" spc="7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pela</a:t>
            </a:r>
            <a:r>
              <a:rPr sz="1250" spc="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adequação</a:t>
            </a:r>
            <a:r>
              <a:rPr sz="1250" spc="10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aos</a:t>
            </a:r>
            <a:r>
              <a:rPr sz="1250" spc="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F0F0F"/>
                </a:solidFill>
                <a:latin typeface="Times New Roman"/>
                <a:cs typeface="Times New Roman"/>
              </a:rPr>
              <a:t>objetivos</a:t>
            </a:r>
            <a:r>
              <a:rPr sz="1250" spc="9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da</a:t>
            </a:r>
            <a:r>
              <a:rPr sz="1250" spc="6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Associação</a:t>
            </a:r>
            <a:r>
              <a:rPr sz="1250" spc="114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B3B3B"/>
                </a:solidFill>
                <a:latin typeface="Times New Roman"/>
                <a:cs typeface="Times New Roman"/>
              </a:rPr>
              <a:t>dos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Moradores</a:t>
            </a:r>
            <a:r>
              <a:rPr sz="1250" spc="5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Para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o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 Desenvolvimento</a:t>
            </a:r>
            <a:r>
              <a:rPr sz="125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do</a:t>
            </a:r>
            <a:r>
              <a:rPr sz="1250" spc="-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A2A2A"/>
                </a:solidFill>
                <a:latin typeface="Times New Roman"/>
                <a:cs typeface="Times New Roman"/>
              </a:rPr>
              <a:t>Água</a:t>
            </a:r>
            <a:r>
              <a:rPr sz="1250" spc="2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Azul.</a:t>
            </a:r>
            <a:endParaRPr sz="1250">
              <a:latin typeface="Times New Roman"/>
              <a:cs typeface="Times New Roman"/>
            </a:endParaRPr>
          </a:p>
          <a:p>
            <a:pPr marL="24765" marR="8255" indent="-635" algn="just">
              <a:lnSpc>
                <a:spcPct val="96700"/>
              </a:lnSpc>
              <a:spcBef>
                <a:spcPts val="780"/>
              </a:spcBef>
            </a:pPr>
            <a:r>
              <a:rPr sz="1250" spc="-65" dirty="0">
                <a:solidFill>
                  <a:srgbClr val="2A2A2A"/>
                </a:solidFill>
                <a:latin typeface="Times New Roman"/>
                <a:cs typeface="Times New Roman"/>
              </a:rPr>
              <a:t>§3°</a:t>
            </a:r>
            <a:r>
              <a:rPr sz="1250" spc="19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55" dirty="0">
                <a:solidFill>
                  <a:srgbClr val="313131"/>
                </a:solidFill>
                <a:latin typeface="Times New Roman"/>
                <a:cs typeface="Times New Roman"/>
              </a:rPr>
              <a:t>É</a:t>
            </a:r>
            <a:r>
              <a:rPr sz="1250" spc="21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32323"/>
                </a:solidFill>
                <a:latin typeface="Times New Roman"/>
                <a:cs typeface="Times New Roman"/>
              </a:rPr>
              <a:t>vedada,</a:t>
            </a:r>
            <a:r>
              <a:rPr sz="1250" spc="28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A1A1A"/>
                </a:solidFill>
                <a:latin typeface="Times New Roman"/>
                <a:cs typeface="Times New Roman"/>
              </a:rPr>
              <a:t>nos</a:t>
            </a:r>
            <a:r>
              <a:rPr sz="1250" spc="19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51515"/>
                </a:solidFill>
                <a:latin typeface="Times New Roman"/>
                <a:cs typeface="Times New Roman"/>
              </a:rPr>
              <a:t>termos</a:t>
            </a:r>
            <a:r>
              <a:rPr sz="1250" spc="24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da</a:t>
            </a:r>
            <a:r>
              <a:rPr sz="1250" spc="2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55" dirty="0">
                <a:solidFill>
                  <a:srgbClr val="282828"/>
                </a:solidFill>
                <a:latin typeface="Times New Roman"/>
                <a:cs typeface="Times New Roman"/>
              </a:rPr>
              <a:t>Lei</a:t>
            </a:r>
            <a:r>
              <a:rPr sz="1250" spc="26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42424"/>
                </a:solidFill>
                <a:latin typeface="Times New Roman"/>
                <a:cs typeface="Times New Roman"/>
              </a:rPr>
              <a:t>Federal</a:t>
            </a:r>
            <a:r>
              <a:rPr sz="1250" spc="30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90" dirty="0">
                <a:solidFill>
                  <a:srgbClr val="131313"/>
                </a:solidFill>
                <a:latin typeface="Times New Roman"/>
                <a:cs typeface="Times New Roman"/>
              </a:rPr>
              <a:t>n°</a:t>
            </a:r>
            <a:r>
              <a:rPr sz="1250" spc="17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42424"/>
                </a:solidFill>
                <a:latin typeface="Times New Roman"/>
                <a:cs typeface="Times New Roman"/>
              </a:rPr>
              <a:t>9.029/95,</a:t>
            </a:r>
            <a:r>
              <a:rPr sz="1250" spc="26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10" dirty="0">
                <a:solidFill>
                  <a:srgbClr val="343434"/>
                </a:solidFill>
                <a:latin typeface="Times New Roman"/>
                <a:cs typeface="Times New Roman"/>
              </a:rPr>
              <a:t>a</a:t>
            </a:r>
            <a:r>
              <a:rPr sz="1250" spc="17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D1D1D"/>
                </a:solidFill>
                <a:latin typeface="Times New Roman"/>
                <a:cs typeface="Times New Roman"/>
              </a:rPr>
              <a:t>adoção</a:t>
            </a:r>
            <a:r>
              <a:rPr sz="1250" spc="28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sz="1250" spc="204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qualquer</a:t>
            </a:r>
            <a:r>
              <a:rPr sz="1250" spc="32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prática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discriminatória</a:t>
            </a:r>
            <a:r>
              <a:rPr sz="1250" spc="-10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r>
              <a:rPr sz="1250" spc="-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42424"/>
                </a:solidFill>
                <a:latin typeface="Times New Roman"/>
                <a:cs typeface="Times New Roman"/>
              </a:rPr>
              <a:t>limitativa</a:t>
            </a:r>
            <a:r>
              <a:rPr sz="1250" spc="-1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31313"/>
                </a:solidFill>
                <a:latin typeface="Times New Roman"/>
                <a:cs typeface="Times New Roman"/>
              </a:rPr>
              <a:t>para</a:t>
            </a:r>
            <a:r>
              <a:rPr sz="1250" spc="-5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efeito</a:t>
            </a:r>
            <a:r>
              <a:rPr sz="1250" spc="-3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sz="1250" spc="-6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81818"/>
                </a:solidFill>
                <a:latin typeface="Times New Roman"/>
                <a:cs typeface="Times New Roman"/>
              </a:rPr>
              <a:t>acesso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sz="1250" spc="-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latin typeface="Times New Roman"/>
                <a:cs typeface="Times New Roman"/>
              </a:rPr>
              <a:t>relação</a:t>
            </a:r>
            <a:r>
              <a:rPr sz="1250" spc="-50" dirty="0"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sz="1250" spc="-7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latin typeface="Times New Roman"/>
                <a:cs typeface="Times New Roman"/>
              </a:rPr>
              <a:t>emprego,</a:t>
            </a:r>
            <a:r>
              <a:rPr sz="1250" spc="-10" dirty="0"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61616"/>
                </a:solidFill>
                <a:latin typeface="Times New Roman"/>
                <a:cs typeface="Times New Roman"/>
              </a:rPr>
              <a:t>ou</a:t>
            </a:r>
            <a:r>
              <a:rPr sz="1250" spc="-4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61616"/>
                </a:solidFill>
                <a:latin typeface="Times New Roman"/>
                <a:cs typeface="Times New Roman"/>
              </a:rPr>
              <a:t>sua</a:t>
            </a:r>
            <a:r>
              <a:rPr sz="1250" spc="-2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31313"/>
                </a:solidFill>
                <a:latin typeface="Times New Roman"/>
                <a:cs typeface="Times New Roman"/>
              </a:rPr>
              <a:t>manutenção,</a:t>
            </a:r>
            <a:r>
              <a:rPr sz="1250" spc="-2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D2D2D"/>
                </a:solidFill>
                <a:latin typeface="Times New Roman"/>
                <a:cs typeface="Times New Roman"/>
              </a:rPr>
              <a:t>por</a:t>
            </a:r>
            <a:r>
              <a:rPr sz="1250" spc="-7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A2A2A"/>
                </a:solidFill>
                <a:latin typeface="Times New Roman"/>
                <a:cs typeface="Times New Roman"/>
              </a:rPr>
              <a:t>motivo </a:t>
            </a:r>
            <a:r>
              <a:rPr sz="1250" spc="-40" dirty="0">
                <a:solidFill>
                  <a:srgbClr val="1D1D1D"/>
                </a:solidFill>
                <a:latin typeface="Times New Roman"/>
                <a:cs typeface="Times New Roman"/>
              </a:rPr>
              <a:t>de</a:t>
            </a:r>
            <a:r>
              <a:rPr sz="1250" spc="-10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A2A2A"/>
                </a:solidFill>
                <a:latin typeface="Times New Roman"/>
                <a:cs typeface="Times New Roman"/>
              </a:rPr>
              <a:t>sexo,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origem,</a:t>
            </a:r>
            <a:r>
              <a:rPr sz="125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raça,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cor,</a:t>
            </a:r>
            <a:r>
              <a:rPr sz="1250" spc="-7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D1D1D"/>
                </a:solidFill>
                <a:latin typeface="Times New Roman"/>
                <a:cs typeface="Times New Roman"/>
              </a:rPr>
              <a:t>estado</a:t>
            </a:r>
            <a:r>
              <a:rPr sz="1250" spc="-5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civil,</a:t>
            </a:r>
            <a:r>
              <a:rPr sz="1250" spc="-5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situação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familiar</a:t>
            </a:r>
            <a:r>
              <a:rPr sz="1250" spc="-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ou</a:t>
            </a:r>
            <a:r>
              <a:rPr sz="1250" spc="-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idade,</a:t>
            </a:r>
            <a:r>
              <a:rPr sz="1250" spc="-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ressalvadas,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neste</a:t>
            </a:r>
            <a:r>
              <a:rPr sz="125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42424"/>
                </a:solidFill>
                <a:latin typeface="Times New Roman"/>
                <a:cs typeface="Times New Roman"/>
              </a:rPr>
              <a:t>caso,</a:t>
            </a:r>
            <a:r>
              <a:rPr sz="1250" spc="6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as</a:t>
            </a:r>
            <a:r>
              <a:rPr sz="125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hipóteses</a:t>
            </a:r>
            <a:r>
              <a:rPr sz="1250" spc="8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F1F1F"/>
                </a:solidFill>
                <a:latin typeface="Times New Roman"/>
                <a:cs typeface="Times New Roman"/>
              </a:rPr>
              <a:t>de</a:t>
            </a:r>
            <a:r>
              <a:rPr sz="1250" spc="8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proteção</a:t>
            </a:r>
            <a:r>
              <a:rPr sz="1250" spc="10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ao</a:t>
            </a:r>
            <a:r>
              <a:rPr sz="1250" spc="8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D1D1D"/>
                </a:solidFill>
                <a:latin typeface="Times New Roman"/>
                <a:cs typeface="Times New Roman"/>
              </a:rPr>
              <a:t>menor</a:t>
            </a:r>
            <a:r>
              <a:rPr sz="1250" spc="14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D1D1D"/>
                </a:solidFill>
                <a:latin typeface="Times New Roman"/>
                <a:cs typeface="Times New Roman"/>
              </a:rPr>
              <a:t>previstas</a:t>
            </a:r>
            <a:r>
              <a:rPr sz="1250" spc="15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242424"/>
                </a:solidFill>
                <a:latin typeface="Times New Roman"/>
                <a:cs typeface="Times New Roman"/>
              </a:rPr>
              <a:t>no</a:t>
            </a:r>
            <a:r>
              <a:rPr sz="1250" spc="7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Inciso</a:t>
            </a:r>
            <a:r>
              <a:rPr sz="1250" spc="10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D2D2D"/>
                </a:solidFill>
                <a:latin typeface="Times New Roman"/>
                <a:cs typeface="Times New Roman"/>
              </a:rPr>
              <a:t>XXXIII,</a:t>
            </a:r>
            <a:r>
              <a:rPr sz="1250" spc="10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A2A2A"/>
                </a:solidFill>
                <a:latin typeface="Times New Roman"/>
                <a:cs typeface="Times New Roman"/>
              </a:rPr>
              <a:t>do</a:t>
            </a:r>
            <a:r>
              <a:rPr sz="1250" spc="5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art.</a:t>
            </a:r>
            <a:r>
              <a:rPr sz="1250" spc="6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383838"/>
                </a:solidFill>
                <a:latin typeface="Times New Roman"/>
                <a:cs typeface="Times New Roman"/>
              </a:rPr>
              <a:t>7º</a:t>
            </a:r>
            <a:r>
              <a:rPr sz="1250" spc="6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2D2D2D"/>
                </a:solidFill>
                <a:latin typeface="Times New Roman"/>
                <a:cs typeface="Times New Roman"/>
              </a:rPr>
              <a:t>da</a:t>
            </a:r>
            <a:r>
              <a:rPr sz="1250" spc="-3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Constituição</a:t>
            </a:r>
            <a:r>
              <a:rPr sz="1250" spc="8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F2F2F"/>
                </a:solidFill>
                <a:latin typeface="Times New Roman"/>
                <a:cs typeface="Times New Roman"/>
              </a:rPr>
              <a:t>Federal.</a:t>
            </a:r>
            <a:endParaRPr sz="1250">
              <a:latin typeface="Times New Roman"/>
              <a:cs typeface="Times New Roman"/>
            </a:endParaRPr>
          </a:p>
          <a:p>
            <a:pPr marL="29209" algn="just">
              <a:lnSpc>
                <a:spcPct val="100000"/>
              </a:lnSpc>
              <a:spcBef>
                <a:spcPts val="705"/>
              </a:spcBef>
            </a:pPr>
            <a:r>
              <a:rPr sz="1250" dirty="0">
                <a:solidFill>
                  <a:srgbClr val="333333"/>
                </a:solidFill>
                <a:latin typeface="Times New Roman"/>
                <a:cs typeface="Times New Roman"/>
              </a:rPr>
              <a:t>Art.</a:t>
            </a:r>
            <a:r>
              <a:rPr sz="125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2º</a:t>
            </a:r>
            <a:r>
              <a:rPr sz="1250" spc="2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B2B2B"/>
                </a:solidFill>
                <a:latin typeface="Times New Roman"/>
                <a:cs typeface="Times New Roman"/>
              </a:rPr>
              <a:t>Para</a:t>
            </a:r>
            <a:r>
              <a:rPr sz="1250" spc="-3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finalidade</a:t>
            </a:r>
            <a:r>
              <a:rPr sz="1250" spc="8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de</a:t>
            </a:r>
            <a:r>
              <a:rPr sz="1250" spc="2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regulamento</a:t>
            </a:r>
            <a:r>
              <a:rPr sz="1250" spc="1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considera-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se:</a:t>
            </a:r>
            <a:endParaRPr sz="1250">
              <a:latin typeface="Times New Roman"/>
              <a:cs typeface="Times New Roman"/>
            </a:endParaRPr>
          </a:p>
          <a:p>
            <a:pPr marL="25400" marR="15240" indent="635" algn="just">
              <a:lnSpc>
                <a:spcPct val="96700"/>
              </a:lnSpc>
              <a:spcBef>
                <a:spcPts val="780"/>
              </a:spcBef>
              <a:tabLst>
                <a:tab pos="4798695" algn="l"/>
              </a:tabLst>
            </a:pP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I</a:t>
            </a:r>
            <a:r>
              <a:rPr sz="1250" spc="15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Recrutamento:</a:t>
            </a:r>
            <a:r>
              <a:rPr sz="1250" spc="204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Toda</a:t>
            </a:r>
            <a:r>
              <a:rPr sz="1250" spc="15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atividade</a:t>
            </a:r>
            <a:r>
              <a:rPr sz="1250" spc="18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D1D1D"/>
                </a:solidFill>
                <a:latin typeface="Times New Roman"/>
                <a:cs typeface="Times New Roman"/>
              </a:rPr>
              <a:t>desenvolvida</a:t>
            </a:r>
            <a:r>
              <a:rPr sz="1250" spc="22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com</a:t>
            </a:r>
            <a:r>
              <a:rPr sz="1250" spc="16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o</a:t>
            </a:r>
            <a:r>
              <a:rPr sz="1250" spc="13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instituto</a:t>
            </a:r>
            <a:r>
              <a:rPr sz="1250" spc="17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de</a:t>
            </a:r>
            <a:r>
              <a:rPr sz="1250" spc="14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atrair</a:t>
            </a:r>
            <a:r>
              <a:rPr sz="1250" spc="16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A2A2A"/>
                </a:solidFill>
                <a:latin typeface="Times New Roman"/>
                <a:cs typeface="Times New Roman"/>
              </a:rPr>
              <a:t>candidatos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interessados</a:t>
            </a:r>
            <a:r>
              <a:rPr sz="1250" spc="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ao</a:t>
            </a:r>
            <a:r>
              <a:rPr sz="1250" spc="-2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D1D1D"/>
                </a:solidFill>
                <a:latin typeface="Times New Roman"/>
                <a:cs typeface="Times New Roman"/>
              </a:rPr>
              <a:t>procedimento</a:t>
            </a:r>
            <a:r>
              <a:rPr sz="1250" spc="7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cargo,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a</a:t>
            </a:r>
            <a:r>
              <a:rPr sz="1250" spc="-3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partir</a:t>
            </a:r>
            <a:r>
              <a:rPr sz="1250" spc="2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de</a:t>
            </a:r>
            <a:r>
              <a:rPr sz="1250" spc="-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uma</a:t>
            </a:r>
            <a:r>
              <a:rPr sz="1250" spc="1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vaga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com</a:t>
            </a:r>
            <a:r>
              <a:rPr sz="1250" spc="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perfil</a:t>
            </a:r>
            <a:r>
              <a:rPr sz="1250" spc="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B4B4B"/>
                </a:solidFill>
                <a:latin typeface="Times New Roman"/>
                <a:cs typeface="Times New Roman"/>
              </a:rPr>
              <a:t>e</a:t>
            </a:r>
            <a:r>
              <a:rPr sz="1250" spc="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31313"/>
                </a:solidFill>
                <a:latin typeface="Times New Roman"/>
                <a:cs typeface="Times New Roman"/>
              </a:rPr>
              <a:t>necessidade </a:t>
            </a:r>
            <a:r>
              <a:rPr sz="1250" spc="-10" dirty="0">
                <a:solidFill>
                  <a:srgbClr val="2B2B2B"/>
                </a:solidFill>
                <a:latin typeface="Times New Roman"/>
                <a:cs typeface="Times New Roman"/>
              </a:rPr>
              <a:t>previamente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	</a:t>
            </a:r>
            <a:r>
              <a:rPr sz="1250" spc="-35" dirty="0">
                <a:solidFill>
                  <a:srgbClr val="2D2D2D"/>
                </a:solidFill>
                <a:latin typeface="Times New Roman"/>
                <a:cs typeface="Times New Roman"/>
              </a:rPr>
              <a:t>definidos.</a:t>
            </a:r>
            <a:endParaRPr sz="1250">
              <a:latin typeface="Times New Roman"/>
              <a:cs typeface="Times New Roman"/>
            </a:endParaRPr>
          </a:p>
          <a:p>
            <a:pPr marL="21590" marR="8255" indent="4445" algn="just">
              <a:lnSpc>
                <a:spcPts val="1460"/>
              </a:lnSpc>
              <a:spcBef>
                <a:spcPts val="45"/>
              </a:spcBef>
            </a:pP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II.</a:t>
            </a:r>
            <a:r>
              <a:rPr sz="1250" spc="1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b="1" dirty="0">
                <a:solidFill>
                  <a:srgbClr val="181818"/>
                </a:solidFill>
                <a:latin typeface="Times New Roman"/>
                <a:cs typeface="Times New Roman"/>
              </a:rPr>
              <a:t>Recrutamento</a:t>
            </a:r>
            <a:r>
              <a:rPr sz="1250" b="1" spc="22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b="1" dirty="0">
                <a:solidFill>
                  <a:srgbClr val="1D1D1D"/>
                </a:solidFill>
                <a:latin typeface="Times New Roman"/>
                <a:cs typeface="Times New Roman"/>
              </a:rPr>
              <a:t>externo:</a:t>
            </a:r>
            <a:r>
              <a:rPr sz="1250" b="1" spc="17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Conjunto</a:t>
            </a:r>
            <a:r>
              <a:rPr sz="1250" spc="18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de</a:t>
            </a:r>
            <a:r>
              <a:rPr sz="1250" spc="14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C0C0C"/>
                </a:solidFill>
                <a:latin typeface="Times New Roman"/>
                <a:cs typeface="Times New Roman"/>
              </a:rPr>
              <a:t>técnicas</a:t>
            </a:r>
            <a:r>
              <a:rPr sz="1250" spc="17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94949"/>
                </a:solidFill>
                <a:latin typeface="Times New Roman"/>
                <a:cs typeface="Times New Roman"/>
              </a:rPr>
              <a:t>e</a:t>
            </a:r>
            <a:r>
              <a:rPr sz="1250" spc="150" dirty="0">
                <a:solidFill>
                  <a:srgbClr val="494949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procedimentos</a:t>
            </a:r>
            <a:r>
              <a:rPr sz="1250" spc="2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que</a:t>
            </a:r>
            <a:r>
              <a:rPr sz="1250" spc="17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visa</a:t>
            </a:r>
            <a:r>
              <a:rPr sz="1250" spc="15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atrair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candidatos</a:t>
            </a:r>
            <a:r>
              <a:rPr sz="1250" spc="4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potencialmente</a:t>
            </a:r>
            <a:r>
              <a:rPr sz="1250" spc="38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A0A0A"/>
                </a:solidFill>
                <a:latin typeface="Times New Roman"/>
                <a:cs typeface="Times New Roman"/>
              </a:rPr>
              <a:t>qualificados</a:t>
            </a:r>
            <a:r>
              <a:rPr sz="1250" spc="445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385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capazes</a:t>
            </a:r>
            <a:r>
              <a:rPr sz="1250" spc="40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de</a:t>
            </a:r>
            <a:r>
              <a:rPr sz="1250" spc="3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ocupar</a:t>
            </a:r>
            <a:r>
              <a:rPr sz="1250" spc="40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cargos</a:t>
            </a:r>
            <a:r>
              <a:rPr sz="1250" spc="39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dentro</a:t>
            </a:r>
            <a:r>
              <a:rPr sz="1250" spc="41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da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organização.</a:t>
            </a:r>
            <a:endParaRPr sz="1250">
              <a:latin typeface="Times New Roman"/>
              <a:cs typeface="Times New Roman"/>
            </a:endParaRPr>
          </a:p>
          <a:p>
            <a:pPr marL="24765" marR="5080" indent="245110" algn="just">
              <a:lnSpc>
                <a:spcPts val="1440"/>
              </a:lnSpc>
              <a:spcBef>
                <a:spcPts val="5"/>
              </a:spcBef>
              <a:buClr>
                <a:srgbClr val="262626"/>
              </a:buClr>
              <a:buFont typeface="Times New Roman"/>
              <a:buAutoNum type="romanUcPeriod" startAt="3"/>
              <a:tabLst>
                <a:tab pos="269875" algn="l"/>
              </a:tabLst>
            </a:pPr>
            <a:r>
              <a:rPr sz="1250" b="1" dirty="0">
                <a:solidFill>
                  <a:srgbClr val="232323"/>
                </a:solidFill>
                <a:latin typeface="Times New Roman"/>
                <a:cs typeface="Times New Roman"/>
              </a:rPr>
              <a:t>Recrutamento</a:t>
            </a:r>
            <a:r>
              <a:rPr sz="1250" b="1" spc="29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b="1" dirty="0">
                <a:solidFill>
                  <a:srgbClr val="1F1F1F"/>
                </a:solidFill>
                <a:latin typeface="Times New Roman"/>
                <a:cs typeface="Times New Roman"/>
              </a:rPr>
              <a:t>misto:</a:t>
            </a:r>
            <a:r>
              <a:rPr sz="1250" b="1" spc="27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D1D1D"/>
                </a:solidFill>
                <a:latin typeface="Times New Roman"/>
                <a:cs typeface="Times New Roman"/>
              </a:rPr>
              <a:t>Conjunto</a:t>
            </a:r>
            <a:r>
              <a:rPr sz="1250" spc="28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de</a:t>
            </a:r>
            <a:r>
              <a:rPr sz="1250" spc="25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F0F0F"/>
                </a:solidFill>
                <a:latin typeface="Times New Roman"/>
                <a:cs typeface="Times New Roman"/>
              </a:rPr>
              <a:t>técnicas</a:t>
            </a:r>
            <a:r>
              <a:rPr sz="1250" spc="24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229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procedimentos</a:t>
            </a:r>
            <a:r>
              <a:rPr sz="1250" spc="30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que</a:t>
            </a:r>
            <a:r>
              <a:rPr sz="1250" spc="26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visa</a:t>
            </a:r>
            <a:r>
              <a:rPr sz="1250" spc="24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atrair </a:t>
            </a:r>
            <a:r>
              <a:rPr sz="1250" spc="-40" dirty="0">
                <a:solidFill>
                  <a:srgbClr val="2A2A2A"/>
                </a:solidFill>
                <a:latin typeface="Times New Roman"/>
                <a:cs typeface="Times New Roman"/>
              </a:rPr>
              <a:t>candidatos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sz="1250" spc="-65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procedimentos</a:t>
            </a:r>
            <a:r>
              <a:rPr sz="1250" spc="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que </a:t>
            </a:r>
            <a:r>
              <a:rPr sz="1250" spc="-40" dirty="0">
                <a:solidFill>
                  <a:srgbClr val="111111"/>
                </a:solidFill>
                <a:latin typeface="Times New Roman"/>
                <a:cs typeface="Times New Roman"/>
              </a:rPr>
              <a:t>visa</a:t>
            </a:r>
            <a:r>
              <a:rPr sz="1250" spc="-8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D1D1D"/>
                </a:solidFill>
                <a:latin typeface="Times New Roman"/>
                <a:cs typeface="Times New Roman"/>
              </a:rPr>
              <a:t>atrair</a:t>
            </a:r>
            <a:r>
              <a:rPr sz="1250" spc="-3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A1A1A"/>
                </a:solidFill>
                <a:latin typeface="Times New Roman"/>
                <a:cs typeface="Times New Roman"/>
              </a:rPr>
              <a:t>candidatos</a:t>
            </a:r>
            <a:r>
              <a:rPr sz="1250" spc="4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31313"/>
                </a:solidFill>
                <a:latin typeface="Times New Roman"/>
                <a:cs typeface="Times New Roman"/>
              </a:rPr>
              <a:t>internos </a:t>
            </a:r>
            <a:r>
              <a:rPr sz="1250" spc="-40" dirty="0">
                <a:solidFill>
                  <a:srgbClr val="3F3F3F"/>
                </a:solidFill>
                <a:latin typeface="Times New Roman"/>
                <a:cs typeface="Times New Roman"/>
              </a:rPr>
              <a:t>e</a:t>
            </a:r>
            <a:r>
              <a:rPr sz="1250" spc="-70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externos,</a:t>
            </a:r>
            <a:r>
              <a:rPr sz="1250" spc="-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31313"/>
                </a:solidFill>
                <a:latin typeface="Times New Roman"/>
                <a:cs typeface="Times New Roman"/>
              </a:rPr>
              <a:t>potencialmente</a:t>
            </a:r>
            <a:endParaRPr sz="1250">
              <a:latin typeface="Times New Roman"/>
              <a:cs typeface="Times New Roman"/>
            </a:endParaRPr>
          </a:p>
          <a:p>
            <a:pPr marL="22225" algn="just">
              <a:lnSpc>
                <a:spcPts val="1440"/>
              </a:lnSpc>
            </a:pP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qualificados</a:t>
            </a:r>
            <a:r>
              <a:rPr sz="1250" spc="250" dirty="0">
                <a:solidFill>
                  <a:srgbClr val="2B2B2B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4D4D4D"/>
                </a:solidFill>
                <a:latin typeface="Times New Roman"/>
                <a:cs typeface="Times New Roman"/>
              </a:rPr>
              <a:t>e</a:t>
            </a:r>
            <a:r>
              <a:rPr sz="1250" spc="235" dirty="0">
                <a:solidFill>
                  <a:srgbClr val="4D4D4D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capazes</a:t>
            </a:r>
            <a:r>
              <a:rPr sz="1250" spc="254" dirty="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235" dirty="0">
                <a:solidFill>
                  <a:srgbClr val="2D2D2D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ocupar</a:t>
            </a:r>
            <a:r>
              <a:rPr sz="1250" spc="254" dirty="0">
                <a:solidFill>
                  <a:srgbClr val="2A2A2A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cargos</a:t>
            </a:r>
            <a:r>
              <a:rPr sz="1250" spc="254" dirty="0">
                <a:solidFill>
                  <a:srgbClr val="21212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dentro</a:t>
            </a:r>
            <a:r>
              <a:rPr sz="1250" spc="240" dirty="0">
                <a:solidFill>
                  <a:srgbClr val="21212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da</a:t>
            </a:r>
            <a:r>
              <a:rPr sz="1250" spc="240" dirty="0">
                <a:solidFill>
                  <a:srgbClr val="2D2D2D"/>
                </a:solidFill>
                <a:latin typeface="Times New Roman"/>
                <a:cs typeface="Times New Roman"/>
              </a:rPr>
              <a:t>  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organização.</a:t>
            </a:r>
            <a:endParaRPr sz="1250">
              <a:latin typeface="Times New Roman"/>
              <a:cs typeface="Times New Roman"/>
            </a:endParaRPr>
          </a:p>
          <a:p>
            <a:pPr marL="21590" marR="13335" indent="254635" algn="just">
              <a:lnSpc>
                <a:spcPct val="97500"/>
              </a:lnSpc>
              <a:spcBef>
                <a:spcPts val="30"/>
              </a:spcBef>
              <a:buClr>
                <a:srgbClr val="2D2D2D"/>
              </a:buClr>
              <a:buFont typeface="Times New Roman"/>
              <a:buAutoNum type="romanUcPeriod" startAt="4"/>
              <a:tabLst>
                <a:tab pos="276225" algn="l"/>
              </a:tabLst>
            </a:pPr>
            <a:r>
              <a:rPr sz="1250" b="1" dirty="0">
                <a:solidFill>
                  <a:srgbClr val="282828"/>
                </a:solidFill>
                <a:latin typeface="Times New Roman"/>
                <a:cs typeface="Times New Roman"/>
              </a:rPr>
              <a:t>Cargo:</a:t>
            </a:r>
            <a:r>
              <a:rPr sz="1250" b="1" spc="27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Composição</a:t>
            </a:r>
            <a:r>
              <a:rPr sz="1250" spc="31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de</a:t>
            </a:r>
            <a:r>
              <a:rPr sz="1250" spc="23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todas</a:t>
            </a:r>
            <a:r>
              <a:rPr sz="1250" spc="2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as</a:t>
            </a:r>
            <a:r>
              <a:rPr sz="1250" spc="24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atividades</a:t>
            </a:r>
            <a:r>
              <a:rPr sz="1250" spc="28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desempenhadas</a:t>
            </a:r>
            <a:r>
              <a:rPr sz="1250" spc="33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pelo</a:t>
            </a:r>
            <a:r>
              <a:rPr sz="1250" spc="26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61616"/>
                </a:solidFill>
                <a:latin typeface="Times New Roman"/>
                <a:cs typeface="Times New Roman"/>
              </a:rPr>
              <a:t>profissional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empregado</a:t>
            </a:r>
            <a:r>
              <a:rPr sz="1250" spc="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que</a:t>
            </a:r>
            <a:r>
              <a:rPr sz="1250" spc="8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podem</a:t>
            </a:r>
            <a:r>
              <a:rPr sz="1250" spc="11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ser</a:t>
            </a:r>
            <a:r>
              <a:rPr sz="1250" spc="6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englobadas</a:t>
            </a:r>
            <a:r>
              <a:rPr sz="1250" spc="1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em</a:t>
            </a:r>
            <a:r>
              <a:rPr sz="1250" spc="8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um</a:t>
            </a:r>
            <a:r>
              <a:rPr sz="1250" spc="9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D1D1D"/>
                </a:solidFill>
                <a:latin typeface="Times New Roman"/>
                <a:cs typeface="Times New Roman"/>
              </a:rPr>
              <a:t>todo</a:t>
            </a:r>
            <a:r>
              <a:rPr sz="1250" spc="10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unificado</a:t>
            </a:r>
            <a:r>
              <a:rPr sz="1250" spc="100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e</a:t>
            </a:r>
            <a:r>
              <a:rPr sz="1250" spc="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que</a:t>
            </a:r>
            <a:r>
              <a:rPr sz="1250" spc="6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figura</a:t>
            </a:r>
            <a:r>
              <a:rPr sz="125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em</a:t>
            </a:r>
            <a:r>
              <a:rPr sz="1250" spc="9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certa 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posição 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formal</a:t>
            </a:r>
            <a:r>
              <a:rPr sz="125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do</a:t>
            </a:r>
            <a:r>
              <a:rPr sz="1250" spc="-6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organograma</a:t>
            </a:r>
            <a:r>
              <a:rPr sz="1250" spc="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313131"/>
                </a:solidFill>
                <a:latin typeface="Times New Roman"/>
                <a:cs typeface="Times New Roman"/>
              </a:rPr>
              <a:t>da</a:t>
            </a:r>
            <a:r>
              <a:rPr sz="1250" spc="-5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empresa.</a:t>
            </a:r>
            <a:endParaRPr sz="1250">
              <a:latin typeface="Times New Roman"/>
              <a:cs typeface="Times New Roman"/>
            </a:endParaRPr>
          </a:p>
          <a:p>
            <a:pPr marL="255270" indent="-229235" algn="just">
              <a:lnSpc>
                <a:spcPts val="1495"/>
              </a:lnSpc>
              <a:spcBef>
                <a:spcPts val="780"/>
              </a:spcBef>
              <a:buClr>
                <a:srgbClr val="343434"/>
              </a:buClr>
              <a:buFont typeface="Times New Roman"/>
              <a:buAutoNum type="romanUcPeriod" startAt="4"/>
              <a:tabLst>
                <a:tab pos="255270" algn="l"/>
              </a:tabLst>
            </a:pPr>
            <a:r>
              <a:rPr sz="1250" b="1" dirty="0">
                <a:solidFill>
                  <a:srgbClr val="2B2B2B"/>
                </a:solidFill>
                <a:latin typeface="Times New Roman"/>
                <a:cs typeface="Times New Roman"/>
              </a:rPr>
              <a:t>Função:</a:t>
            </a:r>
            <a:r>
              <a:rPr sz="1250" b="1" spc="49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Conjunto</a:t>
            </a:r>
            <a:r>
              <a:rPr sz="1250" spc="95" dirty="0">
                <a:solidFill>
                  <a:srgbClr val="242424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46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tarefas</a:t>
            </a:r>
            <a:r>
              <a:rPr sz="1250" spc="95" dirty="0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ou</a:t>
            </a:r>
            <a:r>
              <a:rPr sz="1250" spc="46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459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C0C0C"/>
                </a:solidFill>
                <a:latin typeface="Times New Roman"/>
                <a:cs typeface="Times New Roman"/>
              </a:rPr>
              <a:t>atribuições,</a:t>
            </a:r>
            <a:r>
              <a:rPr sz="1250" spc="120" dirty="0">
                <a:solidFill>
                  <a:srgbClr val="0C0C0C"/>
                </a:solidFill>
                <a:latin typeface="Times New Roman"/>
                <a:cs typeface="Times New Roman"/>
              </a:rPr>
              <a:t>  </a:t>
            </a:r>
            <a:r>
              <a:rPr sz="1250" spc="-10" dirty="0">
                <a:solidFill>
                  <a:srgbClr val="161616"/>
                </a:solidFill>
                <a:latin typeface="Times New Roman"/>
                <a:cs typeface="Times New Roman"/>
              </a:rPr>
              <a:t>sistemáticas</a:t>
            </a:r>
            <a:r>
              <a:rPr sz="1250" spc="105" dirty="0">
                <a:solidFill>
                  <a:srgbClr val="161616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e</a:t>
            </a:r>
            <a:r>
              <a:rPr sz="1250" spc="459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reiteradas.</a:t>
            </a:r>
            <a:endParaRPr sz="1250">
              <a:latin typeface="Times New Roman"/>
              <a:cs typeface="Times New Roman"/>
            </a:endParaRPr>
          </a:p>
          <a:p>
            <a:pPr marL="27305" marR="10795" indent="-1905" algn="just">
              <a:lnSpc>
                <a:spcPts val="1490"/>
              </a:lnSpc>
              <a:spcBef>
                <a:spcPts val="50"/>
              </a:spcBef>
              <a:buClr>
                <a:srgbClr val="333333"/>
              </a:buClr>
              <a:buFont typeface="Times New Roman"/>
              <a:buAutoNum type="romanUcPeriod" startAt="4"/>
              <a:tabLst>
                <a:tab pos="27305" algn="l"/>
                <a:tab pos="236854" algn="l"/>
              </a:tabLst>
            </a:pPr>
            <a:r>
              <a:rPr sz="1250" b="1" dirty="0">
                <a:solidFill>
                  <a:srgbClr val="262626"/>
                </a:solidFill>
                <a:latin typeface="Times New Roman"/>
                <a:cs typeface="Times New Roman"/>
              </a:rPr>
              <a:t>Triagem:</a:t>
            </a:r>
            <a:r>
              <a:rPr sz="1250" b="1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Analise</a:t>
            </a:r>
            <a:r>
              <a:rPr sz="125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comparativa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entre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as</a:t>
            </a:r>
            <a:r>
              <a:rPr sz="1250" spc="-5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A1A1A"/>
                </a:solidFill>
                <a:latin typeface="Times New Roman"/>
                <a:cs typeface="Times New Roman"/>
              </a:rPr>
              <a:t>informações</a:t>
            </a:r>
            <a:r>
              <a:rPr sz="1250" spc="1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D1D1D"/>
                </a:solidFill>
                <a:latin typeface="Times New Roman"/>
                <a:cs typeface="Times New Roman"/>
              </a:rPr>
              <a:t>registradas</a:t>
            </a:r>
            <a:r>
              <a:rPr sz="1250" spc="3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pelo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candidato </a:t>
            </a:r>
            <a:r>
              <a:rPr sz="1250" spc="-25" dirty="0">
                <a:solidFill>
                  <a:srgbClr val="343434"/>
                </a:solidFill>
                <a:latin typeface="Times New Roman"/>
                <a:cs typeface="Times New Roman"/>
              </a:rPr>
              <a:t>no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formulário</a:t>
            </a:r>
            <a:r>
              <a:rPr sz="1250" spc="190" dirty="0">
                <a:solidFill>
                  <a:srgbClr val="2A2A2A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de</a:t>
            </a:r>
            <a:r>
              <a:rPr sz="1250" spc="185" dirty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cadastro</a:t>
            </a:r>
            <a:r>
              <a:rPr sz="1250" spc="204" dirty="0">
                <a:solidFill>
                  <a:srgbClr val="242424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do</a:t>
            </a:r>
            <a:r>
              <a:rPr sz="1250" spc="180" dirty="0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currículo</a:t>
            </a:r>
            <a:r>
              <a:rPr sz="1250" spc="195" dirty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175" dirty="0">
                <a:solidFill>
                  <a:srgbClr val="484848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os</a:t>
            </a:r>
            <a:r>
              <a:rPr sz="1250" spc="185" dirty="0">
                <a:solidFill>
                  <a:srgbClr val="2A2A2A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requisitos</a:t>
            </a:r>
            <a:r>
              <a:rPr sz="1250" spc="220" dirty="0">
                <a:solidFill>
                  <a:srgbClr val="161616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publicados</a:t>
            </a:r>
            <a:r>
              <a:rPr sz="1250" spc="195" dirty="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da</a:t>
            </a:r>
            <a:r>
              <a:rPr sz="1250" spc="195" dirty="0">
                <a:solidFill>
                  <a:srgbClr val="2A2A2A"/>
                </a:solidFill>
                <a:latin typeface="Times New Roman"/>
                <a:cs typeface="Times New Roman"/>
              </a:rPr>
              <a:t>  </a:t>
            </a:r>
            <a:r>
              <a:rPr sz="1250" spc="-10" dirty="0">
                <a:solidFill>
                  <a:srgbClr val="363636"/>
                </a:solidFill>
                <a:latin typeface="Times New Roman"/>
                <a:cs typeface="Times New Roman"/>
              </a:rPr>
              <a:t>vaga.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VII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Seleção:</a:t>
            </a:r>
            <a:r>
              <a:rPr sz="12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C0C0C"/>
                </a:solidFill>
                <a:latin typeface="Times New Roman"/>
                <a:cs typeface="Times New Roman"/>
              </a:rPr>
              <a:t>Toda</a:t>
            </a:r>
            <a:r>
              <a:rPr sz="1250" spc="-2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42424"/>
                </a:solidFill>
                <a:latin typeface="Times New Roman"/>
                <a:cs typeface="Times New Roman"/>
              </a:rPr>
              <a:t>atividade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desenvolvida</a:t>
            </a:r>
            <a:r>
              <a:rPr sz="1250" spc="5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para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a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escolha,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dentre</a:t>
            </a:r>
            <a:r>
              <a:rPr sz="1250" spc="-1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os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candidatos</a:t>
            </a:r>
            <a:r>
              <a:rPr sz="125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triados, </a:t>
            </a:r>
            <a:r>
              <a:rPr sz="1250" dirty="0">
                <a:solidFill>
                  <a:srgbClr val="383838"/>
                </a:solidFill>
                <a:latin typeface="Times New Roman"/>
                <a:cs typeface="Times New Roman"/>
              </a:rPr>
              <a:t>do</a:t>
            </a:r>
            <a:r>
              <a:rPr sz="1250" spc="27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42424"/>
                </a:solidFill>
                <a:latin typeface="Times New Roman"/>
                <a:cs typeface="Times New Roman"/>
              </a:rPr>
              <a:t>profissional</a:t>
            </a:r>
            <a:r>
              <a:rPr sz="1250" spc="36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que</a:t>
            </a:r>
            <a:r>
              <a:rPr sz="1250" spc="30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melhor</a:t>
            </a:r>
            <a:r>
              <a:rPr sz="1250" spc="31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atende</a:t>
            </a:r>
            <a:r>
              <a:rPr sz="1250" spc="32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aos</a:t>
            </a:r>
            <a:r>
              <a:rPr sz="1250" spc="29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51515"/>
                </a:solidFill>
                <a:latin typeface="Times New Roman"/>
                <a:cs typeface="Times New Roman"/>
              </a:rPr>
              <a:t>requisitos</a:t>
            </a:r>
            <a:r>
              <a:rPr sz="1250" spc="31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da</a:t>
            </a:r>
            <a:r>
              <a:rPr sz="1250" spc="254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caga</a:t>
            </a:r>
            <a:r>
              <a:rPr sz="1250" spc="30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de</a:t>
            </a:r>
            <a:r>
              <a:rPr sz="1250" spc="27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trabalho</a:t>
            </a:r>
            <a:r>
              <a:rPr sz="1250" spc="29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oferecida.</a:t>
            </a:r>
            <a:endParaRPr sz="1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2223" y="8678698"/>
            <a:ext cx="3675888" cy="33508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408175" y="420379"/>
            <a:ext cx="3916679" cy="579120"/>
            <a:chOff x="1408175" y="420379"/>
            <a:chExt cx="3916679" cy="579120"/>
          </a:xfrm>
        </p:grpSpPr>
        <p:sp>
          <p:nvSpPr>
            <p:cNvPr id="4" name="object 4"/>
            <p:cNvSpPr/>
            <p:nvPr/>
          </p:nvSpPr>
          <p:spPr>
            <a:xfrm>
              <a:off x="4328159" y="988500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2" y="0"/>
                  </a:lnTo>
                </a:path>
              </a:pathLst>
            </a:custGeom>
            <a:ln w="9138">
              <a:solidFill>
                <a:srgbClr val="5B646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8175" y="420379"/>
              <a:ext cx="3916679" cy="57878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90332" y="1348709"/>
            <a:ext cx="5414645" cy="7115809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10160" indent="635" algn="just">
              <a:lnSpc>
                <a:spcPct val="96700"/>
              </a:lnSpc>
              <a:spcBef>
                <a:spcPts val="145"/>
              </a:spcBef>
            </a:pP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VIII</a:t>
            </a:r>
            <a:r>
              <a:rPr sz="1250" spc="-4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b="1" spc="-30" dirty="0">
                <a:solidFill>
                  <a:srgbClr val="282828"/>
                </a:solidFill>
                <a:latin typeface="Times New Roman"/>
                <a:cs typeface="Times New Roman"/>
              </a:rPr>
              <a:t>Pessoal:</a:t>
            </a:r>
            <a:r>
              <a:rPr sz="1250" b="1" spc="-2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32323"/>
                </a:solidFill>
                <a:latin typeface="Times New Roman"/>
                <a:cs typeface="Times New Roman"/>
              </a:rPr>
              <a:t>Todos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os</a:t>
            </a:r>
            <a:r>
              <a:rPr sz="1250" spc="-5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profissionais</a:t>
            </a:r>
            <a:r>
              <a:rPr sz="1250" spc="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D1D1D"/>
                </a:solidFill>
                <a:latin typeface="Times New Roman"/>
                <a:cs typeface="Times New Roman"/>
              </a:rPr>
              <a:t>que</a:t>
            </a:r>
            <a:r>
              <a:rPr sz="1250" spc="-3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61616"/>
                </a:solidFill>
                <a:latin typeface="Times New Roman"/>
                <a:cs typeface="Times New Roman"/>
              </a:rPr>
              <a:t>desempenham</a:t>
            </a:r>
            <a:r>
              <a:rPr sz="1250" spc="4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atividade</a:t>
            </a:r>
            <a:r>
              <a:rPr sz="1250" spc="4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vinculada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aos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objetivos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da</a:t>
            </a:r>
            <a:r>
              <a:rPr sz="1250" spc="250" dirty="0">
                <a:solidFill>
                  <a:srgbClr val="21212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instituição,</a:t>
            </a:r>
            <a:r>
              <a:rPr sz="1250" spc="275" dirty="0">
                <a:solidFill>
                  <a:srgbClr val="21212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com</a:t>
            </a:r>
            <a:r>
              <a:rPr sz="1250" spc="270" dirty="0">
                <a:solidFill>
                  <a:srgbClr val="232323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vínculo</a:t>
            </a:r>
            <a:r>
              <a:rPr sz="1250" spc="260" dirty="0">
                <a:solidFill>
                  <a:srgbClr val="2F2F2F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empregatício</a:t>
            </a:r>
            <a:r>
              <a:rPr sz="1250" spc="280" dirty="0">
                <a:solidFill>
                  <a:srgbClr val="1A1A1A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direto,</a:t>
            </a:r>
            <a:r>
              <a:rPr sz="1250" spc="270" dirty="0">
                <a:solidFill>
                  <a:srgbClr val="232323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não</a:t>
            </a:r>
            <a:r>
              <a:rPr sz="1250" spc="265" dirty="0">
                <a:solidFill>
                  <a:srgbClr val="242424"/>
                </a:solidFill>
                <a:latin typeface="Times New Roman"/>
                <a:cs typeface="Times New Roman"/>
              </a:rPr>
              <a:t>  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terceirizado.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IX</a:t>
            </a:r>
            <a:r>
              <a:rPr sz="1250" spc="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b="1" spc="-10" dirty="0">
                <a:solidFill>
                  <a:srgbClr val="262626"/>
                </a:solidFill>
                <a:latin typeface="Times New Roman"/>
                <a:cs typeface="Times New Roman"/>
              </a:rPr>
              <a:t>Planejamento:</a:t>
            </a:r>
            <a:r>
              <a:rPr sz="1250" b="1" spc="1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Todo</a:t>
            </a:r>
            <a:r>
              <a:rPr sz="1250" spc="8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processo</a:t>
            </a:r>
            <a:r>
              <a:rPr sz="1250" spc="10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seletivo</a:t>
            </a:r>
            <a:r>
              <a:rPr sz="1250" spc="9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será</a:t>
            </a:r>
            <a:r>
              <a:rPr sz="1250" spc="6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elaborado</a:t>
            </a:r>
            <a:r>
              <a:rPr sz="1250" spc="90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sz="1250" spc="50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aplicado</a:t>
            </a:r>
            <a:r>
              <a:rPr sz="1250" spc="8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com</a:t>
            </a:r>
            <a:r>
              <a:rPr sz="1250" spc="7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B3B3B"/>
                </a:solidFill>
                <a:latin typeface="Times New Roman"/>
                <a:cs typeface="Times New Roman"/>
              </a:rPr>
              <a:t>o</a:t>
            </a:r>
            <a:r>
              <a:rPr sz="1250" spc="4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aval</a:t>
            </a:r>
            <a:r>
              <a:rPr sz="1250" spc="8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da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Diretoria</a:t>
            </a:r>
            <a:r>
              <a:rPr sz="1250" spc="325" dirty="0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Administrativa</a:t>
            </a:r>
            <a:r>
              <a:rPr sz="1250" spc="285" dirty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da</a:t>
            </a:r>
            <a:r>
              <a:rPr sz="1250" spc="275" dirty="0">
                <a:solidFill>
                  <a:srgbClr val="2A2A2A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entidade</a:t>
            </a:r>
            <a:r>
              <a:rPr sz="1250" spc="300" dirty="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e</a:t>
            </a:r>
            <a:r>
              <a:rPr sz="1250" spc="290" dirty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aplicado</a:t>
            </a:r>
            <a:r>
              <a:rPr sz="1250" spc="325" dirty="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pelo</a:t>
            </a:r>
            <a:r>
              <a:rPr sz="1250" spc="285" dirty="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setor</a:t>
            </a:r>
            <a:r>
              <a:rPr sz="1250" spc="315" dirty="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responsável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X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b="1" spc="-10" dirty="0">
                <a:solidFill>
                  <a:srgbClr val="1C1C1C"/>
                </a:solidFill>
                <a:latin typeface="Times New Roman"/>
                <a:cs typeface="Times New Roman"/>
              </a:rPr>
              <a:t>Promoção:</a:t>
            </a:r>
            <a:r>
              <a:rPr sz="1250" b="1" spc="8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Alteração</a:t>
            </a:r>
            <a:r>
              <a:rPr sz="1250" spc="7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2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cargo</a:t>
            </a:r>
            <a:r>
              <a:rPr sz="1250" spc="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ou</a:t>
            </a:r>
            <a:r>
              <a:rPr sz="1250" spc="1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função,</a:t>
            </a:r>
            <a:r>
              <a:rPr sz="1250" spc="3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em</a:t>
            </a:r>
            <a:r>
              <a:rPr sz="1250" spc="5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linha</a:t>
            </a:r>
            <a:r>
              <a:rPr sz="1250" spc="1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ascendente,</a:t>
            </a:r>
            <a:r>
              <a:rPr sz="1250" spc="8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do</a:t>
            </a:r>
            <a:r>
              <a:rPr sz="1250" spc="2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profissional</a:t>
            </a:r>
            <a:r>
              <a:rPr sz="1250" spc="1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43434"/>
                </a:solidFill>
                <a:latin typeface="Times New Roman"/>
                <a:cs typeface="Times New Roman"/>
              </a:rPr>
              <a:t>já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empregado</a:t>
            </a:r>
            <a:r>
              <a:rPr sz="1250" spc="-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da</a:t>
            </a:r>
            <a:r>
              <a:rPr sz="1250" spc="-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31313"/>
                </a:solidFill>
                <a:latin typeface="Times New Roman"/>
                <a:cs typeface="Times New Roman"/>
              </a:rPr>
              <a:t>Instituição,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F0F0F"/>
                </a:solidFill>
                <a:latin typeface="Times New Roman"/>
                <a:cs typeface="Times New Roman"/>
              </a:rPr>
              <a:t>que,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tendo</a:t>
            </a:r>
            <a:r>
              <a:rPr sz="1250" spc="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0A0A0A"/>
                </a:solidFill>
                <a:latin typeface="Times New Roman"/>
                <a:cs typeface="Times New Roman"/>
              </a:rPr>
              <a:t>participado</a:t>
            </a:r>
            <a:r>
              <a:rPr sz="1250" spc="2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de</a:t>
            </a:r>
            <a:r>
              <a:rPr sz="1250" spc="-2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processo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seletivo, </a:t>
            </a:r>
            <a:r>
              <a:rPr sz="1250" dirty="0">
                <a:solidFill>
                  <a:srgbClr val="1D1D1D"/>
                </a:solidFill>
                <a:latin typeface="Times New Roman"/>
                <a:cs typeface="Times New Roman"/>
              </a:rPr>
              <a:t>for</a:t>
            </a:r>
            <a:r>
              <a:rPr sz="1250" spc="-2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selecionado </a:t>
            </a:r>
            <a:r>
              <a:rPr sz="1250" spc="-40" dirty="0">
                <a:solidFill>
                  <a:srgbClr val="242424"/>
                </a:solidFill>
                <a:latin typeface="Times New Roman"/>
                <a:cs typeface="Times New Roman"/>
              </a:rPr>
              <a:t>para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sz="1250" spc="-4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D2D2D"/>
                </a:solidFill>
                <a:latin typeface="Times New Roman"/>
                <a:cs typeface="Times New Roman"/>
              </a:rPr>
              <a:t>novo </a:t>
            </a:r>
            <a:r>
              <a:rPr sz="1250" spc="-20" dirty="0">
                <a:solidFill>
                  <a:srgbClr val="282828"/>
                </a:solidFill>
                <a:latin typeface="Times New Roman"/>
                <a:cs typeface="Times New Roman"/>
              </a:rPr>
              <a:t>cargo</a:t>
            </a:r>
            <a:r>
              <a:rPr sz="1250" spc="-1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ou</a:t>
            </a:r>
            <a:r>
              <a:rPr sz="1250" spc="-3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função.</a:t>
            </a:r>
            <a:endParaRPr sz="1250">
              <a:latin typeface="Times New Roman"/>
              <a:cs typeface="Times New Roman"/>
            </a:endParaRPr>
          </a:p>
          <a:p>
            <a:pPr marL="20955" marR="6985" indent="3810" algn="just">
              <a:lnSpc>
                <a:spcPct val="98600"/>
              </a:lnSpc>
              <a:spcBef>
                <a:spcPts val="780"/>
              </a:spcBef>
            </a:pPr>
            <a:r>
              <a:rPr sz="1250" spc="15" dirty="0">
                <a:solidFill>
                  <a:srgbClr val="3B3B3B"/>
                </a:solidFill>
                <a:latin typeface="Times New Roman"/>
                <a:cs typeface="Times New Roman"/>
              </a:rPr>
              <a:t>Art.</a:t>
            </a:r>
            <a:r>
              <a:rPr sz="1250" spc="-8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3º</a:t>
            </a:r>
            <a:r>
              <a:rPr sz="1250" spc="30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85" dirty="0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32323"/>
                </a:solidFill>
                <a:latin typeface="Times New Roman"/>
                <a:cs typeface="Times New Roman"/>
              </a:rPr>
              <a:t>Gerencia</a:t>
            </a:r>
            <a:r>
              <a:rPr sz="1250" spc="6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F1F1F"/>
                </a:solidFill>
                <a:latin typeface="Times New Roman"/>
                <a:cs typeface="Times New Roman"/>
              </a:rPr>
              <a:t>Corporativa</a:t>
            </a:r>
            <a:r>
              <a:rPr sz="1250" spc="6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414141"/>
                </a:solidFill>
                <a:latin typeface="Times New Roman"/>
                <a:cs typeface="Times New Roman"/>
              </a:rPr>
              <a:t>de</a:t>
            </a:r>
            <a:r>
              <a:rPr sz="1250" spc="15" dirty="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Recursos</a:t>
            </a:r>
            <a:r>
              <a:rPr sz="1250" spc="6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0F0F0F"/>
                </a:solidFill>
                <a:latin typeface="Times New Roman"/>
                <a:cs typeface="Times New Roman"/>
              </a:rPr>
              <a:t>Humanos</a:t>
            </a:r>
            <a:r>
              <a:rPr sz="1250" spc="4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61616"/>
                </a:solidFill>
                <a:latin typeface="Times New Roman"/>
                <a:cs typeface="Times New Roman"/>
              </a:rPr>
              <a:t>será</a:t>
            </a:r>
            <a:r>
              <a:rPr sz="1250" spc="-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81818"/>
                </a:solidFill>
                <a:latin typeface="Times New Roman"/>
                <a:cs typeface="Times New Roman"/>
              </a:rPr>
              <a:t>responsável</a:t>
            </a:r>
            <a:r>
              <a:rPr sz="1250" spc="9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2D2D2D"/>
                </a:solidFill>
                <a:latin typeface="Times New Roman"/>
                <a:cs typeface="Times New Roman"/>
              </a:rPr>
              <a:t>em</a:t>
            </a:r>
            <a:r>
              <a:rPr sz="1250" spc="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orientar</a:t>
            </a:r>
            <a:r>
              <a:rPr sz="1250" spc="4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363636"/>
                </a:solidFill>
                <a:latin typeface="Times New Roman"/>
                <a:cs typeface="Times New Roman"/>
              </a:rPr>
              <a:t>os</a:t>
            </a:r>
            <a:r>
              <a:rPr sz="1250" spc="-2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procedimentos</a:t>
            </a:r>
            <a:r>
              <a:rPr sz="1250" spc="11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A1A1A"/>
                </a:solidFill>
                <a:latin typeface="Times New Roman"/>
                <a:cs typeface="Times New Roman"/>
              </a:rPr>
              <a:t>para</a:t>
            </a:r>
            <a:r>
              <a:rPr sz="1250" spc="100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83838"/>
                </a:solidFill>
                <a:latin typeface="Times New Roman"/>
                <a:cs typeface="Times New Roman"/>
              </a:rPr>
              <a:t>o</a:t>
            </a:r>
            <a:r>
              <a:rPr sz="1250" spc="103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recrutamento</a:t>
            </a:r>
            <a:r>
              <a:rPr sz="1250" spc="11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3F3F3F"/>
                </a:solidFill>
                <a:latin typeface="Times New Roman"/>
                <a:cs typeface="Times New Roman"/>
              </a:rPr>
              <a:t>e</a:t>
            </a:r>
            <a:r>
              <a:rPr sz="1250" spc="994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seleção</a:t>
            </a:r>
            <a:r>
              <a:rPr sz="1250" spc="104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333333"/>
                </a:solidFill>
                <a:latin typeface="Times New Roman"/>
                <a:cs typeface="Times New Roman"/>
              </a:rPr>
              <a:t>de</a:t>
            </a:r>
            <a:r>
              <a:rPr sz="1250" spc="10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latin typeface="Times New Roman"/>
                <a:cs typeface="Times New Roman"/>
              </a:rPr>
              <a:t>pessoal</a:t>
            </a:r>
            <a:r>
              <a:rPr sz="1250" spc="1095" dirty="0"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das</a:t>
            </a:r>
            <a:r>
              <a:rPr sz="1250" spc="10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42424"/>
                </a:solidFill>
                <a:latin typeface="Times New Roman"/>
                <a:cs typeface="Times New Roman"/>
              </a:rPr>
              <a:t>unidades</a:t>
            </a:r>
            <a:r>
              <a:rPr sz="1250" spc="-3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b="1" spc="-45" dirty="0">
                <a:solidFill>
                  <a:srgbClr val="262626"/>
                </a:solidFill>
                <a:latin typeface="Times New Roman"/>
                <a:cs typeface="Times New Roman"/>
              </a:rPr>
              <a:t>Parágrafo</a:t>
            </a:r>
            <a:r>
              <a:rPr sz="1250" b="1" spc="5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b="1" spc="-45" dirty="0">
                <a:solidFill>
                  <a:srgbClr val="262626"/>
                </a:solidFill>
                <a:latin typeface="Times New Roman"/>
                <a:cs typeface="Times New Roman"/>
              </a:rPr>
              <a:t>Único:</a:t>
            </a:r>
            <a:r>
              <a:rPr sz="1250" b="1" spc="15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b="1" spc="-85" dirty="0">
                <a:solidFill>
                  <a:srgbClr val="3B3B3B"/>
                </a:solidFill>
                <a:latin typeface="Times New Roman"/>
                <a:cs typeface="Times New Roman"/>
              </a:rPr>
              <a:t>A</a:t>
            </a:r>
            <a:r>
              <a:rPr sz="1250" b="1" spc="7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abertura</a:t>
            </a:r>
            <a:r>
              <a:rPr sz="1250" spc="1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D1D1D"/>
                </a:solidFill>
                <a:latin typeface="Times New Roman"/>
                <a:cs typeface="Times New Roman"/>
              </a:rPr>
              <a:t>do</a:t>
            </a:r>
            <a:r>
              <a:rPr sz="1250" spc="8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F1F1F"/>
                </a:solidFill>
                <a:latin typeface="Times New Roman"/>
                <a:cs typeface="Times New Roman"/>
              </a:rPr>
              <a:t>processo</a:t>
            </a:r>
            <a:r>
              <a:rPr sz="1250" spc="13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de</a:t>
            </a:r>
            <a:r>
              <a:rPr sz="1250" spc="10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A1A1A"/>
                </a:solidFill>
                <a:latin typeface="Times New Roman"/>
                <a:cs typeface="Times New Roman"/>
              </a:rPr>
              <a:t>recrutamento</a:t>
            </a:r>
            <a:r>
              <a:rPr sz="1250" spc="18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85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seleção</a:t>
            </a:r>
            <a:r>
              <a:rPr sz="1250" spc="9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464646"/>
                </a:solidFill>
                <a:latin typeface="Times New Roman"/>
                <a:cs typeface="Times New Roman"/>
              </a:rPr>
              <a:t>se</a:t>
            </a:r>
            <a:r>
              <a:rPr sz="1250" spc="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dará</a:t>
            </a:r>
            <a:r>
              <a:rPr sz="1250" spc="9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A1A1A"/>
                </a:solidFill>
                <a:latin typeface="Times New Roman"/>
                <a:cs typeface="Times New Roman"/>
              </a:rPr>
              <a:t>mediante</a:t>
            </a:r>
            <a:r>
              <a:rPr sz="1250" spc="-3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autorização</a:t>
            </a:r>
            <a:r>
              <a:rPr sz="1250" spc="7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B2B2B"/>
                </a:solidFill>
                <a:latin typeface="Times New Roman"/>
                <a:cs typeface="Times New Roman"/>
              </a:rPr>
              <a:t>expressa</a:t>
            </a:r>
            <a:r>
              <a:rPr sz="1250" spc="4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343434"/>
                </a:solidFill>
                <a:latin typeface="Times New Roman"/>
                <a:cs typeface="Times New Roman"/>
              </a:rPr>
              <a:t>da</a:t>
            </a:r>
            <a:r>
              <a:rPr sz="1250" spc="5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81818"/>
                </a:solidFill>
                <a:latin typeface="Times New Roman"/>
                <a:cs typeface="Times New Roman"/>
              </a:rPr>
              <a:t>Diretoria</a:t>
            </a:r>
            <a:r>
              <a:rPr sz="1250" spc="9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Administrativa.</a:t>
            </a:r>
            <a:endParaRPr sz="1250">
              <a:latin typeface="Times New Roman"/>
              <a:cs typeface="Times New Roman"/>
            </a:endParaRPr>
          </a:p>
          <a:p>
            <a:pPr marL="25400" marR="5080" indent="3175" algn="just">
              <a:lnSpc>
                <a:spcPct val="97900"/>
              </a:lnSpc>
              <a:spcBef>
                <a:spcPts val="735"/>
              </a:spcBef>
              <a:tabLst>
                <a:tab pos="1611630" algn="l"/>
                <a:tab pos="3471545" algn="l"/>
                <a:tab pos="5039360" algn="l"/>
              </a:tabLst>
            </a:pPr>
            <a:r>
              <a:rPr sz="1250" b="1" spc="-60" dirty="0">
                <a:solidFill>
                  <a:srgbClr val="282828"/>
                </a:solidFill>
                <a:latin typeface="Times New Roman"/>
                <a:cs typeface="Times New Roman"/>
              </a:rPr>
              <a:t>Art.4°</a:t>
            </a:r>
            <a:r>
              <a:rPr sz="1250" b="1" spc="7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85" dirty="0">
                <a:solidFill>
                  <a:srgbClr val="3B3B3B"/>
                </a:solidFill>
                <a:latin typeface="Times New Roman"/>
                <a:cs typeface="Times New Roman"/>
              </a:rPr>
              <a:t>A</a:t>
            </a:r>
            <a:r>
              <a:rPr sz="1250" spc="-1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contratação</a:t>
            </a:r>
            <a:r>
              <a:rPr sz="1250" spc="5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de</a:t>
            </a:r>
            <a:r>
              <a:rPr sz="1250" spc="1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81818"/>
                </a:solidFill>
                <a:latin typeface="Times New Roman"/>
                <a:cs typeface="Times New Roman"/>
              </a:rPr>
              <a:t>pessoal</a:t>
            </a:r>
            <a:r>
              <a:rPr sz="1250" spc="6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313131"/>
                </a:solidFill>
                <a:latin typeface="Times New Roman"/>
                <a:cs typeface="Times New Roman"/>
              </a:rPr>
              <a:t>se</a:t>
            </a:r>
            <a:r>
              <a:rPr sz="1250" spc="-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dará</a:t>
            </a:r>
            <a:r>
              <a:rPr sz="1250" spc="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42424"/>
                </a:solidFill>
                <a:latin typeface="Times New Roman"/>
                <a:cs typeface="Times New Roman"/>
              </a:rPr>
              <a:t>pelo</a:t>
            </a:r>
            <a:r>
              <a:rPr sz="1250" spc="-1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critério</a:t>
            </a:r>
            <a:r>
              <a:rPr sz="1250" spc="4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61616"/>
                </a:solidFill>
                <a:latin typeface="Times New Roman"/>
                <a:cs typeface="Times New Roman"/>
              </a:rPr>
              <a:t>de</a:t>
            </a:r>
            <a:r>
              <a:rPr sz="1250" spc="2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11111"/>
                </a:solidFill>
                <a:latin typeface="Times New Roman"/>
                <a:cs typeface="Times New Roman"/>
              </a:rPr>
              <a:t>recrutamento</a:t>
            </a:r>
            <a:r>
              <a:rPr sz="1250" spc="114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sz="1250" spc="-10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seleção,</a:t>
            </a:r>
            <a:r>
              <a:rPr sz="1250" spc="5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F2F2F"/>
                </a:solidFill>
                <a:latin typeface="Times New Roman"/>
                <a:cs typeface="Times New Roman"/>
              </a:rPr>
              <a:t>podendo</a:t>
            </a: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363636"/>
                </a:solidFill>
                <a:latin typeface="Times New Roman"/>
                <a:cs typeface="Times New Roman"/>
              </a:rPr>
              <a:t>ser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	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externa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ou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	</a:t>
            </a:r>
            <a:r>
              <a:rPr sz="1250" spc="-45" dirty="0">
                <a:solidFill>
                  <a:srgbClr val="2F2F2F"/>
                </a:solidFill>
                <a:latin typeface="Times New Roman"/>
                <a:cs typeface="Times New Roman"/>
              </a:rPr>
              <a:t>mista.</a:t>
            </a: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15" dirty="0">
                <a:solidFill>
                  <a:srgbClr val="383838"/>
                </a:solidFill>
                <a:latin typeface="Times New Roman"/>
                <a:cs typeface="Times New Roman"/>
              </a:rPr>
              <a:t>Art.</a:t>
            </a:r>
            <a:r>
              <a:rPr sz="1250" spc="7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15" dirty="0">
                <a:solidFill>
                  <a:srgbClr val="363636"/>
                </a:solidFill>
                <a:latin typeface="Times New Roman"/>
                <a:cs typeface="Times New Roman"/>
              </a:rPr>
              <a:t>5º</a:t>
            </a:r>
            <a:r>
              <a:rPr sz="1250" spc="58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25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comunicado</a:t>
            </a:r>
            <a:r>
              <a:rPr sz="1250" spc="64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383838"/>
                </a:solidFill>
                <a:latin typeface="Times New Roman"/>
                <a:cs typeface="Times New Roman"/>
              </a:rPr>
              <a:t>do</a:t>
            </a:r>
            <a:r>
              <a:rPr sz="1250" spc="18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recrutamento</a:t>
            </a:r>
            <a:r>
              <a:rPr sz="1250" spc="2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F1F1F"/>
                </a:solidFill>
                <a:latin typeface="Times New Roman"/>
                <a:cs typeface="Times New Roman"/>
              </a:rPr>
              <a:t>dar-se</a:t>
            </a:r>
            <a:r>
              <a:rPr sz="1250" spc="1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0F0F0F"/>
                </a:solidFill>
                <a:latin typeface="Times New Roman"/>
                <a:cs typeface="Times New Roman"/>
              </a:rPr>
              <a:t>por</a:t>
            </a:r>
            <a:r>
              <a:rPr sz="1250" spc="17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A2A2A"/>
                </a:solidFill>
                <a:latin typeface="Times New Roman"/>
                <a:cs typeface="Times New Roman"/>
              </a:rPr>
              <a:t>meio</a:t>
            </a:r>
            <a:r>
              <a:rPr sz="1250" spc="16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250" spc="1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0F0F0F"/>
                </a:solidFill>
                <a:latin typeface="Times New Roman"/>
                <a:cs typeface="Times New Roman"/>
              </a:rPr>
              <a:t>comunicação</a:t>
            </a:r>
            <a:r>
              <a:rPr sz="1250" spc="2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32323"/>
                </a:solidFill>
                <a:latin typeface="Times New Roman"/>
                <a:cs typeface="Times New Roman"/>
              </a:rPr>
              <a:t>via</a:t>
            </a:r>
            <a:r>
              <a:rPr sz="1250" spc="1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site</a:t>
            </a:r>
            <a:r>
              <a:rPr sz="1250" spc="12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F2F2F"/>
                </a:solidFill>
                <a:latin typeface="Times New Roman"/>
                <a:cs typeface="Times New Roman"/>
              </a:rPr>
              <a:t>ou</a:t>
            </a:r>
            <a:r>
              <a:rPr sz="1250" spc="-2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42424"/>
                </a:solidFill>
                <a:latin typeface="Times New Roman"/>
                <a:cs typeface="Times New Roman"/>
              </a:rPr>
              <a:t>comunicado</a:t>
            </a:r>
            <a:r>
              <a:rPr sz="1250" spc="6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313131"/>
                </a:solidFill>
                <a:latin typeface="Times New Roman"/>
                <a:cs typeface="Times New Roman"/>
              </a:rPr>
              <a:t>por</a:t>
            </a:r>
            <a:r>
              <a:rPr sz="1250" spc="-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D1D1D"/>
                </a:solidFill>
                <a:latin typeface="Times New Roman"/>
                <a:cs typeface="Times New Roman"/>
              </a:rPr>
              <a:t>e-</a:t>
            </a:r>
            <a:r>
              <a:rPr sz="1250" spc="-45" dirty="0">
                <a:solidFill>
                  <a:srgbClr val="1D1D1D"/>
                </a:solidFill>
                <a:latin typeface="Times New Roman"/>
                <a:cs typeface="Times New Roman"/>
              </a:rPr>
              <a:t>mail</a:t>
            </a:r>
            <a:r>
              <a:rPr sz="1250" spc="5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D2D2D"/>
                </a:solidFill>
                <a:latin typeface="Times New Roman"/>
                <a:cs typeface="Times New Roman"/>
              </a:rPr>
              <a:t>e</a:t>
            </a:r>
            <a:r>
              <a:rPr sz="1250" spc="-1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telefone</a:t>
            </a:r>
            <a:r>
              <a:rPr sz="1250" spc="7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latin typeface="Times New Roman"/>
                <a:cs typeface="Times New Roman"/>
              </a:rPr>
              <a:t>informados</a:t>
            </a:r>
            <a:r>
              <a:rPr sz="1250" spc="70" dirty="0">
                <a:latin typeface="Times New Roman"/>
                <a:cs typeface="Times New Roman"/>
              </a:rPr>
              <a:t> </a:t>
            </a:r>
            <a:r>
              <a:rPr sz="1250" spc="-50" dirty="0">
                <a:latin typeface="Times New Roman"/>
                <a:cs typeface="Times New Roman"/>
              </a:rPr>
              <a:t>em</a:t>
            </a:r>
            <a:r>
              <a:rPr sz="1250" spc="5" dirty="0"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currículos</a:t>
            </a:r>
            <a:r>
              <a:rPr sz="1250" spc="5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A1A1A"/>
                </a:solidFill>
                <a:latin typeface="Times New Roman"/>
                <a:cs typeface="Times New Roman"/>
              </a:rPr>
              <a:t>entregue</a:t>
            </a:r>
            <a:r>
              <a:rPr sz="1250" spc="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na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81818"/>
                </a:solidFill>
                <a:latin typeface="Times New Roman"/>
                <a:cs typeface="Times New Roman"/>
              </a:rPr>
              <a:t>instituição</a:t>
            </a:r>
            <a:r>
              <a:rPr sz="1250" spc="6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A2A2A"/>
                </a:solidFill>
                <a:latin typeface="Times New Roman"/>
                <a:cs typeface="Times New Roman"/>
              </a:rPr>
              <a:t>pelos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candidatos.</a:t>
            </a:r>
            <a:endParaRPr sz="1250">
              <a:latin typeface="Times New Roman"/>
              <a:cs typeface="Times New Roman"/>
            </a:endParaRPr>
          </a:p>
          <a:p>
            <a:pPr marL="27305" marR="9525" indent="1270" algn="just">
              <a:lnSpc>
                <a:spcPts val="1420"/>
              </a:lnSpc>
              <a:spcBef>
                <a:spcPts val="55"/>
              </a:spcBef>
            </a:pPr>
            <a:r>
              <a:rPr sz="1250" dirty="0">
                <a:solidFill>
                  <a:srgbClr val="333333"/>
                </a:solidFill>
                <a:latin typeface="Times New Roman"/>
                <a:cs typeface="Times New Roman"/>
              </a:rPr>
              <a:t>Art.</a:t>
            </a:r>
            <a:r>
              <a:rPr sz="1250" spc="1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6º</a:t>
            </a:r>
            <a:r>
              <a:rPr sz="1250" spc="14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Todos</a:t>
            </a:r>
            <a:r>
              <a:rPr sz="1250" spc="18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os</a:t>
            </a:r>
            <a:r>
              <a:rPr sz="1250" spc="14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cargos</a:t>
            </a:r>
            <a:r>
              <a:rPr sz="1250" spc="1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B4B4B"/>
                </a:solidFill>
                <a:latin typeface="Times New Roman"/>
                <a:cs typeface="Times New Roman"/>
              </a:rPr>
              <a:t>e</a:t>
            </a:r>
            <a:r>
              <a:rPr sz="1250" spc="140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funções</a:t>
            </a:r>
            <a:r>
              <a:rPr sz="1250" spc="16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estarão</a:t>
            </a:r>
            <a:r>
              <a:rPr sz="1250" spc="1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em</a:t>
            </a:r>
            <a:r>
              <a:rPr sz="1250" spc="20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conformidade</a:t>
            </a:r>
            <a:r>
              <a:rPr sz="1250" spc="21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33333"/>
                </a:solidFill>
                <a:latin typeface="Times New Roman"/>
                <a:cs typeface="Times New Roman"/>
              </a:rPr>
              <a:t>ao</a:t>
            </a:r>
            <a:r>
              <a:rPr sz="1250" spc="1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Plano</a:t>
            </a:r>
            <a:r>
              <a:rPr sz="1250" spc="1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D3D3D"/>
                </a:solidFill>
                <a:latin typeface="Times New Roman"/>
                <a:cs typeface="Times New Roman"/>
              </a:rPr>
              <a:t>de</a:t>
            </a:r>
            <a:r>
              <a:rPr sz="1250" spc="13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trabalho 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aprovado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pela</a:t>
            </a:r>
            <a:r>
              <a:rPr sz="1250" spc="-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secretaria</a:t>
            </a:r>
            <a:r>
              <a:rPr sz="1250" spc="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250" spc="-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Educação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do</a:t>
            </a:r>
            <a:r>
              <a:rPr sz="1250" spc="-3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Município</a:t>
            </a:r>
            <a:r>
              <a:rPr sz="1250" spc="-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de</a:t>
            </a:r>
            <a:r>
              <a:rPr sz="1250" spc="-6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61616"/>
                </a:solidFill>
                <a:latin typeface="Times New Roman"/>
                <a:cs typeface="Times New Roman"/>
              </a:rPr>
              <a:t>Guarulhos.</a:t>
            </a:r>
            <a:endParaRPr sz="1250">
              <a:latin typeface="Times New Roman"/>
              <a:cs typeface="Times New Roman"/>
            </a:endParaRPr>
          </a:p>
          <a:p>
            <a:pPr marL="27305" marR="5080" indent="7620" algn="just">
              <a:lnSpc>
                <a:spcPct val="96700"/>
              </a:lnSpc>
              <a:spcBef>
                <a:spcPts val="740"/>
              </a:spcBef>
            </a:pP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Art.</a:t>
            </a:r>
            <a:r>
              <a:rPr sz="1250" spc="22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7º</a:t>
            </a:r>
            <a:r>
              <a:rPr sz="1250" spc="27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A</a:t>
            </a:r>
            <a:r>
              <a:rPr sz="1250" spc="229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seleção</a:t>
            </a:r>
            <a:r>
              <a:rPr sz="1250" spc="254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dos</a:t>
            </a:r>
            <a:r>
              <a:rPr sz="1250" spc="254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candidatos</a:t>
            </a:r>
            <a:r>
              <a:rPr sz="1250" spc="29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33333"/>
                </a:solidFill>
                <a:latin typeface="Times New Roman"/>
                <a:cs typeface="Times New Roman"/>
              </a:rPr>
              <a:t>se</a:t>
            </a:r>
            <a:r>
              <a:rPr sz="1250" spc="2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dará</a:t>
            </a:r>
            <a:r>
              <a:rPr sz="1250" spc="2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obedecendo</a:t>
            </a:r>
            <a:r>
              <a:rPr sz="1250" spc="315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aos</a:t>
            </a:r>
            <a:r>
              <a:rPr sz="1250" spc="25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critérios</a:t>
            </a:r>
            <a:r>
              <a:rPr sz="1250" spc="26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A2A2A"/>
                </a:solidFill>
                <a:latin typeface="Times New Roman"/>
                <a:cs typeface="Times New Roman"/>
              </a:rPr>
              <a:t>tecnicamente </a:t>
            </a:r>
            <a:r>
              <a:rPr sz="1250" spc="-30" dirty="0">
                <a:solidFill>
                  <a:srgbClr val="1F1F1F"/>
                </a:solidFill>
                <a:latin typeface="Times New Roman"/>
                <a:cs typeface="Times New Roman"/>
              </a:rPr>
              <a:t>admitidos,</a:t>
            </a:r>
            <a:r>
              <a:rPr sz="1250" spc="-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D2D2D"/>
                </a:solidFill>
                <a:latin typeface="Times New Roman"/>
                <a:cs typeface="Times New Roman"/>
              </a:rPr>
              <a:t>por</a:t>
            </a:r>
            <a:r>
              <a:rPr sz="1250" spc="-2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meio</a:t>
            </a: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sz="1250" spc="-6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prova 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escrita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sz="1250" spc="-75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analise </a:t>
            </a:r>
            <a:r>
              <a:rPr sz="1250" spc="-20" dirty="0">
                <a:solidFill>
                  <a:srgbClr val="1A1A1A"/>
                </a:solidFill>
                <a:latin typeface="Times New Roman"/>
                <a:cs typeface="Times New Roman"/>
              </a:rPr>
              <a:t>curricular,</a:t>
            </a:r>
            <a:r>
              <a:rPr sz="1250" spc="4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podendo</a:t>
            </a:r>
            <a:r>
              <a:rPr sz="1250" spc="-4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ser</a:t>
            </a:r>
            <a:r>
              <a:rPr sz="1250" spc="-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F1F1F"/>
                </a:solidFill>
                <a:latin typeface="Times New Roman"/>
                <a:cs typeface="Times New Roman"/>
              </a:rPr>
              <a:t>conjugada</a:t>
            </a:r>
            <a:r>
              <a:rPr sz="1250" spc="-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a</a:t>
            </a:r>
            <a:r>
              <a:rPr sz="1250" spc="-7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D2D2D"/>
                </a:solidFill>
                <a:latin typeface="Times New Roman"/>
                <a:cs typeface="Times New Roman"/>
              </a:rPr>
              <a:t>outros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instrumentos</a:t>
            </a:r>
            <a:r>
              <a:rPr sz="1250" spc="4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como,</a:t>
            </a:r>
            <a:r>
              <a:rPr sz="1250" spc="39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avaliação</a:t>
            </a:r>
            <a:r>
              <a:rPr sz="1250" spc="44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psicológica,</a:t>
            </a:r>
            <a:r>
              <a:rPr sz="1250" spc="48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entrevista</a:t>
            </a:r>
            <a:r>
              <a:rPr sz="1250" spc="45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técnica,</a:t>
            </a:r>
            <a:r>
              <a:rPr sz="1250" spc="4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comprovação</a:t>
            </a:r>
            <a:r>
              <a:rPr sz="1250" spc="49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83838"/>
                </a:solidFill>
                <a:latin typeface="Times New Roman"/>
                <a:cs typeface="Times New Roman"/>
              </a:rPr>
              <a:t>de </a:t>
            </a:r>
            <a:r>
              <a:rPr sz="1250" spc="-30" dirty="0">
                <a:solidFill>
                  <a:srgbClr val="1F1F1F"/>
                </a:solidFill>
                <a:latin typeface="Times New Roman"/>
                <a:cs typeface="Times New Roman"/>
              </a:rPr>
              <a:t>experiencia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e/ou</a:t>
            </a: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D1D1D"/>
                </a:solidFill>
                <a:latin typeface="Times New Roman"/>
                <a:cs typeface="Times New Roman"/>
              </a:rPr>
              <a:t>habilitação </a:t>
            </a:r>
            <a:r>
              <a:rPr sz="1250" spc="-25" dirty="0">
                <a:solidFill>
                  <a:srgbClr val="313131"/>
                </a:solidFill>
                <a:latin typeface="Times New Roman"/>
                <a:cs typeface="Times New Roman"/>
              </a:rPr>
              <a:t>técnica</a:t>
            </a:r>
            <a:r>
              <a:rPr sz="1250" spc="-3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operacional,</a:t>
            </a:r>
            <a:r>
              <a:rPr sz="1250" spc="2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61616"/>
                </a:solidFill>
                <a:latin typeface="Times New Roman"/>
                <a:cs typeface="Times New Roman"/>
              </a:rPr>
              <a:t>testes</a:t>
            </a:r>
            <a:r>
              <a:rPr sz="1250" spc="-2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psicológicos,</a:t>
            </a:r>
            <a:r>
              <a:rPr sz="1250" spc="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provas</a:t>
            </a:r>
            <a:r>
              <a:rPr sz="1250" spc="-5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situacionais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entre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outros 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legalmente</a:t>
            </a:r>
            <a:r>
              <a:rPr sz="1250" spc="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admitidos,</a:t>
            </a:r>
            <a:r>
              <a:rPr sz="1250" spc="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31313"/>
                </a:solidFill>
                <a:latin typeface="Times New Roman"/>
                <a:cs typeface="Times New Roman"/>
              </a:rPr>
              <a:t>desde</a:t>
            </a:r>
            <a:r>
              <a:rPr sz="1250" spc="-2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363636"/>
                </a:solidFill>
                <a:latin typeface="Times New Roman"/>
                <a:cs typeface="Times New Roman"/>
              </a:rPr>
              <a:t>que</a:t>
            </a:r>
            <a:r>
              <a:rPr sz="1250" spc="-5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previamente</a:t>
            </a:r>
            <a:r>
              <a:rPr sz="1250" spc="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11111"/>
                </a:solidFill>
                <a:latin typeface="Times New Roman"/>
                <a:cs typeface="Times New Roman"/>
              </a:rPr>
              <a:t>previstos</a:t>
            </a:r>
            <a:r>
              <a:rPr sz="1250" spc="-1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14141"/>
                </a:solidFill>
                <a:latin typeface="Times New Roman"/>
                <a:cs typeface="Times New Roman"/>
              </a:rPr>
              <a:t>e</a:t>
            </a:r>
            <a:r>
              <a:rPr sz="1250" spc="-65" dirty="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divulgados.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2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5"/>
              </a:spcBef>
            </a:pPr>
            <a:r>
              <a:rPr sz="1250" b="1" spc="-45" dirty="0">
                <a:solidFill>
                  <a:srgbClr val="313131"/>
                </a:solidFill>
                <a:latin typeface="Times New Roman"/>
                <a:cs typeface="Times New Roman"/>
              </a:rPr>
              <a:t>Art.8°</a:t>
            </a:r>
            <a:r>
              <a:rPr sz="1250" b="1" spc="-1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B3B3B"/>
                </a:solidFill>
                <a:latin typeface="Times New Roman"/>
                <a:cs typeface="Times New Roman"/>
              </a:rPr>
              <a:t>A</a:t>
            </a:r>
            <a:r>
              <a:rPr sz="1250" spc="-6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contratação</a:t>
            </a:r>
            <a:r>
              <a:rPr sz="1250" spc="-1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do</a:t>
            </a:r>
            <a:r>
              <a:rPr sz="1250" spc="-5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12121"/>
                </a:solidFill>
                <a:latin typeface="Times New Roman"/>
                <a:cs typeface="Times New Roman"/>
              </a:rPr>
              <a:t>candidato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61616"/>
                </a:solidFill>
                <a:latin typeface="Times New Roman"/>
                <a:cs typeface="Times New Roman"/>
              </a:rPr>
              <a:t>selecionado</a:t>
            </a:r>
            <a:r>
              <a:rPr sz="1250" spc="1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se</a:t>
            </a:r>
            <a:r>
              <a:rPr sz="1250" spc="-6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efetivará</a:t>
            </a:r>
            <a:r>
              <a:rPr sz="1250" spc="1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mediante:</a:t>
            </a:r>
            <a:endParaRPr sz="1250">
              <a:latin typeface="Times New Roman"/>
              <a:cs typeface="Times New Roman"/>
            </a:endParaRPr>
          </a:p>
          <a:p>
            <a:pPr marL="703580" indent="-452120">
              <a:lnSpc>
                <a:spcPts val="1480"/>
              </a:lnSpc>
              <a:spcBef>
                <a:spcPts val="730"/>
              </a:spcBef>
              <a:buClr>
                <a:srgbClr val="3A3A3A"/>
              </a:buClr>
              <a:buAutoNum type="romanUcPeriod"/>
              <a:tabLst>
                <a:tab pos="703580" algn="l"/>
              </a:tabLst>
            </a:pPr>
            <a:r>
              <a:rPr sz="1250" spc="-35" dirty="0">
                <a:solidFill>
                  <a:srgbClr val="2D2D2D"/>
                </a:solidFill>
                <a:latin typeface="Times New Roman"/>
                <a:cs typeface="Times New Roman"/>
              </a:rPr>
              <a:t>Conveniência</a:t>
            </a:r>
            <a:r>
              <a:rPr sz="1250" spc="9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Administrativa</a:t>
            </a:r>
            <a:r>
              <a:rPr sz="1250" spc="-5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B4B4B"/>
                </a:solidFill>
                <a:latin typeface="Times New Roman"/>
                <a:cs typeface="Times New Roman"/>
              </a:rPr>
              <a:t>e </a:t>
            </a:r>
            <a:r>
              <a:rPr sz="1250" spc="-10" dirty="0">
                <a:latin typeface="Times New Roman"/>
                <a:cs typeface="Times New Roman"/>
              </a:rPr>
              <a:t>Operacional.</a:t>
            </a:r>
            <a:endParaRPr sz="1250">
              <a:latin typeface="Times New Roman"/>
              <a:cs typeface="Times New Roman"/>
            </a:endParaRPr>
          </a:p>
          <a:p>
            <a:pPr marL="706755" indent="-458470">
              <a:lnSpc>
                <a:spcPts val="1475"/>
              </a:lnSpc>
              <a:buClr>
                <a:srgbClr val="313131"/>
              </a:buClr>
              <a:buAutoNum type="romanUcPeriod"/>
              <a:tabLst>
                <a:tab pos="706755" algn="l"/>
              </a:tabLst>
            </a:pP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Disponibilidade</a:t>
            </a:r>
            <a:r>
              <a:rPr sz="1250" spc="1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financeira.</a:t>
            </a:r>
            <a:endParaRPr sz="1250">
              <a:latin typeface="Times New Roman"/>
              <a:cs typeface="Times New Roman"/>
            </a:endParaRPr>
          </a:p>
          <a:p>
            <a:pPr marL="706120" indent="-457834">
              <a:lnSpc>
                <a:spcPts val="1495"/>
              </a:lnSpc>
              <a:buClr>
                <a:srgbClr val="2F2F2F"/>
              </a:buClr>
              <a:buAutoNum type="romanUcPeriod"/>
              <a:tabLst>
                <a:tab pos="706120" algn="l"/>
              </a:tabLst>
            </a:pP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Entrega</a:t>
            </a:r>
            <a:r>
              <a:rPr sz="1250" spc="-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da</a:t>
            </a:r>
            <a:r>
              <a:rPr sz="1250" spc="-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documentação</a:t>
            </a:r>
            <a:r>
              <a:rPr sz="1250" spc="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0C0C0C"/>
                </a:solidFill>
                <a:latin typeface="Times New Roman"/>
                <a:cs typeface="Times New Roman"/>
              </a:rPr>
              <a:t>completa,</a:t>
            </a:r>
            <a:r>
              <a:rPr sz="1250" spc="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conforme</a:t>
            </a:r>
            <a:r>
              <a:rPr sz="1250" spc="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61616"/>
                </a:solidFill>
                <a:latin typeface="Times New Roman"/>
                <a:cs typeface="Times New Roman"/>
              </a:rPr>
              <a:t>vaga </a:t>
            </a:r>
            <a:r>
              <a:rPr sz="1250" spc="-10" dirty="0">
                <a:solidFill>
                  <a:srgbClr val="151515"/>
                </a:solidFill>
                <a:latin typeface="Times New Roman"/>
                <a:cs typeface="Times New Roman"/>
              </a:rPr>
              <a:t>disponibilizada.</a:t>
            </a:r>
            <a:endParaRPr sz="1250">
              <a:latin typeface="Times New Roman"/>
              <a:cs typeface="Times New Roman"/>
            </a:endParaRPr>
          </a:p>
          <a:p>
            <a:pPr marL="697865" marR="17780" indent="-452755">
              <a:lnSpc>
                <a:spcPts val="1390"/>
              </a:lnSpc>
              <a:spcBef>
                <a:spcPts val="150"/>
              </a:spcBef>
              <a:buAutoNum type="romanUcPeriod"/>
              <a:tabLst>
                <a:tab pos="697865" algn="l"/>
                <a:tab pos="702310" algn="l"/>
              </a:tabLst>
            </a:pP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	</a:t>
            </a:r>
            <a:r>
              <a:rPr sz="1250" spc="-35" dirty="0">
                <a:solidFill>
                  <a:srgbClr val="2D2D2D"/>
                </a:solidFill>
                <a:latin typeface="Times New Roman"/>
                <a:cs typeface="Times New Roman"/>
              </a:rPr>
              <a:t>Apresentação</a:t>
            </a:r>
            <a:r>
              <a:rPr sz="1250" spc="5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do</a:t>
            </a:r>
            <a:r>
              <a:rPr sz="1250" spc="-6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atestado</a:t>
            </a:r>
            <a:r>
              <a:rPr sz="1250" spc="2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61616"/>
                </a:solidFill>
                <a:latin typeface="Times New Roman"/>
                <a:cs typeface="Times New Roman"/>
              </a:rPr>
              <a:t>admissional,</a:t>
            </a:r>
            <a:r>
              <a:rPr sz="1250" spc="3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declarando</a:t>
            </a:r>
            <a:r>
              <a:rPr sz="1250" spc="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apto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25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A2A2A"/>
                </a:solidFill>
                <a:latin typeface="Times New Roman"/>
                <a:cs typeface="Times New Roman"/>
              </a:rPr>
              <a:t>candidato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64646"/>
                </a:solidFill>
                <a:latin typeface="Times New Roman"/>
                <a:cs typeface="Times New Roman"/>
              </a:rPr>
              <a:t>a</a:t>
            </a:r>
            <a:r>
              <a:rPr sz="1250" spc="-60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313131"/>
                </a:solidFill>
                <a:latin typeface="Times New Roman"/>
                <a:cs typeface="Times New Roman"/>
              </a:rPr>
              <a:t>exercer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as</a:t>
            </a:r>
            <a:r>
              <a:rPr sz="1250" spc="-8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B2B2B"/>
                </a:solidFill>
                <a:latin typeface="Times New Roman"/>
                <a:cs typeface="Times New Roman"/>
              </a:rPr>
              <a:t>funções</a:t>
            </a:r>
            <a:r>
              <a:rPr sz="1250" spc="-3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11111"/>
                </a:solidFill>
                <a:latin typeface="Times New Roman"/>
                <a:cs typeface="Times New Roman"/>
              </a:rPr>
              <a:t>que</a:t>
            </a:r>
            <a:r>
              <a:rPr sz="1250" spc="-6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latin typeface="Times New Roman"/>
                <a:cs typeface="Times New Roman"/>
              </a:rPr>
              <a:t>dele</a:t>
            </a:r>
            <a:r>
              <a:rPr sz="1250" spc="-50" dirty="0"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B2B2B"/>
                </a:solidFill>
                <a:latin typeface="Times New Roman"/>
                <a:cs typeface="Times New Roman"/>
              </a:rPr>
              <a:t>serão</a:t>
            </a:r>
            <a:r>
              <a:rPr sz="1250" spc="-5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B2B2B"/>
                </a:solidFill>
                <a:latin typeface="Times New Roman"/>
                <a:cs typeface="Times New Roman"/>
              </a:rPr>
              <a:t>exigidas.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125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1250" spc="-25" dirty="0">
                <a:solidFill>
                  <a:srgbClr val="2D2D2D"/>
                </a:solidFill>
                <a:latin typeface="Times New Roman"/>
                <a:cs typeface="Times New Roman"/>
              </a:rPr>
              <a:t>Sem</a:t>
            </a:r>
            <a:r>
              <a:rPr sz="1250" spc="-5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12121"/>
                </a:solidFill>
                <a:latin typeface="Times New Roman"/>
                <a:cs typeface="Times New Roman"/>
              </a:rPr>
              <a:t>mais</a:t>
            </a:r>
            <a:r>
              <a:rPr sz="12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61616"/>
                </a:solidFill>
                <a:latin typeface="Times New Roman"/>
                <a:cs typeface="Times New Roman"/>
              </a:rPr>
              <a:t>para</a:t>
            </a:r>
            <a:r>
              <a:rPr sz="1250" spc="-3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sz="1250" spc="-5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momento,</a:t>
            </a:r>
            <a:r>
              <a:rPr sz="1250" spc="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1C1C1C"/>
                </a:solidFill>
                <a:latin typeface="Times New Roman"/>
                <a:cs typeface="Times New Roman"/>
              </a:rPr>
              <a:t>nos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A1A1A"/>
                </a:solidFill>
                <a:latin typeface="Times New Roman"/>
                <a:cs typeface="Times New Roman"/>
              </a:rPr>
              <a:t>colocamos</a:t>
            </a:r>
            <a:r>
              <a:rPr sz="1250" spc="1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à</a:t>
            </a:r>
            <a:r>
              <a:rPr sz="1250" spc="-7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disposição</a:t>
            </a:r>
            <a:r>
              <a:rPr sz="1250" spc="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para</a:t>
            </a:r>
            <a:r>
              <a:rPr sz="1250" spc="-5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11111"/>
                </a:solidFill>
                <a:latin typeface="Times New Roman"/>
                <a:cs typeface="Times New Roman"/>
              </a:rPr>
              <a:t>quaisquer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D1D1D"/>
                </a:solidFill>
                <a:latin typeface="Times New Roman"/>
                <a:cs typeface="Times New Roman"/>
              </a:rPr>
              <a:t>esclarecimentos.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2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Atenciosamente,</a:t>
            </a:r>
            <a:endParaRPr sz="1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0992" y="8672607"/>
            <a:ext cx="3627120" cy="31680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417319" y="539182"/>
            <a:ext cx="3914140" cy="457200"/>
            <a:chOff x="1417319" y="539182"/>
            <a:chExt cx="3914140" cy="457200"/>
          </a:xfrm>
        </p:grpSpPr>
        <p:sp>
          <p:nvSpPr>
            <p:cNvPr id="4" name="object 4"/>
            <p:cNvSpPr/>
            <p:nvPr/>
          </p:nvSpPr>
          <p:spPr>
            <a:xfrm>
              <a:off x="4334255" y="973269"/>
              <a:ext cx="226060" cy="0"/>
            </a:xfrm>
            <a:custGeom>
              <a:avLst/>
              <a:gdLst/>
              <a:ahLst/>
              <a:cxnLst/>
              <a:rect l="l" t="t" r="r" b="b"/>
              <a:pathLst>
                <a:path w="226060">
                  <a:moveTo>
                    <a:pt x="0" y="0"/>
                  </a:moveTo>
                  <a:lnTo>
                    <a:pt x="225552" y="0"/>
                  </a:lnTo>
                </a:path>
              </a:pathLst>
            </a:custGeom>
            <a:ln w="9138">
              <a:solidFill>
                <a:srgbClr val="57575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7319" y="539182"/>
              <a:ext cx="3913631" cy="45693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96429" y="1318247"/>
            <a:ext cx="5409565" cy="1824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6350" indent="3810" algn="just">
              <a:lnSpc>
                <a:spcPct val="98600"/>
              </a:lnSpc>
              <a:spcBef>
                <a:spcPts val="120"/>
              </a:spcBef>
            </a:pPr>
            <a:r>
              <a:rPr sz="1250" spc="-50" dirty="0">
                <a:solidFill>
                  <a:srgbClr val="3B3B3B"/>
                </a:solidFill>
                <a:latin typeface="Times New Roman"/>
                <a:cs typeface="Times New Roman"/>
              </a:rPr>
              <a:t>VIII</a:t>
            </a:r>
            <a:r>
              <a:rPr sz="1250" spc="-3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b="1" spc="-35" dirty="0">
                <a:solidFill>
                  <a:srgbClr val="212121"/>
                </a:solidFill>
                <a:latin typeface="Times New Roman"/>
                <a:cs typeface="Times New Roman"/>
              </a:rPr>
              <a:t>Pessoal:</a:t>
            </a:r>
            <a:r>
              <a:rPr sz="1250" b="1" spc="-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A2A2A"/>
                </a:solidFill>
                <a:latin typeface="Times New Roman"/>
                <a:cs typeface="Times New Roman"/>
              </a:rPr>
              <a:t>Todos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os</a:t>
            </a:r>
            <a:r>
              <a:rPr sz="1250" spc="-5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61616"/>
                </a:solidFill>
                <a:latin typeface="Times New Roman"/>
                <a:cs typeface="Times New Roman"/>
              </a:rPr>
              <a:t>profissionais</a:t>
            </a:r>
            <a:r>
              <a:rPr sz="1250" spc="4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A2A2A"/>
                </a:solidFill>
                <a:latin typeface="Times New Roman"/>
                <a:cs typeface="Times New Roman"/>
              </a:rPr>
              <a:t>que</a:t>
            </a:r>
            <a:r>
              <a:rPr sz="1250" spc="-3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11111"/>
                </a:solidFill>
                <a:latin typeface="Times New Roman"/>
                <a:cs typeface="Times New Roman"/>
              </a:rPr>
              <a:t>desempenham</a:t>
            </a:r>
            <a:r>
              <a:rPr sz="1250" spc="5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atividade</a:t>
            </a:r>
            <a:r>
              <a:rPr sz="1250" spc="-1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vinculada</a:t>
            </a:r>
            <a:r>
              <a:rPr sz="1250" spc="-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B2B2B"/>
                </a:solidFill>
                <a:latin typeface="Times New Roman"/>
                <a:cs typeface="Times New Roman"/>
              </a:rPr>
              <a:t>aos</a:t>
            </a:r>
            <a:r>
              <a:rPr sz="1250" spc="-3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objetivos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250" spc="245" dirty="0">
                <a:solidFill>
                  <a:srgbClr val="262626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instituição,</a:t>
            </a:r>
            <a:r>
              <a:rPr sz="1250" spc="270" dirty="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com</a:t>
            </a:r>
            <a:r>
              <a:rPr sz="1250" spc="270" dirty="0">
                <a:solidFill>
                  <a:srgbClr val="2D2D2D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vínculo</a:t>
            </a:r>
            <a:r>
              <a:rPr sz="1250" spc="270" dirty="0">
                <a:solidFill>
                  <a:srgbClr val="161616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empregatício</a:t>
            </a:r>
            <a:r>
              <a:rPr sz="1250" spc="275" dirty="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direto,</a:t>
            </a:r>
            <a:r>
              <a:rPr sz="1250" spc="270" dirty="0">
                <a:solidFill>
                  <a:srgbClr val="161616"/>
                </a:solidFill>
                <a:latin typeface="Times New Roman"/>
                <a:cs typeface="Times New Roman"/>
              </a:rPr>
              <a:t>  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não</a:t>
            </a:r>
            <a:r>
              <a:rPr sz="1250" spc="270" dirty="0">
                <a:solidFill>
                  <a:srgbClr val="1A1A1A"/>
                </a:solidFill>
                <a:latin typeface="Times New Roman"/>
                <a:cs typeface="Times New Roman"/>
              </a:rPr>
              <a:t>  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terceirizado. </a:t>
            </a:r>
            <a:r>
              <a:rPr sz="1250" dirty="0">
                <a:solidFill>
                  <a:srgbClr val="3D3D3D"/>
                </a:solidFill>
                <a:latin typeface="Times New Roman"/>
                <a:cs typeface="Times New Roman"/>
              </a:rPr>
              <a:t>IX</a:t>
            </a:r>
            <a:r>
              <a:rPr sz="1250" spc="6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250" b="1" spc="-10" dirty="0">
                <a:solidFill>
                  <a:srgbClr val="2D2D2D"/>
                </a:solidFill>
                <a:latin typeface="Times New Roman"/>
                <a:cs typeface="Times New Roman"/>
              </a:rPr>
              <a:t>Planejamento:</a:t>
            </a:r>
            <a:r>
              <a:rPr sz="1250" b="1" spc="12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Todo</a:t>
            </a:r>
            <a:r>
              <a:rPr sz="1250" spc="8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processo</a:t>
            </a:r>
            <a:r>
              <a:rPr sz="1250" spc="10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seletivo</a:t>
            </a:r>
            <a:r>
              <a:rPr sz="1250" spc="7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será</a:t>
            </a:r>
            <a:r>
              <a:rPr sz="1250" spc="6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elaborado</a:t>
            </a:r>
            <a:r>
              <a:rPr sz="1250" spc="9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B4B4B"/>
                </a:solidFill>
                <a:latin typeface="Times New Roman"/>
                <a:cs typeface="Times New Roman"/>
              </a:rPr>
              <a:t>e</a:t>
            </a:r>
            <a:r>
              <a:rPr sz="1250" spc="50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aplicado</a:t>
            </a:r>
            <a:r>
              <a:rPr sz="1250" spc="8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com</a:t>
            </a:r>
            <a:r>
              <a:rPr sz="1250" spc="5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o</a:t>
            </a:r>
            <a:r>
              <a:rPr sz="1250" spc="4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aval</a:t>
            </a:r>
            <a:r>
              <a:rPr sz="1250" spc="7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13131"/>
                </a:solidFill>
                <a:latin typeface="Times New Roman"/>
                <a:cs typeface="Times New Roman"/>
              </a:rPr>
              <a:t>da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Diretoria</a:t>
            </a:r>
            <a:r>
              <a:rPr sz="1250" spc="310" dirty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Administrativa</a:t>
            </a:r>
            <a:r>
              <a:rPr sz="1250" spc="260" dirty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da</a:t>
            </a:r>
            <a:r>
              <a:rPr sz="1250" spc="270" dirty="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entidade</a:t>
            </a:r>
            <a:r>
              <a:rPr sz="1250" spc="315" dirty="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3D3D3D"/>
                </a:solidFill>
                <a:latin typeface="Times New Roman"/>
                <a:cs typeface="Times New Roman"/>
              </a:rPr>
              <a:t>e</a:t>
            </a:r>
            <a:r>
              <a:rPr sz="1250" spc="280" dirty="0">
                <a:solidFill>
                  <a:srgbClr val="3D3D3D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aplicado</a:t>
            </a:r>
            <a:r>
              <a:rPr sz="1250" spc="325" dirty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pelo</a:t>
            </a:r>
            <a:r>
              <a:rPr sz="1250" spc="295" dirty="0">
                <a:solidFill>
                  <a:srgbClr val="2D2D2D"/>
                </a:solidFill>
                <a:latin typeface="Times New Roman"/>
                <a:cs typeface="Times New Roman"/>
              </a:rPr>
              <a:t> 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setor</a:t>
            </a:r>
            <a:r>
              <a:rPr sz="1250" spc="320" dirty="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responsável </a:t>
            </a:r>
            <a:r>
              <a:rPr sz="1250" dirty="0">
                <a:solidFill>
                  <a:srgbClr val="3B3B3B"/>
                </a:solidFill>
                <a:latin typeface="Times New Roman"/>
                <a:cs typeface="Times New Roman"/>
              </a:rPr>
              <a:t>X</a:t>
            </a:r>
            <a:r>
              <a:rPr sz="1250" spc="-1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b="1" spc="-10" dirty="0">
                <a:solidFill>
                  <a:srgbClr val="2A2A2A"/>
                </a:solidFill>
                <a:latin typeface="Times New Roman"/>
                <a:cs typeface="Times New Roman"/>
              </a:rPr>
              <a:t>Promoção:</a:t>
            </a:r>
            <a:r>
              <a:rPr sz="1250" b="1" spc="7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B2B2B"/>
                </a:solidFill>
                <a:latin typeface="Times New Roman"/>
                <a:cs typeface="Times New Roman"/>
              </a:rPr>
              <a:t>Alteração</a:t>
            </a:r>
            <a:r>
              <a:rPr sz="1250" spc="5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sz="1250" spc="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cargo</a:t>
            </a:r>
            <a:r>
              <a:rPr sz="1250" spc="2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ou</a:t>
            </a:r>
            <a:r>
              <a:rPr sz="1250" spc="1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função,</a:t>
            </a:r>
            <a:r>
              <a:rPr sz="1250" spc="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em</a:t>
            </a:r>
            <a:r>
              <a:rPr sz="1250" spc="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linha</a:t>
            </a:r>
            <a:r>
              <a:rPr sz="1250" spc="1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ascendente,</a:t>
            </a:r>
            <a:r>
              <a:rPr sz="1250" spc="5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do</a:t>
            </a:r>
            <a:r>
              <a:rPr sz="1250" spc="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profissional</a:t>
            </a:r>
            <a:r>
              <a:rPr sz="1250" spc="1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D3D3D"/>
                </a:solidFill>
                <a:latin typeface="Times New Roman"/>
                <a:cs typeface="Times New Roman"/>
              </a:rPr>
              <a:t>já </a:t>
            </a:r>
            <a:r>
              <a:rPr sz="1250" spc="-20" dirty="0">
                <a:solidFill>
                  <a:srgbClr val="313131"/>
                </a:solidFill>
                <a:latin typeface="Times New Roman"/>
                <a:cs typeface="Times New Roman"/>
              </a:rPr>
              <a:t>empregado</a:t>
            </a:r>
            <a:r>
              <a:rPr sz="1250" spc="3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da</a:t>
            </a:r>
            <a:r>
              <a:rPr sz="1250" spc="-3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Instituição,</a:t>
            </a:r>
            <a:r>
              <a:rPr sz="1250" spc="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que,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tendo</a:t>
            </a:r>
            <a:r>
              <a:rPr sz="1250" spc="2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participado</a:t>
            </a:r>
            <a:r>
              <a:rPr sz="125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de</a:t>
            </a:r>
            <a:r>
              <a:rPr sz="1250" spc="-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processo</a:t>
            </a:r>
            <a:r>
              <a:rPr sz="1250" spc="1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81818"/>
                </a:solidFill>
                <a:latin typeface="Times New Roman"/>
                <a:cs typeface="Times New Roman"/>
              </a:rPr>
              <a:t>seletivo,</a:t>
            </a:r>
            <a:r>
              <a:rPr sz="1250" spc="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for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82828"/>
                </a:solidFill>
                <a:latin typeface="Times New Roman"/>
                <a:cs typeface="Times New Roman"/>
              </a:rPr>
              <a:t>selecionado </a:t>
            </a:r>
            <a:r>
              <a:rPr sz="1250" spc="-45" dirty="0">
                <a:solidFill>
                  <a:srgbClr val="282828"/>
                </a:solidFill>
                <a:latin typeface="Times New Roman"/>
                <a:cs typeface="Times New Roman"/>
              </a:rPr>
              <a:t>para</a:t>
            </a: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o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F2F2F"/>
                </a:solidFill>
                <a:latin typeface="Times New Roman"/>
                <a:cs typeface="Times New Roman"/>
              </a:rPr>
              <a:t>novo</a:t>
            </a:r>
            <a:r>
              <a:rPr sz="1250" spc="-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cargo</a:t>
            </a: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ou</a:t>
            </a:r>
            <a:r>
              <a:rPr sz="1250" spc="-2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função.</a:t>
            </a:r>
            <a:endParaRPr sz="1250">
              <a:latin typeface="Times New Roman"/>
              <a:cs typeface="Times New Roman"/>
            </a:endParaRPr>
          </a:p>
          <a:p>
            <a:pPr marL="24130" marR="5080" indent="-1905" algn="just">
              <a:lnSpc>
                <a:spcPts val="1490"/>
              </a:lnSpc>
              <a:spcBef>
                <a:spcPts val="860"/>
              </a:spcBef>
            </a:pPr>
            <a:r>
              <a:rPr sz="1250" spc="15" dirty="0">
                <a:solidFill>
                  <a:srgbClr val="3D3D3D"/>
                </a:solidFill>
                <a:latin typeface="Times New Roman"/>
                <a:cs typeface="Times New Roman"/>
              </a:rPr>
              <a:t>Art.</a:t>
            </a:r>
            <a:r>
              <a:rPr sz="1250" spc="-8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313131"/>
                </a:solidFill>
                <a:latin typeface="Times New Roman"/>
                <a:cs typeface="Times New Roman"/>
              </a:rPr>
              <a:t>3º</a:t>
            </a:r>
            <a:r>
              <a:rPr sz="1250" spc="33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spc="-110" dirty="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sz="1250" spc="1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Gerencia</a:t>
            </a:r>
            <a:r>
              <a:rPr sz="1250" spc="8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Corporativa</a:t>
            </a:r>
            <a:r>
              <a:rPr sz="1250" spc="6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343434"/>
                </a:solidFill>
                <a:latin typeface="Times New Roman"/>
                <a:cs typeface="Times New Roman"/>
              </a:rPr>
              <a:t>de</a:t>
            </a:r>
            <a:r>
              <a:rPr sz="1250" spc="1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Recursos</a:t>
            </a:r>
            <a:r>
              <a:rPr sz="1250" spc="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1A1A1A"/>
                </a:solidFill>
                <a:latin typeface="Times New Roman"/>
                <a:cs typeface="Times New Roman"/>
              </a:rPr>
              <a:t>Humanos</a:t>
            </a:r>
            <a:r>
              <a:rPr sz="1250" spc="4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será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10" dirty="0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A1A1A"/>
                </a:solidFill>
                <a:latin typeface="Times New Roman"/>
                <a:cs typeface="Times New Roman"/>
              </a:rPr>
              <a:t>responsável</a:t>
            </a:r>
            <a:r>
              <a:rPr sz="1250" spc="9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em</a:t>
            </a:r>
            <a:r>
              <a:rPr sz="1250" spc="-2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orientar</a:t>
            </a:r>
            <a:r>
              <a:rPr sz="1250" spc="8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424242"/>
                </a:solidFill>
                <a:latin typeface="Times New Roman"/>
                <a:cs typeface="Times New Roman"/>
              </a:rPr>
              <a:t>os</a:t>
            </a:r>
            <a:r>
              <a:rPr sz="1250" spc="-25" dirty="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61616"/>
                </a:solidFill>
                <a:latin typeface="Times New Roman"/>
                <a:cs typeface="Times New Roman"/>
              </a:rPr>
              <a:t>procedimentos</a:t>
            </a:r>
            <a:r>
              <a:rPr sz="1250" spc="117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para</a:t>
            </a:r>
            <a:r>
              <a:rPr sz="1250" spc="100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250" spc="10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recrutamento</a:t>
            </a:r>
            <a:r>
              <a:rPr sz="1250" spc="114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65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1019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seleção</a:t>
            </a:r>
            <a:r>
              <a:rPr sz="1250" spc="104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12121"/>
                </a:solidFill>
                <a:latin typeface="Times New Roman"/>
                <a:cs typeface="Times New Roman"/>
              </a:rPr>
              <a:t>de</a:t>
            </a:r>
            <a:r>
              <a:rPr sz="1250" spc="104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1F1F1F"/>
                </a:solidFill>
                <a:latin typeface="Times New Roman"/>
                <a:cs typeface="Times New Roman"/>
              </a:rPr>
              <a:t>pessoal</a:t>
            </a:r>
            <a:r>
              <a:rPr sz="1250" spc="109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12121"/>
                </a:solidFill>
                <a:latin typeface="Times New Roman"/>
                <a:cs typeface="Times New Roman"/>
              </a:rPr>
              <a:t>das</a:t>
            </a:r>
            <a:r>
              <a:rPr sz="1250" spc="1019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unidades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813" y="3112473"/>
            <a:ext cx="5387340" cy="21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b="1" spc="-10" dirty="0">
                <a:solidFill>
                  <a:srgbClr val="2B2B2B"/>
                </a:solidFill>
                <a:latin typeface="Times New Roman"/>
                <a:cs typeface="Times New Roman"/>
              </a:rPr>
              <a:t>Parágrafo</a:t>
            </a:r>
            <a:r>
              <a:rPr sz="1250" b="1" spc="33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b="1" spc="-20" dirty="0">
                <a:solidFill>
                  <a:srgbClr val="2F2F2F"/>
                </a:solidFill>
                <a:latin typeface="Times New Roman"/>
                <a:cs typeface="Times New Roman"/>
              </a:rPr>
              <a:t>Único:</a:t>
            </a:r>
            <a:r>
              <a:rPr sz="1250" b="1" spc="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b="1" dirty="0">
                <a:solidFill>
                  <a:srgbClr val="343434"/>
                </a:solidFill>
                <a:latin typeface="Times New Roman"/>
                <a:cs typeface="Times New Roman"/>
              </a:rPr>
              <a:t>A</a:t>
            </a:r>
            <a:r>
              <a:rPr sz="1250" b="1" spc="-2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latin typeface="Times New Roman"/>
                <a:cs typeface="Times New Roman"/>
              </a:rPr>
              <a:t>abertura</a:t>
            </a:r>
            <a:r>
              <a:rPr sz="1250" spc="30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do</a:t>
            </a:r>
            <a:r>
              <a:rPr sz="1250" spc="2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A2A2A"/>
                </a:solidFill>
                <a:latin typeface="Times New Roman"/>
                <a:cs typeface="Times New Roman"/>
              </a:rPr>
              <a:t>processo</a:t>
            </a:r>
            <a:r>
              <a:rPr sz="1250" spc="2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de</a:t>
            </a:r>
            <a:r>
              <a:rPr sz="1250" spc="-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latin typeface="Times New Roman"/>
                <a:cs typeface="Times New Roman"/>
              </a:rPr>
              <a:t>recrutamento</a:t>
            </a:r>
            <a:r>
              <a:rPr sz="1250" spc="85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-20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B2B2B"/>
                </a:solidFill>
                <a:latin typeface="Times New Roman"/>
                <a:cs typeface="Times New Roman"/>
              </a:rPr>
              <a:t>seleção</a:t>
            </a:r>
            <a:r>
              <a:rPr sz="1250" spc="1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se</a:t>
            </a:r>
            <a:r>
              <a:rPr sz="1250" spc="-1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A2A2A"/>
                </a:solidFill>
                <a:latin typeface="Times New Roman"/>
                <a:cs typeface="Times New Roman"/>
              </a:rPr>
              <a:t>dará</a:t>
            </a:r>
            <a:r>
              <a:rPr sz="1250" spc="1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mediante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5186" y="3205385"/>
            <a:ext cx="5393055" cy="59817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autorização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expressa</a:t>
            </a:r>
            <a:r>
              <a:rPr sz="1250" spc="-2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B2B2B"/>
                </a:solidFill>
                <a:latin typeface="Times New Roman"/>
                <a:cs typeface="Times New Roman"/>
              </a:rPr>
              <a:t>da</a:t>
            </a:r>
            <a:r>
              <a:rPr sz="1250" spc="-3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12121"/>
                </a:solidFill>
                <a:latin typeface="Times New Roman"/>
                <a:cs typeface="Times New Roman"/>
              </a:rPr>
              <a:t>Diretoria</a:t>
            </a:r>
            <a:r>
              <a:rPr sz="1250" spc="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Administrativa.</a:t>
            </a:r>
            <a:endParaRPr sz="125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755"/>
              </a:spcBef>
            </a:pPr>
            <a:r>
              <a:rPr sz="1250" b="1" spc="-50" dirty="0">
                <a:solidFill>
                  <a:srgbClr val="262626"/>
                </a:solidFill>
                <a:latin typeface="Times New Roman"/>
                <a:cs typeface="Times New Roman"/>
              </a:rPr>
              <a:t>Art.4°</a:t>
            </a:r>
            <a:r>
              <a:rPr sz="1250" b="1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35" dirty="0">
                <a:solidFill>
                  <a:srgbClr val="3F3F3F"/>
                </a:solidFill>
                <a:latin typeface="Times New Roman"/>
                <a:cs typeface="Times New Roman"/>
              </a:rPr>
              <a:t>A</a:t>
            </a:r>
            <a:r>
              <a:rPr sz="1250" spc="15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contratação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-2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C1C1C"/>
                </a:solidFill>
                <a:latin typeface="Times New Roman"/>
                <a:cs typeface="Times New Roman"/>
              </a:rPr>
              <a:t>pessoal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250" spc="-5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62626"/>
                </a:solidFill>
                <a:latin typeface="Times New Roman"/>
                <a:cs typeface="Times New Roman"/>
              </a:rPr>
              <a:t>dará</a:t>
            </a: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42424"/>
                </a:solidFill>
                <a:latin typeface="Times New Roman"/>
                <a:cs typeface="Times New Roman"/>
              </a:rPr>
              <a:t>pelo</a:t>
            </a:r>
            <a:r>
              <a:rPr sz="1250" spc="-5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31313"/>
                </a:solidFill>
                <a:latin typeface="Times New Roman"/>
                <a:cs typeface="Times New Roman"/>
              </a:rPr>
              <a:t>critério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de</a:t>
            </a:r>
            <a:r>
              <a:rPr sz="1250" spc="-4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0F0F0F"/>
                </a:solidFill>
                <a:latin typeface="Times New Roman"/>
                <a:cs typeface="Times New Roman"/>
              </a:rPr>
              <a:t>recrutamento</a:t>
            </a:r>
            <a:r>
              <a:rPr sz="1250" spc="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44444"/>
                </a:solidFill>
                <a:latin typeface="Times New Roman"/>
                <a:cs typeface="Times New Roman"/>
              </a:rPr>
              <a:t>e</a:t>
            </a:r>
            <a:r>
              <a:rPr sz="1250" spc="-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seleção,</a:t>
            </a:r>
            <a:r>
              <a:rPr sz="1250" spc="-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A2A2A"/>
                </a:solidFill>
                <a:latin typeface="Times New Roman"/>
                <a:cs typeface="Times New Roman"/>
              </a:rPr>
              <a:t>podendo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3970" y="3773505"/>
            <a:ext cx="5404485" cy="468503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9685" marR="5080" indent="-2540" algn="just">
              <a:lnSpc>
                <a:spcPct val="95900"/>
              </a:lnSpc>
              <a:spcBef>
                <a:spcPts val="160"/>
              </a:spcBef>
              <a:tabLst>
                <a:tab pos="1601470" algn="l"/>
                <a:tab pos="3463925" algn="l"/>
                <a:tab pos="5028565" algn="l"/>
              </a:tabLst>
            </a:pPr>
            <a:r>
              <a:rPr sz="1250" spc="-25" dirty="0">
                <a:solidFill>
                  <a:srgbClr val="3B3B3B"/>
                </a:solidFill>
                <a:latin typeface="Times New Roman"/>
                <a:cs typeface="Times New Roman"/>
              </a:rPr>
              <a:t>ser</a:t>
            </a:r>
            <a:r>
              <a:rPr sz="1250" dirty="0">
                <a:solidFill>
                  <a:srgbClr val="3B3B3B"/>
                </a:solidFill>
                <a:latin typeface="Times New Roman"/>
                <a:cs typeface="Times New Roman"/>
              </a:rPr>
              <a:t>	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externa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	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ou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	</a:t>
            </a:r>
            <a:r>
              <a:rPr sz="1250" spc="-40" dirty="0">
                <a:solidFill>
                  <a:srgbClr val="1D1D1D"/>
                </a:solidFill>
                <a:latin typeface="Times New Roman"/>
                <a:cs typeface="Times New Roman"/>
              </a:rPr>
              <a:t>mista. </a:t>
            </a:r>
            <a:r>
              <a:rPr sz="1250" dirty="0">
                <a:solidFill>
                  <a:srgbClr val="343434"/>
                </a:solidFill>
                <a:latin typeface="Times New Roman"/>
                <a:cs typeface="Times New Roman"/>
              </a:rPr>
              <a:t>Art.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5º</a:t>
            </a:r>
            <a:r>
              <a:rPr sz="1250" spc="37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F2F2F"/>
                </a:solidFill>
                <a:latin typeface="Times New Roman"/>
                <a:cs typeface="Times New Roman"/>
              </a:rPr>
              <a:t>O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comunicado</a:t>
            </a:r>
            <a:r>
              <a:rPr sz="1250" spc="42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do</a:t>
            </a:r>
            <a:r>
              <a:rPr sz="1250" spc="3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A2A2A"/>
                </a:solidFill>
                <a:latin typeface="Times New Roman"/>
                <a:cs typeface="Times New Roman"/>
              </a:rPr>
              <a:t>recrutamento</a:t>
            </a:r>
            <a:r>
              <a:rPr sz="1250" spc="10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A1A1A"/>
                </a:solidFill>
                <a:latin typeface="Times New Roman"/>
                <a:cs typeface="Times New Roman"/>
              </a:rPr>
              <a:t>dar-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se</a:t>
            </a:r>
            <a:r>
              <a:rPr sz="1250" spc="10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por</a:t>
            </a:r>
            <a:r>
              <a:rPr sz="1250" spc="6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meio</a:t>
            </a:r>
            <a:r>
              <a:rPr sz="1250" spc="5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de</a:t>
            </a:r>
            <a:r>
              <a:rPr sz="1250" spc="3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comunicação</a:t>
            </a:r>
            <a:r>
              <a:rPr sz="1250" spc="10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via</a:t>
            </a:r>
            <a:r>
              <a:rPr sz="1250" spc="3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83838"/>
                </a:solidFill>
                <a:latin typeface="Times New Roman"/>
                <a:cs typeface="Times New Roman"/>
              </a:rPr>
              <a:t>site</a:t>
            </a:r>
            <a:r>
              <a:rPr sz="1250" spc="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ou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comunicado</a:t>
            </a:r>
            <a:r>
              <a:rPr sz="1250" spc="-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A1A1A"/>
                </a:solidFill>
                <a:latin typeface="Times New Roman"/>
                <a:cs typeface="Times New Roman"/>
              </a:rPr>
              <a:t>por</a:t>
            </a:r>
            <a:r>
              <a:rPr sz="1250" spc="-5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45" dirty="0">
                <a:solidFill>
                  <a:srgbClr val="232323"/>
                </a:solidFill>
                <a:latin typeface="Times New Roman"/>
                <a:cs typeface="Times New Roman"/>
              </a:rPr>
              <a:t>e-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mail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-60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telefone</a:t>
            </a:r>
            <a:r>
              <a:rPr sz="1250" spc="1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informados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em</a:t>
            </a:r>
            <a:r>
              <a:rPr sz="1250" spc="-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11111"/>
                </a:solidFill>
                <a:latin typeface="Times New Roman"/>
                <a:cs typeface="Times New Roman"/>
              </a:rPr>
              <a:t>currículos</a:t>
            </a:r>
            <a:r>
              <a:rPr sz="1250" spc="-1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entregue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na</a:t>
            </a:r>
            <a:r>
              <a:rPr sz="1250" spc="-6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A1A1A"/>
                </a:solidFill>
                <a:latin typeface="Times New Roman"/>
                <a:cs typeface="Times New Roman"/>
              </a:rPr>
              <a:t>instituição</a:t>
            </a:r>
            <a:r>
              <a:rPr sz="1250" spc="1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pelos candidatos.</a:t>
            </a:r>
            <a:endParaRPr sz="1250">
              <a:latin typeface="Times New Roman"/>
              <a:cs typeface="Times New Roman"/>
            </a:endParaRPr>
          </a:p>
          <a:p>
            <a:pPr marL="19685" marR="11430" indent="3810" algn="just">
              <a:lnSpc>
                <a:spcPts val="1420"/>
              </a:lnSpc>
              <a:spcBef>
                <a:spcPts val="50"/>
              </a:spcBef>
            </a:pP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Art.</a:t>
            </a:r>
            <a:r>
              <a:rPr sz="1250" spc="8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6º</a:t>
            </a:r>
            <a:r>
              <a:rPr sz="1250" spc="16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Todos</a:t>
            </a:r>
            <a:r>
              <a:rPr sz="1250" spc="18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os</a:t>
            </a:r>
            <a:r>
              <a:rPr sz="1250" spc="14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cargos</a:t>
            </a:r>
            <a:r>
              <a:rPr sz="1250" spc="15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D3D3D"/>
                </a:solidFill>
                <a:latin typeface="Times New Roman"/>
                <a:cs typeface="Times New Roman"/>
              </a:rPr>
              <a:t>e</a:t>
            </a:r>
            <a:r>
              <a:rPr sz="1250" spc="11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funções</a:t>
            </a:r>
            <a:r>
              <a:rPr sz="1250" spc="18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estarão</a:t>
            </a:r>
            <a:r>
              <a:rPr sz="1250" spc="175" dirty="0"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em</a:t>
            </a:r>
            <a:r>
              <a:rPr sz="1250" spc="1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conformidade</a:t>
            </a:r>
            <a:r>
              <a:rPr sz="1250" spc="229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12121"/>
                </a:solidFill>
                <a:latin typeface="Times New Roman"/>
                <a:cs typeface="Times New Roman"/>
              </a:rPr>
              <a:t>ao</a:t>
            </a:r>
            <a:r>
              <a:rPr sz="1250" spc="15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Plano</a:t>
            </a:r>
            <a:r>
              <a:rPr sz="1250" spc="16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15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trabalho 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aprovado</a:t>
            </a:r>
            <a:r>
              <a:rPr sz="1250" spc="-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pela</a:t>
            </a:r>
            <a:r>
              <a:rPr sz="1250" spc="-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secretaria</a:t>
            </a:r>
            <a:r>
              <a:rPr sz="125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de</a:t>
            </a:r>
            <a:r>
              <a:rPr sz="1250" spc="-7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Educação</a:t>
            </a:r>
            <a:r>
              <a:rPr sz="12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do</a:t>
            </a:r>
            <a:r>
              <a:rPr sz="1250" spc="-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61616"/>
                </a:solidFill>
                <a:latin typeface="Times New Roman"/>
                <a:cs typeface="Times New Roman"/>
              </a:rPr>
              <a:t>Município</a:t>
            </a:r>
            <a:r>
              <a:rPr sz="1250" spc="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sz="1250" spc="-6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D1D1D"/>
                </a:solidFill>
                <a:latin typeface="Times New Roman"/>
                <a:cs typeface="Times New Roman"/>
              </a:rPr>
              <a:t>Guarulhos.</a:t>
            </a:r>
            <a:endParaRPr sz="1250">
              <a:latin typeface="Times New Roman"/>
              <a:cs typeface="Times New Roman"/>
            </a:endParaRPr>
          </a:p>
          <a:p>
            <a:pPr marL="16510" marR="5080" indent="7620" algn="just">
              <a:lnSpc>
                <a:spcPct val="97100"/>
              </a:lnSpc>
              <a:spcBef>
                <a:spcPts val="740"/>
              </a:spcBef>
            </a:pPr>
            <a:r>
              <a:rPr sz="1250" dirty="0">
                <a:solidFill>
                  <a:srgbClr val="313131"/>
                </a:solidFill>
                <a:latin typeface="Times New Roman"/>
                <a:cs typeface="Times New Roman"/>
              </a:rPr>
              <a:t>Art.</a:t>
            </a:r>
            <a:r>
              <a:rPr sz="1250" spc="22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7º</a:t>
            </a:r>
            <a:r>
              <a:rPr sz="1250" spc="27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A</a:t>
            </a:r>
            <a:r>
              <a:rPr sz="1250" spc="225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11111"/>
                </a:solidFill>
                <a:latin typeface="Times New Roman"/>
                <a:cs typeface="Times New Roman"/>
              </a:rPr>
              <a:t>seleção</a:t>
            </a:r>
            <a:r>
              <a:rPr sz="1250" spc="28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dos</a:t>
            </a:r>
            <a:r>
              <a:rPr sz="1250" spc="229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candidatos</a:t>
            </a:r>
            <a:r>
              <a:rPr sz="1250" spc="29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83838"/>
                </a:solidFill>
                <a:latin typeface="Times New Roman"/>
                <a:cs typeface="Times New Roman"/>
              </a:rPr>
              <a:t>se</a:t>
            </a:r>
            <a:r>
              <a:rPr sz="1250" spc="229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62626"/>
                </a:solidFill>
                <a:latin typeface="Times New Roman"/>
                <a:cs typeface="Times New Roman"/>
              </a:rPr>
              <a:t>dará</a:t>
            </a:r>
            <a:r>
              <a:rPr sz="1250" spc="2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obedecendo</a:t>
            </a:r>
            <a:r>
              <a:rPr sz="1250" spc="31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aos</a:t>
            </a:r>
            <a:r>
              <a:rPr sz="1250" spc="25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31313"/>
                </a:solidFill>
                <a:latin typeface="Times New Roman"/>
                <a:cs typeface="Times New Roman"/>
              </a:rPr>
              <a:t>critérios</a:t>
            </a:r>
            <a:r>
              <a:rPr sz="1250" spc="27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tecnicamente </a:t>
            </a:r>
            <a:r>
              <a:rPr sz="1250" spc="-30" dirty="0">
                <a:solidFill>
                  <a:srgbClr val="131313"/>
                </a:solidFill>
                <a:latin typeface="Times New Roman"/>
                <a:cs typeface="Times New Roman"/>
              </a:rPr>
              <a:t>admitidos,</a:t>
            </a:r>
            <a:r>
              <a:rPr sz="1250" spc="-1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por</a:t>
            </a:r>
            <a:r>
              <a:rPr sz="1250" spc="-2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D1D1D"/>
                </a:solidFill>
                <a:latin typeface="Times New Roman"/>
                <a:cs typeface="Times New Roman"/>
              </a:rPr>
              <a:t>meio</a:t>
            </a:r>
            <a:r>
              <a:rPr sz="1250" spc="-4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82828"/>
                </a:solidFill>
                <a:latin typeface="Times New Roman"/>
                <a:cs typeface="Times New Roman"/>
              </a:rPr>
              <a:t>de</a:t>
            </a:r>
            <a:r>
              <a:rPr sz="1250" spc="-6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282828"/>
                </a:solidFill>
                <a:latin typeface="Times New Roman"/>
                <a:cs typeface="Times New Roman"/>
              </a:rPr>
              <a:t>prova</a:t>
            </a:r>
            <a:r>
              <a:rPr sz="1250" spc="-4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escrita </a:t>
            </a:r>
            <a:r>
              <a:rPr sz="1250" dirty="0">
                <a:solidFill>
                  <a:srgbClr val="464646"/>
                </a:solidFill>
                <a:latin typeface="Times New Roman"/>
                <a:cs typeface="Times New Roman"/>
              </a:rPr>
              <a:t>e</a:t>
            </a:r>
            <a:r>
              <a:rPr sz="1250" spc="-65" dirty="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analise</a:t>
            </a:r>
            <a:r>
              <a:rPr sz="1250" spc="-4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0C0C0C"/>
                </a:solidFill>
                <a:latin typeface="Times New Roman"/>
                <a:cs typeface="Times New Roman"/>
              </a:rPr>
              <a:t>curricular,</a:t>
            </a:r>
            <a:r>
              <a:rPr sz="1250" spc="3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latin typeface="Times New Roman"/>
                <a:cs typeface="Times New Roman"/>
              </a:rPr>
              <a:t>podendo</a:t>
            </a:r>
            <a:r>
              <a:rPr sz="1250" spc="-5" dirty="0"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F2F2F"/>
                </a:solidFill>
                <a:latin typeface="Times New Roman"/>
                <a:cs typeface="Times New Roman"/>
              </a:rPr>
              <a:t>ser</a:t>
            </a:r>
            <a:r>
              <a:rPr sz="1250" spc="-3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31313"/>
                </a:solidFill>
                <a:latin typeface="Times New Roman"/>
                <a:cs typeface="Times New Roman"/>
              </a:rPr>
              <a:t>conjugada</a:t>
            </a:r>
            <a:r>
              <a:rPr sz="1250" spc="-3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F3F3F"/>
                </a:solidFill>
                <a:latin typeface="Times New Roman"/>
                <a:cs typeface="Times New Roman"/>
              </a:rPr>
              <a:t>a</a:t>
            </a:r>
            <a:r>
              <a:rPr sz="1250" spc="-80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A2A2A"/>
                </a:solidFill>
                <a:latin typeface="Times New Roman"/>
                <a:cs typeface="Times New Roman"/>
              </a:rPr>
              <a:t>outros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instrumentos</a:t>
            </a:r>
            <a:r>
              <a:rPr sz="1250" spc="45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como,</a:t>
            </a:r>
            <a:r>
              <a:rPr sz="1250" spc="40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avaliação</a:t>
            </a:r>
            <a:r>
              <a:rPr sz="1250" spc="4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42424"/>
                </a:solidFill>
                <a:latin typeface="Times New Roman"/>
                <a:cs typeface="Times New Roman"/>
              </a:rPr>
              <a:t>psicológica,</a:t>
            </a:r>
            <a:r>
              <a:rPr sz="1250" spc="45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61616"/>
                </a:solidFill>
                <a:latin typeface="Times New Roman"/>
                <a:cs typeface="Times New Roman"/>
              </a:rPr>
              <a:t>entrevista</a:t>
            </a:r>
            <a:r>
              <a:rPr sz="1250" spc="46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0C0C0C"/>
                </a:solidFill>
                <a:latin typeface="Times New Roman"/>
                <a:cs typeface="Times New Roman"/>
              </a:rPr>
              <a:t>técnica,</a:t>
            </a:r>
            <a:r>
              <a:rPr sz="1250" spc="42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A1A1A"/>
                </a:solidFill>
                <a:latin typeface="Times New Roman"/>
                <a:cs typeface="Times New Roman"/>
              </a:rPr>
              <a:t>comprovação</a:t>
            </a:r>
            <a:r>
              <a:rPr sz="1250" spc="46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3A3A3A"/>
                </a:solidFill>
                <a:latin typeface="Times New Roman"/>
                <a:cs typeface="Times New Roman"/>
              </a:rPr>
              <a:t>de </a:t>
            </a:r>
            <a:r>
              <a:rPr sz="1250" spc="-30" dirty="0">
                <a:solidFill>
                  <a:srgbClr val="242424"/>
                </a:solidFill>
                <a:latin typeface="Times New Roman"/>
                <a:cs typeface="Times New Roman"/>
              </a:rPr>
              <a:t>experiencia</a:t>
            </a:r>
            <a:r>
              <a:rPr sz="1250" spc="-1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e/ou</a:t>
            </a:r>
            <a:r>
              <a:rPr sz="1250" spc="-3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habilitação</a:t>
            </a:r>
            <a:r>
              <a:rPr sz="125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A1A1A"/>
                </a:solidFill>
                <a:latin typeface="Times New Roman"/>
                <a:cs typeface="Times New Roman"/>
              </a:rPr>
              <a:t>técnica </a:t>
            </a:r>
            <a:r>
              <a:rPr sz="1250" spc="-20" dirty="0">
                <a:solidFill>
                  <a:srgbClr val="181818"/>
                </a:solidFill>
                <a:latin typeface="Times New Roman"/>
                <a:cs typeface="Times New Roman"/>
              </a:rPr>
              <a:t>operacional,</a:t>
            </a:r>
            <a:r>
              <a:rPr sz="1250" spc="2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testes</a:t>
            </a:r>
            <a:r>
              <a:rPr sz="1250" spc="-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psicológicos,</a:t>
            </a:r>
            <a:r>
              <a:rPr sz="1250" spc="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C1C1C"/>
                </a:solidFill>
                <a:latin typeface="Times New Roman"/>
                <a:cs typeface="Times New Roman"/>
              </a:rPr>
              <a:t>provas</a:t>
            </a:r>
            <a:r>
              <a:rPr sz="1250" spc="-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12121"/>
                </a:solidFill>
                <a:latin typeface="Times New Roman"/>
                <a:cs typeface="Times New Roman"/>
              </a:rPr>
              <a:t>situacionais </a:t>
            </a:r>
            <a:r>
              <a:rPr sz="1250" spc="-25" dirty="0">
                <a:solidFill>
                  <a:srgbClr val="242424"/>
                </a:solidFill>
                <a:latin typeface="Times New Roman"/>
                <a:cs typeface="Times New Roman"/>
              </a:rPr>
              <a:t>entre</a:t>
            </a:r>
            <a:r>
              <a:rPr sz="1250" spc="-50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11111"/>
                </a:solidFill>
                <a:latin typeface="Times New Roman"/>
                <a:cs typeface="Times New Roman"/>
              </a:rPr>
              <a:t>outros</a:t>
            </a:r>
            <a:r>
              <a:rPr sz="1250" spc="-2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legalmente</a:t>
            </a:r>
            <a:r>
              <a:rPr sz="1250" spc="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D1D1D"/>
                </a:solidFill>
                <a:latin typeface="Times New Roman"/>
                <a:cs typeface="Times New Roman"/>
              </a:rPr>
              <a:t>admitidos,</a:t>
            </a:r>
            <a:r>
              <a:rPr sz="1250" spc="35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desde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F1F1F"/>
                </a:solidFill>
                <a:latin typeface="Times New Roman"/>
                <a:cs typeface="Times New Roman"/>
              </a:rPr>
              <a:t>que </a:t>
            </a:r>
            <a:r>
              <a:rPr sz="1250" spc="-30" dirty="0">
                <a:solidFill>
                  <a:srgbClr val="161616"/>
                </a:solidFill>
                <a:latin typeface="Times New Roman"/>
                <a:cs typeface="Times New Roman"/>
              </a:rPr>
              <a:t>previamente</a:t>
            </a:r>
            <a:r>
              <a:rPr sz="1250" spc="3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previstos</a:t>
            </a:r>
            <a:r>
              <a:rPr sz="1250" spc="-3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84848"/>
                </a:solidFill>
                <a:latin typeface="Times New Roman"/>
                <a:cs typeface="Times New Roman"/>
              </a:rPr>
              <a:t>e</a:t>
            </a:r>
            <a:r>
              <a:rPr sz="1250" spc="-70" dirty="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latin typeface="Times New Roman"/>
                <a:cs typeface="Times New Roman"/>
              </a:rPr>
              <a:t>divulgados.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5"/>
              </a:spcBef>
            </a:pPr>
            <a:endParaRPr sz="125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</a:pPr>
            <a:r>
              <a:rPr sz="1250" b="1" spc="-40" dirty="0">
                <a:solidFill>
                  <a:srgbClr val="2B2B2B"/>
                </a:solidFill>
                <a:latin typeface="Times New Roman"/>
                <a:cs typeface="Times New Roman"/>
              </a:rPr>
              <a:t>Art.8° </a:t>
            </a:r>
            <a:r>
              <a:rPr sz="1250" spc="-114" dirty="0">
                <a:solidFill>
                  <a:srgbClr val="3B3B3B"/>
                </a:solidFill>
                <a:latin typeface="Times New Roman"/>
                <a:cs typeface="Times New Roman"/>
              </a:rPr>
              <a:t>A</a:t>
            </a:r>
            <a:r>
              <a:rPr sz="1250" spc="10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42424"/>
                </a:solidFill>
                <a:latin typeface="Times New Roman"/>
                <a:cs typeface="Times New Roman"/>
              </a:rPr>
              <a:t>contratação</a:t>
            </a:r>
            <a:r>
              <a:rPr sz="1250" spc="1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3A3A3A"/>
                </a:solidFill>
                <a:latin typeface="Times New Roman"/>
                <a:cs typeface="Times New Roman"/>
              </a:rPr>
              <a:t>do</a:t>
            </a:r>
            <a:r>
              <a:rPr sz="1250" spc="-4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42424"/>
                </a:solidFill>
                <a:latin typeface="Times New Roman"/>
                <a:cs typeface="Times New Roman"/>
              </a:rPr>
              <a:t>candidato</a:t>
            </a:r>
            <a:r>
              <a:rPr sz="1250" spc="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81818"/>
                </a:solidFill>
                <a:latin typeface="Times New Roman"/>
                <a:cs typeface="Times New Roman"/>
              </a:rPr>
              <a:t>selecionado</a:t>
            </a:r>
            <a:r>
              <a:rPr sz="1250" spc="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C1C1C"/>
                </a:solidFill>
                <a:latin typeface="Times New Roman"/>
                <a:cs typeface="Times New Roman"/>
              </a:rPr>
              <a:t>se</a:t>
            </a:r>
            <a:r>
              <a:rPr sz="1250" spc="-6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12121"/>
                </a:solidFill>
                <a:latin typeface="Times New Roman"/>
                <a:cs typeface="Times New Roman"/>
              </a:rPr>
              <a:t>efetivará</a:t>
            </a:r>
            <a:r>
              <a:rPr sz="1250" spc="2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mediante:</a:t>
            </a:r>
            <a:endParaRPr sz="1250">
              <a:latin typeface="Times New Roman"/>
              <a:cs typeface="Times New Roman"/>
            </a:endParaRPr>
          </a:p>
          <a:p>
            <a:pPr marL="699135" indent="-455295">
              <a:lnSpc>
                <a:spcPts val="1470"/>
              </a:lnSpc>
              <a:spcBef>
                <a:spcPts val="730"/>
              </a:spcBef>
              <a:buClr>
                <a:srgbClr val="343434"/>
              </a:buClr>
              <a:buAutoNum type="romanUcPeriod"/>
              <a:tabLst>
                <a:tab pos="699135" algn="l"/>
              </a:tabLst>
            </a:pPr>
            <a:r>
              <a:rPr sz="1250" spc="-35" dirty="0">
                <a:latin typeface="Times New Roman"/>
                <a:cs typeface="Times New Roman"/>
              </a:rPr>
              <a:t>Conveniência</a:t>
            </a:r>
            <a:r>
              <a:rPr sz="1250" spc="90" dirty="0"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1D1D1D"/>
                </a:solidFill>
                <a:latin typeface="Times New Roman"/>
                <a:cs typeface="Times New Roman"/>
              </a:rPr>
              <a:t>Administrativa</a:t>
            </a:r>
            <a:r>
              <a:rPr sz="1250" spc="-5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4B4B4B"/>
                </a:solidFill>
                <a:latin typeface="Times New Roman"/>
                <a:cs typeface="Times New Roman"/>
              </a:rPr>
              <a:t>e</a:t>
            </a:r>
            <a:r>
              <a:rPr sz="1250" spc="-25" dirty="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0C0C0C"/>
                </a:solidFill>
                <a:latin typeface="Times New Roman"/>
                <a:cs typeface="Times New Roman"/>
              </a:rPr>
              <a:t>Operacional.</a:t>
            </a:r>
            <a:endParaRPr sz="1250">
              <a:latin typeface="Times New Roman"/>
              <a:cs typeface="Times New Roman"/>
            </a:endParaRPr>
          </a:p>
          <a:p>
            <a:pPr marL="702310" indent="-458470">
              <a:lnSpc>
                <a:spcPts val="1450"/>
              </a:lnSpc>
              <a:buClr>
                <a:srgbClr val="333333"/>
              </a:buClr>
              <a:buAutoNum type="romanUcPeriod"/>
              <a:tabLst>
                <a:tab pos="702310" algn="l"/>
              </a:tabLst>
            </a:pPr>
            <a:r>
              <a:rPr sz="1250" spc="-30" dirty="0">
                <a:solidFill>
                  <a:srgbClr val="282828"/>
                </a:solidFill>
                <a:latin typeface="Times New Roman"/>
                <a:cs typeface="Times New Roman"/>
              </a:rPr>
              <a:t>Disponibilidade</a:t>
            </a:r>
            <a:r>
              <a:rPr sz="1250" spc="10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C1C1C"/>
                </a:solidFill>
                <a:latin typeface="Times New Roman"/>
                <a:cs typeface="Times New Roman"/>
              </a:rPr>
              <a:t>financeira.</a:t>
            </a:r>
            <a:endParaRPr sz="1250">
              <a:latin typeface="Times New Roman"/>
              <a:cs typeface="Times New Roman"/>
            </a:endParaRPr>
          </a:p>
          <a:p>
            <a:pPr marL="698500" indent="-457834">
              <a:lnSpc>
                <a:spcPts val="1475"/>
              </a:lnSpc>
              <a:buClr>
                <a:srgbClr val="2D2D2D"/>
              </a:buClr>
              <a:buAutoNum type="romanUcPeriod"/>
              <a:tabLst>
                <a:tab pos="698500" algn="l"/>
              </a:tabLst>
            </a:pPr>
            <a:r>
              <a:rPr sz="1250" spc="-35" dirty="0">
                <a:solidFill>
                  <a:srgbClr val="262626"/>
                </a:solidFill>
                <a:latin typeface="Times New Roman"/>
                <a:cs typeface="Times New Roman"/>
              </a:rPr>
              <a:t>Entrega</a:t>
            </a:r>
            <a:r>
              <a:rPr sz="125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1F1F1F"/>
                </a:solidFill>
                <a:latin typeface="Times New Roman"/>
                <a:cs typeface="Times New Roman"/>
              </a:rPr>
              <a:t>da</a:t>
            </a:r>
            <a:r>
              <a:rPr sz="1250" spc="-5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32323"/>
                </a:solidFill>
                <a:latin typeface="Times New Roman"/>
                <a:cs typeface="Times New Roman"/>
              </a:rPr>
              <a:t>documentação</a:t>
            </a:r>
            <a:r>
              <a:rPr sz="1250" spc="2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12121"/>
                </a:solidFill>
                <a:latin typeface="Times New Roman"/>
                <a:cs typeface="Times New Roman"/>
              </a:rPr>
              <a:t>completa,</a:t>
            </a:r>
            <a:r>
              <a:rPr sz="1250" spc="-1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212121"/>
                </a:solidFill>
                <a:latin typeface="Times New Roman"/>
                <a:cs typeface="Times New Roman"/>
              </a:rPr>
              <a:t>conforme</a:t>
            </a:r>
            <a:r>
              <a:rPr sz="1250" spc="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0F0F0F"/>
                </a:solidFill>
                <a:latin typeface="Times New Roman"/>
                <a:cs typeface="Times New Roman"/>
              </a:rPr>
              <a:t>vaga</a:t>
            </a:r>
            <a:r>
              <a:rPr sz="1250" spc="-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disponibilizada.</a:t>
            </a:r>
            <a:endParaRPr sz="1250">
              <a:latin typeface="Times New Roman"/>
              <a:cs typeface="Times New Roman"/>
            </a:endParaRPr>
          </a:p>
          <a:p>
            <a:pPr marL="696595" marR="14604" indent="-455930">
              <a:lnSpc>
                <a:spcPts val="1440"/>
              </a:lnSpc>
              <a:spcBef>
                <a:spcPts val="90"/>
              </a:spcBef>
              <a:buAutoNum type="romanUcPeriod"/>
              <a:tabLst>
                <a:tab pos="696595" algn="l"/>
                <a:tab pos="700405" algn="l"/>
              </a:tabLst>
            </a:pP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	</a:t>
            </a:r>
            <a:r>
              <a:rPr sz="1250" spc="-35" dirty="0">
                <a:solidFill>
                  <a:srgbClr val="131313"/>
                </a:solidFill>
                <a:latin typeface="Times New Roman"/>
                <a:cs typeface="Times New Roman"/>
              </a:rPr>
              <a:t>Apresentação</a:t>
            </a:r>
            <a:r>
              <a:rPr sz="1250" spc="3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82828"/>
                </a:solidFill>
                <a:latin typeface="Times New Roman"/>
                <a:cs typeface="Times New Roman"/>
              </a:rPr>
              <a:t>do</a:t>
            </a:r>
            <a:r>
              <a:rPr sz="1250" spc="-5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atestado</a:t>
            </a:r>
            <a:r>
              <a:rPr sz="1250" spc="2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0F0F0F"/>
                </a:solidFill>
                <a:latin typeface="Times New Roman"/>
                <a:cs typeface="Times New Roman"/>
              </a:rPr>
              <a:t>admissional,</a:t>
            </a:r>
            <a:r>
              <a:rPr sz="1250" spc="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51515"/>
                </a:solidFill>
                <a:latin typeface="Times New Roman"/>
                <a:cs typeface="Times New Roman"/>
              </a:rPr>
              <a:t>declarando</a:t>
            </a:r>
            <a:r>
              <a:rPr sz="125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0F0F0F"/>
                </a:solidFill>
                <a:latin typeface="Times New Roman"/>
                <a:cs typeface="Times New Roman"/>
              </a:rPr>
              <a:t>apto </a:t>
            </a:r>
            <a:r>
              <a:rPr sz="1250" dirty="0">
                <a:solidFill>
                  <a:srgbClr val="505050"/>
                </a:solidFill>
                <a:latin typeface="Times New Roman"/>
                <a:cs typeface="Times New Roman"/>
              </a:rPr>
              <a:t>o</a:t>
            </a:r>
            <a:r>
              <a:rPr sz="1250" spc="-55" dirty="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31313"/>
                </a:solidFill>
                <a:latin typeface="Times New Roman"/>
                <a:cs typeface="Times New Roman"/>
              </a:rPr>
              <a:t>candidato</a:t>
            </a:r>
            <a:r>
              <a:rPr sz="1250" spc="1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A2A2A"/>
                </a:solidFill>
                <a:latin typeface="Times New Roman"/>
                <a:cs typeface="Times New Roman"/>
              </a:rPr>
              <a:t>a</a:t>
            </a:r>
            <a:r>
              <a:rPr sz="1250" spc="-7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D2D2D"/>
                </a:solidFill>
                <a:latin typeface="Times New Roman"/>
                <a:cs typeface="Times New Roman"/>
              </a:rPr>
              <a:t>exercer </a:t>
            </a:r>
            <a:r>
              <a:rPr sz="1250" dirty="0">
                <a:solidFill>
                  <a:srgbClr val="232323"/>
                </a:solidFill>
                <a:latin typeface="Times New Roman"/>
                <a:cs typeface="Times New Roman"/>
              </a:rPr>
              <a:t>as</a:t>
            </a:r>
            <a:r>
              <a:rPr sz="1250" spc="-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232323"/>
                </a:solidFill>
                <a:latin typeface="Times New Roman"/>
                <a:cs typeface="Times New Roman"/>
              </a:rPr>
              <a:t>funções </a:t>
            </a:r>
            <a:r>
              <a:rPr sz="1250" spc="-20" dirty="0">
                <a:solidFill>
                  <a:srgbClr val="2F2F2F"/>
                </a:solidFill>
                <a:latin typeface="Times New Roman"/>
                <a:cs typeface="Times New Roman"/>
              </a:rPr>
              <a:t>que</a:t>
            </a:r>
            <a:r>
              <a:rPr sz="1250" spc="-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A2A2A"/>
                </a:solidFill>
                <a:latin typeface="Times New Roman"/>
                <a:cs typeface="Times New Roman"/>
              </a:rPr>
              <a:t>dele</a:t>
            </a:r>
            <a:r>
              <a:rPr sz="1250" spc="-5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1C1C1C"/>
                </a:solidFill>
                <a:latin typeface="Times New Roman"/>
                <a:cs typeface="Times New Roman"/>
              </a:rPr>
              <a:t>serão</a:t>
            </a:r>
            <a:r>
              <a:rPr sz="1250" spc="-3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F1F1F"/>
                </a:solidFill>
                <a:latin typeface="Times New Roman"/>
                <a:cs typeface="Times New Roman"/>
              </a:rPr>
              <a:t>exigidas.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50" spc="-25" dirty="0">
                <a:solidFill>
                  <a:srgbClr val="2F2F2F"/>
                </a:solidFill>
                <a:latin typeface="Times New Roman"/>
                <a:cs typeface="Times New Roman"/>
              </a:rPr>
              <a:t>Sem</a:t>
            </a:r>
            <a:r>
              <a:rPr sz="1250" spc="-3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250" spc="-20" dirty="0">
                <a:solidFill>
                  <a:srgbClr val="232323"/>
                </a:solidFill>
                <a:latin typeface="Times New Roman"/>
                <a:cs typeface="Times New Roman"/>
              </a:rPr>
              <a:t>mais</a:t>
            </a:r>
            <a:r>
              <a:rPr sz="1250" spc="-10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250" spc="-40" dirty="0">
                <a:solidFill>
                  <a:srgbClr val="0F0F0F"/>
                </a:solidFill>
                <a:latin typeface="Times New Roman"/>
                <a:cs typeface="Times New Roman"/>
              </a:rPr>
              <a:t>para </a:t>
            </a:r>
            <a:r>
              <a:rPr sz="1250" dirty="0">
                <a:solidFill>
                  <a:srgbClr val="3B3B3B"/>
                </a:solidFill>
                <a:latin typeface="Times New Roman"/>
                <a:cs typeface="Times New Roman"/>
              </a:rPr>
              <a:t>o</a:t>
            </a:r>
            <a:r>
              <a:rPr sz="1250" spc="-6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250" spc="-35" dirty="0">
                <a:solidFill>
                  <a:srgbClr val="1F1F1F"/>
                </a:solidFill>
                <a:latin typeface="Times New Roman"/>
                <a:cs typeface="Times New Roman"/>
              </a:rPr>
              <a:t>momento,</a:t>
            </a:r>
            <a:r>
              <a:rPr sz="1250" spc="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50" dirty="0">
                <a:solidFill>
                  <a:srgbClr val="262626"/>
                </a:solidFill>
                <a:latin typeface="Times New Roman"/>
                <a:cs typeface="Times New Roman"/>
              </a:rPr>
              <a:t>nos</a:t>
            </a:r>
            <a:r>
              <a:rPr sz="1250" spc="-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250" spc="-30" dirty="0">
                <a:solidFill>
                  <a:srgbClr val="0C0C0C"/>
                </a:solidFill>
                <a:latin typeface="Times New Roman"/>
                <a:cs typeface="Times New Roman"/>
              </a:rPr>
              <a:t>colocamos</a:t>
            </a:r>
            <a:r>
              <a:rPr sz="1250" spc="2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250" dirty="0">
                <a:solidFill>
                  <a:srgbClr val="2D2D2D"/>
                </a:solidFill>
                <a:latin typeface="Times New Roman"/>
                <a:cs typeface="Times New Roman"/>
              </a:rPr>
              <a:t>à</a:t>
            </a:r>
            <a:r>
              <a:rPr sz="1250" spc="-80" dirty="0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81818"/>
                </a:solidFill>
                <a:latin typeface="Times New Roman"/>
                <a:cs typeface="Times New Roman"/>
              </a:rPr>
              <a:t>disposição</a:t>
            </a:r>
            <a:r>
              <a:rPr sz="1250" spc="3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F1F1F"/>
                </a:solidFill>
                <a:latin typeface="Times New Roman"/>
                <a:cs typeface="Times New Roman"/>
              </a:rPr>
              <a:t>para</a:t>
            </a:r>
            <a:r>
              <a:rPr sz="1250" spc="-5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250" spc="-25" dirty="0">
                <a:solidFill>
                  <a:srgbClr val="111111"/>
                </a:solidFill>
                <a:latin typeface="Times New Roman"/>
                <a:cs typeface="Times New Roman"/>
              </a:rPr>
              <a:t>quaisquer</a:t>
            </a:r>
            <a:r>
              <a:rPr sz="1250" spc="1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250" spc="-10" dirty="0">
                <a:solidFill>
                  <a:srgbClr val="1A1A1A"/>
                </a:solidFill>
                <a:latin typeface="Times New Roman"/>
                <a:cs typeface="Times New Roman"/>
              </a:rPr>
              <a:t>esclarecimentos.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25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</a:pPr>
            <a:r>
              <a:rPr sz="1250" spc="-10" dirty="0">
                <a:solidFill>
                  <a:srgbClr val="212121"/>
                </a:solidFill>
                <a:latin typeface="Times New Roman"/>
                <a:cs typeface="Times New Roman"/>
              </a:rPr>
              <a:t>Atenciosamente,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0791" y="8840395"/>
            <a:ext cx="1752600" cy="43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>
              <a:lnSpc>
                <a:spcPts val="1160"/>
              </a:lnSpc>
              <a:spcBef>
                <a:spcPts val="100"/>
              </a:spcBef>
            </a:pPr>
            <a:r>
              <a:rPr sz="1050" b="1" spc="110" dirty="0">
                <a:solidFill>
                  <a:srgbClr val="242424"/>
                </a:solidFill>
                <a:latin typeface="Courier New"/>
                <a:cs typeface="Courier New"/>
              </a:rPr>
              <a:t>ôiGoVornesUaSüva</a:t>
            </a:r>
            <a:endParaRPr sz="1050">
              <a:latin typeface="Courier New"/>
              <a:cs typeface="Courier New"/>
            </a:endParaRPr>
          </a:p>
          <a:p>
            <a:pPr marL="267335" marR="255270" indent="-255270">
              <a:lnSpc>
                <a:spcPts val="1010"/>
              </a:lnSpc>
              <a:spcBef>
                <a:spcPts val="40"/>
              </a:spcBef>
            </a:pPr>
            <a:r>
              <a:rPr sz="950" spc="135" dirty="0">
                <a:solidFill>
                  <a:srgbClr val="2F2F2F"/>
                </a:solidFill>
                <a:latin typeface="Times New Roman"/>
                <a:cs typeface="Times New Roman"/>
              </a:rPr>
              <a:t>Prosiclonte</a:t>
            </a:r>
            <a:r>
              <a:rPr sz="950" spc="229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950" spc="190" dirty="0">
                <a:solidFill>
                  <a:srgbClr val="2A2A2A"/>
                </a:solidFill>
                <a:latin typeface="Times New Roman"/>
                <a:cs typeface="Times New Roman"/>
              </a:rPr>
              <a:t>Õa</a:t>
            </a:r>
            <a:r>
              <a:rPr sz="950" spc="-40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950" spc="110" dirty="0">
                <a:solidFill>
                  <a:srgbClr val="212121"/>
                </a:solidFill>
                <a:latin typeface="Times New Roman"/>
                <a:cs typeface="Times New Roman"/>
              </a:rPr>
              <a:t>Outrem </a:t>
            </a:r>
            <a:r>
              <a:rPr sz="950" spc="-50" dirty="0">
                <a:solidFill>
                  <a:srgbClr val="313131"/>
                </a:solidFill>
                <a:latin typeface="Times New Roman"/>
                <a:cs typeface="Times New Roman"/>
              </a:rPr>
              <a:t>INCA.</a:t>
            </a:r>
            <a:r>
              <a:rPr sz="950" spc="14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83838"/>
                </a:solidFill>
                <a:latin typeface="Times New Roman"/>
                <a:cs typeface="Times New Roman"/>
              </a:rPr>
              <a:t>1</a:t>
            </a:r>
            <a:r>
              <a:rPr sz="950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43434"/>
                </a:solidFill>
                <a:latin typeface="Times New Roman"/>
                <a:cs typeface="Times New Roman"/>
              </a:rPr>
              <a:t>1</a:t>
            </a:r>
            <a:r>
              <a:rPr sz="950" spc="-45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950" spc="120" dirty="0">
                <a:solidFill>
                  <a:srgbClr val="2D2D2D"/>
                </a:solidFill>
                <a:latin typeface="Times New Roman"/>
                <a:cs typeface="Times New Roman"/>
              </a:rPr>
              <a:t>.089.</a:t>
            </a:r>
            <a:r>
              <a:rPr sz="950" spc="120" dirty="0">
                <a:solidFill>
                  <a:srgbClr val="3F3F3F"/>
                </a:solidFill>
                <a:latin typeface="Times New Roman"/>
                <a:cs typeface="Times New Roman"/>
              </a:rPr>
              <a:t>7</a:t>
            </a:r>
            <a:r>
              <a:rPr sz="950" spc="120" dirty="0">
                <a:solidFill>
                  <a:srgbClr val="333333"/>
                </a:solidFill>
                <a:latin typeface="Times New Roman"/>
                <a:cs typeface="Times New Roman"/>
              </a:rPr>
              <a:t>1</a:t>
            </a:r>
            <a:r>
              <a:rPr sz="950" spc="120" dirty="0">
                <a:solidFill>
                  <a:srgbClr val="494949"/>
                </a:solidFill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1181</Words>
  <Application>Microsoft Office PowerPoint</Application>
  <PresentationFormat>Personalizar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Calibri</vt:lpstr>
      <vt:lpstr>Courier New</vt:lpstr>
      <vt:lpstr>Times New Roman</vt:lpstr>
      <vt:lpstr>Trebuchet MS</vt:lpstr>
      <vt:lpstr>Office Theme</vt:lpstr>
      <vt:lpstr>REGULAMENTO DE CONTRATAÇÃO DE PESSOAL Nos termos das Leis trabalhistas CLT (Atualizada em 2021)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2025-06-05T11:58:02Z</dcterms:created>
  <dcterms:modified xsi:type="dcterms:W3CDTF">2025-06-05T11:58:29Z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2025-06-05T00:00:00Z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2025-06-05T00:00:00Z</vt:filetime>
  </property>
</Properties>
</file>