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620000" cy="10769600"/>
  <p:notesSz cx="7620000" cy="107696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71500" y="3338576"/>
            <a:ext cx="6477000" cy="22616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43000" y="6030976"/>
            <a:ext cx="5334000" cy="269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1000" y="2477008"/>
            <a:ext cx="3314700" cy="71079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924300" y="2477008"/>
            <a:ext cx="3314700" cy="71079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1000" y="430784"/>
            <a:ext cx="6858000" cy="17231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1000" y="2477008"/>
            <a:ext cx="6858000" cy="71079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90800" y="10015728"/>
            <a:ext cx="2438400" cy="538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1000" y="10015728"/>
            <a:ext cx="1752600" cy="538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86400" y="10015728"/>
            <a:ext cx="1752600" cy="538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jpg"/><Relationship Id="rId9" Type="http://schemas.openxmlformats.org/officeDocument/2006/relationships/image" Target="../media/image8.jpg"/><Relationship Id="rId10" Type="http://schemas.openxmlformats.org/officeDocument/2006/relationships/image" Target="../media/image9.jpg"/><Relationship Id="rId11" Type="http://schemas.openxmlformats.org/officeDocument/2006/relationships/image" Target="../media/image10.jpg"/><Relationship Id="rId12" Type="http://schemas.openxmlformats.org/officeDocument/2006/relationships/image" Target="../media/image1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01486" y="3769664"/>
          <a:ext cx="5966460" cy="49034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8855"/>
                <a:gridCol w="2138045"/>
                <a:gridCol w="819150"/>
                <a:gridCol w="1014094"/>
                <a:gridCol w="910589"/>
              </a:tblGrid>
              <a:tr h="191770">
                <a:tc>
                  <a:txBody>
                    <a:bodyPr/>
                    <a:lstStyle/>
                    <a:p>
                      <a:pPr marL="356235">
                        <a:lnSpc>
                          <a:spcPts val="1250"/>
                        </a:lnSpc>
                      </a:pPr>
                      <a:r>
                        <a:rPr dirty="0" sz="1150" spc="-20">
                          <a:solidFill>
                            <a:srgbClr val="2D2D2D"/>
                          </a:solidFill>
                          <a:latin typeface="Calibri"/>
                          <a:cs typeface="Calibri"/>
                        </a:rPr>
                        <a:t>DATA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5560">
                        <a:lnSpc>
                          <a:spcPts val="1250"/>
                        </a:lnSpc>
                      </a:pPr>
                      <a:r>
                        <a:rPr dirty="0" sz="1150" spc="-10">
                          <a:solidFill>
                            <a:srgbClr val="2D2D2D"/>
                          </a:solidFill>
                          <a:latin typeface="Calibri"/>
                          <a:cs typeface="Calibri"/>
                        </a:rPr>
                        <a:t>HISTÓRICO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ts val="1205"/>
                        </a:lnSpc>
                      </a:pPr>
                      <a:r>
                        <a:rPr dirty="0" sz="1100" spc="-70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DOCUMENTO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0820" marR="12065">
                        <a:lnSpc>
                          <a:spcPts val="1205"/>
                        </a:lnSpc>
                      </a:pPr>
                      <a:r>
                        <a:rPr dirty="0" sz="1100" spc="-10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VALOR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00">
                        <a:lnSpc>
                          <a:spcPts val="1205"/>
                        </a:lnSpc>
                      </a:pPr>
                      <a:r>
                        <a:rPr dirty="0" sz="1100" spc="-10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SALDO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</a:tr>
              <a:tr h="344170">
                <a:tc>
                  <a:txBody>
                    <a:bodyPr/>
                    <a:lstStyle/>
                    <a:p>
                      <a:pPr marL="77470">
                        <a:lnSpc>
                          <a:spcPts val="1225"/>
                        </a:lnSpc>
                      </a:pPr>
                      <a:r>
                        <a:rPr dirty="0" sz="1200" spc="-10" i="1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30/JJ/2025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1225"/>
                        </a:lnSpc>
                      </a:pPr>
                      <a:r>
                        <a:rPr dirty="0" sz="1200" spc="-35" i="1">
                          <a:solidFill>
                            <a:srgbClr val="363636"/>
                          </a:solidFill>
                          <a:latin typeface="Calibri"/>
                          <a:cs typeface="Calibri"/>
                        </a:rPr>
                        <a:t>Saldo</a:t>
                      </a:r>
                      <a:r>
                        <a:rPr dirty="0" sz="1200" spc="-30" i="1">
                          <a:solidFill>
                            <a:srgbClr val="3636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Anterior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dirty="0" sz="1100" spc="-10" i="1">
                          <a:solidFill>
                            <a:srgbClr val="313131"/>
                          </a:solidFill>
                          <a:latin typeface="Calibri"/>
                          <a:cs typeface="Calibri"/>
                        </a:rPr>
                        <a:t>123.228,02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40335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</a:tr>
              <a:tr h="353060">
                <a:tc>
                  <a:txBody>
                    <a:bodyPr/>
                    <a:lstStyle/>
                    <a:p>
                      <a:pPr marL="79375">
                        <a:lnSpc>
                          <a:spcPts val="1240"/>
                        </a:lnSpc>
                      </a:pPr>
                      <a:r>
                        <a:rPr dirty="0" sz="1150" spc="-10" i="1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01/12/2025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240"/>
                        </a:lnSpc>
                      </a:pPr>
                      <a:r>
                        <a:rPr dirty="0" sz="1150" spc="-20" i="1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Tarifa </a:t>
                      </a:r>
                      <a:r>
                        <a:rPr dirty="0" sz="1150" spc="-35" i="1">
                          <a:solidFill>
                            <a:srgbClr val="2A2A2A"/>
                          </a:solidFill>
                          <a:latin typeface="Calibri"/>
                          <a:cs typeface="Calibri"/>
                        </a:rPr>
                        <a:t>Manutenção</a:t>
                      </a:r>
                      <a:r>
                        <a:rPr dirty="0" sz="1150" spc="60" i="1">
                          <a:solidFill>
                            <a:srgbClr val="2A2A2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35">
                          <a:solidFill>
                            <a:srgbClr val="343434"/>
                          </a:solidFill>
                          <a:latin typeface="Calibri"/>
                          <a:cs typeface="Calibri"/>
                        </a:rPr>
                        <a:t>Conta</a:t>
                      </a:r>
                      <a:r>
                        <a:rPr dirty="0" sz="1150" spc="-55">
                          <a:solidFill>
                            <a:srgbClr val="34343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i="1">
                          <a:solidFill>
                            <a:srgbClr val="343434"/>
                          </a:solidFill>
                          <a:latin typeface="Calibri"/>
                          <a:cs typeface="Calibri"/>
                        </a:rPr>
                        <a:t>Ativa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3030">
                        <a:lnSpc>
                          <a:spcPts val="1310"/>
                        </a:lnSpc>
                      </a:pPr>
                      <a:r>
                        <a:rPr dirty="0" sz="1500" spc="-25" i="1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o,m</a:t>
                      </a:r>
                      <a:endParaRPr sz="150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12700">
                      <a:solidFill>
                        <a:srgbClr val="575757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83820">
                        <a:lnSpc>
                          <a:spcPts val="1225"/>
                        </a:lnSpc>
                      </a:pPr>
                      <a:r>
                        <a:rPr dirty="0" sz="1150" spc="-10" i="1">
                          <a:solidFill>
                            <a:srgbClr val="2D2D2D"/>
                          </a:solidFill>
                          <a:latin typeface="Calibri"/>
                          <a:cs typeface="Calibri"/>
                        </a:rPr>
                        <a:t>01/12/2025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225"/>
                        </a:lnSpc>
                      </a:pPr>
                      <a:r>
                        <a:rPr dirty="0" sz="1150" spc="-20">
                          <a:solidFill>
                            <a:srgbClr val="333333"/>
                          </a:solidFill>
                          <a:latin typeface="Calibri"/>
                          <a:cs typeface="Calibri"/>
                        </a:rPr>
                        <a:t>Aplicação</a:t>
                      </a:r>
                      <a:r>
                        <a:rPr dirty="0" sz="1150" spc="-40">
                          <a:solidFill>
                            <a:srgbClr val="33333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 i="1">
                          <a:solidFill>
                            <a:srgbClr val="343434"/>
                          </a:solidFill>
                          <a:latin typeface="Calibri"/>
                          <a:cs typeface="Calibri"/>
                        </a:rPr>
                        <a:t>BB</a:t>
                      </a:r>
                      <a:r>
                        <a:rPr dirty="0" sz="1150" spc="-45" i="1">
                          <a:solidFill>
                            <a:srgbClr val="34343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 i="1">
                          <a:solidFill>
                            <a:srgbClr val="313131"/>
                          </a:solidFill>
                          <a:latin typeface="Calibri"/>
                          <a:cs typeface="Calibri"/>
                        </a:rPr>
                        <a:t>Renda</a:t>
                      </a:r>
                      <a:r>
                        <a:rPr dirty="0" sz="1150" spc="-5" i="1">
                          <a:solidFill>
                            <a:srgbClr val="31313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i="1">
                          <a:solidFill>
                            <a:srgbClr val="343434"/>
                          </a:solidFill>
                          <a:latin typeface="Calibri"/>
                          <a:cs typeface="Calibri"/>
                        </a:rPr>
                        <a:t>Fócil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4650" marR="12065">
                        <a:lnSpc>
                          <a:spcPts val="1180"/>
                        </a:lnSpc>
                      </a:pPr>
                      <a:r>
                        <a:rPr dirty="0" sz="1100" spc="-10" i="1">
                          <a:solidFill>
                            <a:srgbClr val="383838"/>
                          </a:solidFill>
                          <a:latin typeface="Calibri"/>
                          <a:cs typeface="Calibri"/>
                        </a:rPr>
                        <a:t>66.482,10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12700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82550">
                        <a:lnSpc>
                          <a:spcPts val="1225"/>
                        </a:lnSpc>
                      </a:pPr>
                      <a:r>
                        <a:rPr dirty="0" sz="1150" spc="-10" i="1">
                          <a:solidFill>
                            <a:srgbClr val="2B2B2B"/>
                          </a:solidFill>
                          <a:latin typeface="Calibri"/>
                          <a:cs typeface="Calibri"/>
                        </a:rPr>
                        <a:t>31/12/2025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ts val="1225"/>
                        </a:lnSpc>
                      </a:pPr>
                      <a:r>
                        <a:rPr dirty="0" sz="1150" spc="-35" i="1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Resgate </a:t>
                      </a:r>
                      <a:r>
                        <a:rPr dirty="0" sz="1150" spc="-40" i="1">
                          <a:solidFill>
                            <a:srgbClr val="424242"/>
                          </a:solidFill>
                          <a:latin typeface="Calibri"/>
                          <a:cs typeface="Calibri"/>
                        </a:rPr>
                        <a:t>BB</a:t>
                      </a:r>
                      <a:r>
                        <a:rPr dirty="0" sz="1150" spc="-30" i="1">
                          <a:solidFill>
                            <a:srgbClr val="42424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 i="1">
                          <a:solidFill>
                            <a:srgbClr val="2A2A2A"/>
                          </a:solidFill>
                          <a:latin typeface="Calibri"/>
                          <a:cs typeface="Calibri"/>
                        </a:rPr>
                        <a:t>Renda</a:t>
                      </a:r>
                      <a:r>
                        <a:rPr dirty="0" sz="1150" spc="-5" i="1">
                          <a:solidFill>
                            <a:srgbClr val="2A2A2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i="1">
                          <a:solidFill>
                            <a:srgbClr val="2B2B2B"/>
                          </a:solidFill>
                          <a:latin typeface="Calibri"/>
                          <a:cs typeface="Calibri"/>
                        </a:rPr>
                        <a:t>Fácil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0675" marR="12065">
                        <a:lnSpc>
                          <a:spcPts val="1180"/>
                        </a:lnSpc>
                      </a:pPr>
                      <a:r>
                        <a:rPr dirty="0" sz="1100" spc="-10" i="1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139.310,68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</a:tr>
              <a:tr h="349885">
                <a:tc>
                  <a:txBody>
                    <a:bodyPr/>
                    <a:lstStyle/>
                    <a:p>
                      <a:pPr marL="82550">
                        <a:lnSpc>
                          <a:spcPts val="1225"/>
                        </a:lnSpc>
                      </a:pPr>
                      <a:r>
                        <a:rPr dirty="0" sz="1150" spc="-10" i="1">
                          <a:solidFill>
                            <a:srgbClr val="2B2B2B"/>
                          </a:solidFill>
                          <a:latin typeface="Calibri"/>
                          <a:cs typeface="Calibri"/>
                        </a:rPr>
                        <a:t>31/12/2025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ts val="1225"/>
                        </a:lnSpc>
                      </a:pPr>
                      <a:r>
                        <a:rPr dirty="0" sz="1150" i="1">
                          <a:solidFill>
                            <a:srgbClr val="363636"/>
                          </a:solidFill>
                          <a:latin typeface="Calibri"/>
                          <a:cs typeface="Calibri"/>
                        </a:rPr>
                        <a:t>IR</a:t>
                      </a:r>
                      <a:r>
                        <a:rPr dirty="0" sz="1150" spc="-70" i="1">
                          <a:solidFill>
                            <a:srgbClr val="3636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 i="1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sobre</a:t>
                      </a:r>
                      <a:r>
                        <a:rPr dirty="0" sz="1150" spc="-20" i="1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40" i="1">
                          <a:solidFill>
                            <a:srgbClr val="383838"/>
                          </a:solidFill>
                          <a:latin typeface="Calibri"/>
                          <a:cs typeface="Calibri"/>
                        </a:rPr>
                        <a:t>Resgate</a:t>
                      </a:r>
                      <a:r>
                        <a:rPr dirty="0" sz="1150" spc="15" i="1">
                          <a:solidFill>
                            <a:srgbClr val="38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 i="1">
                          <a:solidFill>
                            <a:srgbClr val="363636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45" i="1">
                          <a:solidFill>
                            <a:srgbClr val="3636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 i="1">
                          <a:solidFill>
                            <a:srgbClr val="3A3A3A"/>
                          </a:solidFill>
                          <a:latin typeface="Calibri"/>
                          <a:cs typeface="Calibri"/>
                        </a:rPr>
                        <a:t>mês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16585" marR="12065">
                        <a:lnSpc>
                          <a:spcPts val="1200"/>
                        </a:lnSpc>
                      </a:pPr>
                      <a:r>
                        <a:rPr dirty="0" sz="1200" spc="-10" i="1">
                          <a:solidFill>
                            <a:srgbClr val="3D3D3D"/>
                          </a:solidFill>
                          <a:latin typeface="Calibri"/>
                          <a:cs typeface="Calibri"/>
                        </a:rPr>
                        <a:t>33,96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</a:tr>
              <a:tr h="349885">
                <a:tc>
                  <a:txBody>
                    <a:bodyPr/>
                    <a:lstStyle/>
                    <a:p>
                      <a:pPr marL="86995">
                        <a:lnSpc>
                          <a:spcPts val="1200"/>
                        </a:lnSpc>
                      </a:pPr>
                      <a:r>
                        <a:rPr dirty="0" sz="1150" spc="-10" i="1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31/12/2025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ts val="1200"/>
                        </a:lnSpc>
                      </a:pPr>
                      <a:r>
                        <a:rPr dirty="0" sz="1150" spc="-20" i="1">
                          <a:solidFill>
                            <a:srgbClr val="363636"/>
                          </a:solidFill>
                          <a:latin typeface="Calibri"/>
                          <a:cs typeface="Calibri"/>
                        </a:rPr>
                        <a:t>IOF</a:t>
                      </a:r>
                      <a:r>
                        <a:rPr dirty="0" sz="1150" spc="-50" i="1">
                          <a:solidFill>
                            <a:srgbClr val="3636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 i="1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Sobre</a:t>
                      </a:r>
                      <a:r>
                        <a:rPr dirty="0" sz="1150" spc="-40" i="1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35" i="1">
                          <a:solidFill>
                            <a:srgbClr val="313131"/>
                          </a:solidFill>
                          <a:latin typeface="Calibri"/>
                          <a:cs typeface="Calibri"/>
                        </a:rPr>
                        <a:t>Resgate</a:t>
                      </a:r>
                      <a:r>
                        <a:rPr dirty="0" sz="1150" spc="25" i="1">
                          <a:solidFill>
                            <a:srgbClr val="31313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45" i="1">
                          <a:solidFill>
                            <a:srgbClr val="313131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30" i="1">
                          <a:solidFill>
                            <a:srgbClr val="31313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 i="1">
                          <a:solidFill>
                            <a:srgbClr val="363636"/>
                          </a:solidFill>
                          <a:latin typeface="Calibri"/>
                          <a:cs typeface="Calibri"/>
                        </a:rPr>
                        <a:t>mês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5565">
                        <a:lnSpc>
                          <a:spcPts val="1165"/>
                        </a:lnSpc>
                      </a:pPr>
                      <a:r>
                        <a:rPr dirty="0" sz="1150" spc="-20" i="1">
                          <a:solidFill>
                            <a:srgbClr val="3B3B3B"/>
                          </a:solidFill>
                          <a:latin typeface="Calibri"/>
                          <a:cs typeface="Calibri"/>
                        </a:rPr>
                        <a:t>9,47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82550">
                        <a:lnSpc>
                          <a:spcPts val="1225"/>
                        </a:lnSpc>
                      </a:pPr>
                      <a:r>
                        <a:rPr dirty="0" sz="1200" spc="-10" i="1">
                          <a:solidFill>
                            <a:srgbClr val="1D1D1D"/>
                          </a:solidFill>
                          <a:latin typeface="Calibri"/>
                          <a:cs typeface="Calibri"/>
                        </a:rPr>
                        <a:t>31/12/2025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ts val="1225"/>
                        </a:lnSpc>
                      </a:pPr>
                      <a:r>
                        <a:rPr dirty="0" sz="1200" spc="-55" i="1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Rendimento</a:t>
                      </a:r>
                      <a:r>
                        <a:rPr dirty="0" sz="1200" spc="20" i="1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60" i="1">
                          <a:solidFill>
                            <a:srgbClr val="333333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200" spc="-75" i="1">
                          <a:solidFill>
                            <a:srgbClr val="33333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5" i="1">
                          <a:solidFill>
                            <a:srgbClr val="3B3B3B"/>
                          </a:solidFill>
                          <a:latin typeface="Calibri"/>
                          <a:cs typeface="Calibri"/>
                        </a:rPr>
                        <a:t>més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3720" marR="12065">
                        <a:lnSpc>
                          <a:spcPts val="1170"/>
                        </a:lnSpc>
                      </a:pPr>
                      <a:r>
                        <a:rPr dirty="0" sz="1100" spc="-10" i="1">
                          <a:solidFill>
                            <a:srgbClr val="2D2D2D"/>
                          </a:solidFill>
                          <a:latin typeface="Calibri"/>
                          <a:cs typeface="Calibri"/>
                        </a:rPr>
                        <a:t>110,82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</a:tr>
              <a:tr h="264795">
                <a:tc>
                  <a:txBody>
                    <a:bodyPr/>
                    <a:lstStyle/>
                    <a:p>
                      <a:pPr marL="78105">
                        <a:lnSpc>
                          <a:spcPts val="1180"/>
                        </a:lnSpc>
                      </a:pPr>
                      <a:r>
                        <a:rPr dirty="0" sz="1100" spc="-10" i="1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31/12/2025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ts val="1180"/>
                        </a:lnSpc>
                      </a:pPr>
                      <a:r>
                        <a:rPr dirty="0" sz="1100" spc="-10" i="1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</a:tr>
              <a:tr h="283210">
                <a:tc>
                  <a:txBody>
                    <a:bodyPr/>
                    <a:lstStyle/>
                    <a:p>
                      <a:pPr marL="77470">
                        <a:lnSpc>
                          <a:spcPts val="1290"/>
                        </a:lnSpc>
                      </a:pPr>
                      <a:r>
                        <a:rPr dirty="0" sz="1300" spc="-10" i="1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3J/J2/3o3s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1290"/>
                        </a:lnSpc>
                      </a:pPr>
                      <a:r>
                        <a:rPr dirty="0" sz="1300" spc="-70" i="1">
                          <a:solidFill>
                            <a:srgbClr val="343434"/>
                          </a:solidFill>
                          <a:latin typeface="Calibri"/>
                          <a:cs typeface="Calibri"/>
                        </a:rPr>
                        <a:t>saldo</a:t>
                      </a:r>
                      <a:r>
                        <a:rPr dirty="0" sz="1300" i="1">
                          <a:solidFill>
                            <a:srgbClr val="34343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00" spc="-10" i="1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Anterior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ts val="1120"/>
                        </a:lnSpc>
                      </a:pPr>
                      <a:r>
                        <a:rPr dirty="0" sz="1150" spc="-100" i="1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RP</a:t>
                      </a:r>
                      <a:r>
                        <a:rPr dirty="0" sz="1150" spc="-35" i="1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30" i="1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Simples</a:t>
                      </a:r>
                      <a:r>
                        <a:rPr dirty="0" sz="1150" spc="40" i="1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0" i="1">
                          <a:solidFill>
                            <a:srgbClr val="363636"/>
                          </a:solidFill>
                          <a:latin typeface="Cambria"/>
                          <a:cs typeface="Cambria"/>
                        </a:rPr>
                        <a:t>Agil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83820">
                        <a:lnSpc>
                          <a:spcPts val="1155"/>
                        </a:lnSpc>
                      </a:pPr>
                      <a:r>
                        <a:rPr dirty="0" sz="1150" spc="-10" i="1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31/12/2025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ts val="1155"/>
                        </a:lnSpc>
                      </a:pPr>
                      <a:r>
                        <a:rPr dirty="0" sz="1150" spc="-10" i="1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Rendimento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0080" marR="12065">
                        <a:lnSpc>
                          <a:spcPts val="1110"/>
                        </a:lnSpc>
                      </a:pPr>
                      <a:r>
                        <a:rPr dirty="0" sz="1100" spc="-10" i="1">
                          <a:solidFill>
                            <a:srgbClr val="2A2A2A"/>
                          </a:solidFill>
                          <a:latin typeface="Calibri"/>
                          <a:cs typeface="Calibri"/>
                        </a:rPr>
                        <a:t>25,</a:t>
                      </a:r>
                      <a:r>
                        <a:rPr dirty="0" sz="1100" spc="-10" i="1">
                          <a:solidFill>
                            <a:srgbClr val="484848"/>
                          </a:solidFill>
                          <a:latin typeface="Calibri"/>
                          <a:cs typeface="Calibri"/>
                        </a:rPr>
                        <a:t>73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ts val="1155"/>
                        </a:lnSpc>
                      </a:pPr>
                      <a:r>
                        <a:rPr dirty="0" sz="1150" spc="-10" i="1">
                          <a:solidFill>
                            <a:srgbClr val="343434"/>
                          </a:solidFill>
                          <a:latin typeface="Calibri"/>
                          <a:cs typeface="Calibri"/>
                        </a:rPr>
                        <a:t>25,</a:t>
                      </a:r>
                      <a:r>
                        <a:rPr dirty="0" sz="1150" spc="-10" i="1">
                          <a:solidFill>
                            <a:srgbClr val="383838"/>
                          </a:solidFill>
                          <a:latin typeface="Calibri"/>
                          <a:cs typeface="Calibri"/>
                        </a:rPr>
                        <a:t>73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</a:tr>
              <a:tr h="2800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12700">
                      <a:solidFill>
                        <a:srgbClr val="54545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12700">
                      <a:solidFill>
                        <a:srgbClr val="606060"/>
                      </a:solidFill>
                      <a:prstDash val="solid"/>
                    </a:lnB>
                  </a:tcPr>
                </a:tc>
              </a:tr>
              <a:tr h="271145">
                <a:tc>
                  <a:txBody>
                    <a:bodyPr/>
                    <a:lstStyle/>
                    <a:p>
                      <a:pPr marL="82550">
                        <a:lnSpc>
                          <a:spcPts val="1200"/>
                        </a:lnSpc>
                      </a:pPr>
                      <a:r>
                        <a:rPr dirty="0" sz="1200" spc="-10" i="1">
                          <a:solidFill>
                            <a:srgbClr val="2B2B2B"/>
                          </a:solidFill>
                          <a:latin typeface="Calibri"/>
                          <a:cs typeface="Calibri"/>
                        </a:rPr>
                        <a:t>3J/J2/202S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ts val="1200"/>
                        </a:lnSpc>
                      </a:pPr>
                      <a:r>
                        <a:rPr dirty="0" sz="1200" spc="-40" i="1">
                          <a:solidFill>
                            <a:srgbClr val="181818"/>
                          </a:solidFill>
                          <a:latin typeface="Calibri"/>
                          <a:cs typeface="Calibri"/>
                        </a:rPr>
                        <a:t>Saldo</a:t>
                      </a:r>
                      <a:r>
                        <a:rPr dirty="0" sz="1200" spc="10" i="1">
                          <a:solidFill>
                            <a:srgbClr val="18181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i="1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Anterior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12700">
                      <a:solidFill>
                        <a:srgbClr val="545454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12700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</a:tr>
              <a:tr h="173355">
                <a:tc>
                  <a:txBody>
                    <a:bodyPr/>
                    <a:lstStyle/>
                    <a:p>
                      <a:pPr marL="79375">
                        <a:lnSpc>
                          <a:spcPts val="1115"/>
                        </a:lnSpc>
                      </a:pPr>
                      <a:r>
                        <a:rPr dirty="0" sz="1200" spc="-10" i="1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01/12/2025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1115"/>
                        </a:lnSpc>
                      </a:pPr>
                      <a:r>
                        <a:rPr dirty="0" sz="1200" spc="-45" i="1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Poupança</a:t>
                      </a:r>
                      <a:r>
                        <a:rPr dirty="0" sz="1200" spc="-15" i="1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0" i="1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ouro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79375">
                        <a:lnSpc>
                          <a:spcPts val="1105"/>
                        </a:lnSpc>
                      </a:pPr>
                      <a:r>
                        <a:rPr dirty="0" sz="1150" spc="-10" i="1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02/12/2025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ts val="1105"/>
                        </a:lnSpc>
                      </a:pPr>
                      <a:r>
                        <a:rPr dirty="0" sz="1150" spc="-10" i="1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Aplicação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0">
                        <a:lnSpc>
                          <a:spcPts val="1095"/>
                        </a:lnSpc>
                      </a:pPr>
                      <a:r>
                        <a:rPr dirty="0" sz="1100" spc="-10" i="1">
                          <a:solidFill>
                            <a:srgbClr val="2A2A2A"/>
                          </a:solidFill>
                          <a:latin typeface="Calibri"/>
                          <a:cs typeface="Calibri"/>
                        </a:rPr>
                        <a:t>12.0</a:t>
                      </a:r>
                      <a:r>
                        <a:rPr dirty="0" u="sng" sz="1100" spc="-10" i="1">
                          <a:solidFill>
                            <a:srgbClr val="2A2A2A"/>
                          </a:solidFill>
                          <a:uFill>
                            <a:solidFill>
                              <a:srgbClr val="606060"/>
                            </a:solidFill>
                          </a:uFill>
                          <a:latin typeface="Calibri"/>
                          <a:cs typeface="Calibri"/>
                        </a:rPr>
                        <a:t>38,26</a:t>
                      </a:r>
                      <a:r>
                        <a:rPr dirty="0" u="sng" sz="1100" spc="500" i="1">
                          <a:solidFill>
                            <a:srgbClr val="2A2A2A"/>
                          </a:solidFill>
                          <a:uFill>
                            <a:solidFill>
                              <a:srgbClr val="60606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</a:tr>
              <a:tr h="170180">
                <a:tc>
                  <a:txBody>
                    <a:bodyPr/>
                    <a:lstStyle/>
                    <a:p>
                      <a:pPr marL="83820">
                        <a:lnSpc>
                          <a:spcPts val="1070"/>
                        </a:lnSpc>
                      </a:pPr>
                      <a:r>
                        <a:rPr dirty="0" sz="1150" spc="-10" i="1">
                          <a:solidFill>
                            <a:srgbClr val="242424"/>
                          </a:solidFill>
                          <a:latin typeface="Calibri"/>
                          <a:cs typeface="Calibri"/>
                        </a:rPr>
                        <a:t>01/12/2025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ts val="1070"/>
                        </a:lnSpc>
                      </a:pPr>
                      <a:r>
                        <a:rPr dirty="0" sz="1150" spc="-25" i="1">
                          <a:solidFill>
                            <a:srgbClr val="2D2D2D"/>
                          </a:solidFill>
                          <a:latin typeface="Calibri"/>
                          <a:cs typeface="Calibri"/>
                        </a:rPr>
                        <a:t>Juros </a:t>
                      </a:r>
                      <a:r>
                        <a:rPr dirty="0" sz="1150" spc="-30" i="1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s/aplicação</a:t>
                      </a:r>
                      <a:r>
                        <a:rPr dirty="0" sz="1150" spc="25" i="1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i="1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BACEN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2120" marR="12065">
                        <a:lnSpc>
                          <a:spcPts val="1060"/>
                        </a:lnSpc>
                      </a:pPr>
                      <a:r>
                        <a:rPr dirty="0" sz="1100" spc="-10">
                          <a:solidFill>
                            <a:srgbClr val="2B2B2B"/>
                          </a:solidFill>
                          <a:latin typeface="Calibri"/>
                          <a:cs typeface="Calibri"/>
                        </a:rPr>
                        <a:t>1.899,97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</a:tr>
              <a:tr h="173355">
                <a:tc>
                  <a:txBody>
                    <a:bodyPr/>
                    <a:lstStyle/>
                    <a:p>
                      <a:pPr marL="82550">
                        <a:lnSpc>
                          <a:spcPts val="1130"/>
                        </a:lnSpc>
                      </a:pPr>
                      <a:r>
                        <a:rPr dirty="0" sz="1150" spc="-10" i="1">
                          <a:solidFill>
                            <a:srgbClr val="2A2A2A"/>
                          </a:solidFill>
                          <a:latin typeface="Calibri"/>
                          <a:cs typeface="Calibri"/>
                        </a:rPr>
                        <a:t>31/12/2025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ts val="1130"/>
                        </a:lnSpc>
                      </a:pPr>
                      <a:r>
                        <a:rPr dirty="0" sz="1150" spc="-10" i="1">
                          <a:solidFill>
                            <a:srgbClr val="2A2A2A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82550">
                        <a:lnSpc>
                          <a:spcPts val="1095"/>
                        </a:lnSpc>
                      </a:pPr>
                      <a:r>
                        <a:rPr dirty="0" sz="1150" spc="-10" i="1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31/12/2025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1095"/>
                        </a:lnSpc>
                      </a:pPr>
                      <a:r>
                        <a:rPr dirty="0" sz="1150" spc="-10" i="1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SALDO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46464"/>
                      </a:solidFill>
                      <a:prstDash val="solid"/>
                    </a:lnL>
                    <a:lnR w="9525">
                      <a:solidFill>
                        <a:srgbClr val="646464"/>
                      </a:solidFill>
                      <a:prstDash val="solid"/>
                    </a:lnR>
                    <a:lnT w="952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58129" y="6385878"/>
            <a:ext cx="561906" cy="11427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17518" y="6655575"/>
            <a:ext cx="488812" cy="11884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98740" y="7565232"/>
            <a:ext cx="621294" cy="114278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098740" y="8360610"/>
            <a:ext cx="630431" cy="109707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86691" y="1005650"/>
            <a:ext cx="2083165" cy="246841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86762" y="7268108"/>
            <a:ext cx="685251" cy="146276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212949" y="7277251"/>
            <a:ext cx="507086" cy="132562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344029" y="8785726"/>
            <a:ext cx="1123812" cy="68567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772517" y="603389"/>
            <a:ext cx="3924208" cy="402260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887193" y="8995998"/>
            <a:ext cx="1471006" cy="77709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005504" y="7277251"/>
            <a:ext cx="301510" cy="109707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080050" y="1528026"/>
            <a:ext cx="5440045" cy="20669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25400">
              <a:lnSpc>
                <a:spcPct val="100000"/>
              </a:lnSpc>
              <a:spcBef>
                <a:spcPts val="100"/>
              </a:spcBef>
            </a:pPr>
            <a:r>
              <a:rPr dirty="0" sz="1150" spc="-25">
                <a:solidFill>
                  <a:srgbClr val="2F2F2F"/>
                </a:solidFill>
                <a:latin typeface="Calibri"/>
                <a:cs typeface="Calibri"/>
              </a:rPr>
              <a:t>Guarulhos,</a:t>
            </a:r>
            <a:r>
              <a:rPr dirty="0" sz="1150" spc="-15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u="sng" sz="1150" spc="-10">
                <a:solidFill>
                  <a:srgbClr val="343434"/>
                </a:solidFill>
                <a:uFill>
                  <a:solidFill>
                    <a:srgbClr val="575757"/>
                  </a:solidFill>
                </a:uFill>
                <a:latin typeface="Calibri"/>
                <a:cs typeface="Calibri"/>
              </a:rPr>
              <a:t>20</a:t>
            </a:r>
            <a:r>
              <a:rPr dirty="0" sz="1150" spc="-10">
                <a:solidFill>
                  <a:srgbClr val="343434"/>
                </a:solidFill>
                <a:latin typeface="Calibri"/>
                <a:cs typeface="Calibri"/>
              </a:rPr>
              <a:t>/{}§/</a:t>
            </a:r>
            <a:r>
              <a:rPr dirty="0" u="sng" sz="1150" spc="-10">
                <a:solidFill>
                  <a:srgbClr val="343434"/>
                </a:solidFill>
                <a:uFill>
                  <a:solidFill>
                    <a:srgbClr val="575757"/>
                  </a:solidFill>
                </a:uFill>
                <a:latin typeface="Calibri"/>
                <a:cs typeface="Calibri"/>
              </a:rPr>
              <a:t>2026</a:t>
            </a:r>
            <a:endParaRPr sz="11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150">
              <a:latin typeface="Calibri"/>
              <a:cs typeface="Calibri"/>
            </a:endParaRPr>
          </a:p>
          <a:p>
            <a:pPr algn="just" marL="12700" marR="5080">
              <a:lnSpc>
                <a:spcPct val="101200"/>
              </a:lnSpc>
            </a:pPr>
            <a:r>
              <a:rPr dirty="0" sz="1200">
                <a:solidFill>
                  <a:srgbClr val="2A2A2A"/>
                </a:solidFill>
                <a:latin typeface="Calibri"/>
                <a:cs typeface="Calibri"/>
              </a:rPr>
              <a:t>Eu,</a:t>
            </a:r>
            <a:r>
              <a:rPr dirty="0" sz="1200" spc="20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13131"/>
                </a:solidFill>
                <a:latin typeface="Calibri"/>
                <a:cs typeface="Calibri"/>
              </a:rPr>
              <a:t>Antonio</a:t>
            </a:r>
            <a:r>
              <a:rPr dirty="0" sz="1200" spc="3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33333"/>
                </a:solidFill>
                <a:latin typeface="Calibri"/>
                <a:cs typeface="Calibri"/>
              </a:rPr>
              <a:t>Gomes</a:t>
            </a:r>
            <a:r>
              <a:rPr dirty="0" sz="1200" spc="6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83838"/>
                </a:solidFill>
                <a:latin typeface="Calibri"/>
                <a:cs typeface="Calibri"/>
              </a:rPr>
              <a:t>da</a:t>
            </a:r>
            <a:r>
              <a:rPr dirty="0" sz="1200" spc="-1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13131"/>
                </a:solidFill>
                <a:latin typeface="Calibri"/>
                <a:cs typeface="Calibri"/>
              </a:rPr>
              <a:t>Silva,</a:t>
            </a:r>
            <a:r>
              <a:rPr dirty="0" sz="1200" spc="2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43434"/>
                </a:solidFill>
                <a:latin typeface="Calibri"/>
                <a:cs typeface="Calibri"/>
              </a:rPr>
              <a:t>portador</a:t>
            </a:r>
            <a:r>
              <a:rPr dirty="0" sz="1200" spc="8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83838"/>
                </a:solidFill>
                <a:latin typeface="Calibri"/>
                <a:cs typeface="Calibri"/>
              </a:rPr>
              <a:t>do</a:t>
            </a:r>
            <a:r>
              <a:rPr dirty="0" sz="1200" spc="1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33333"/>
                </a:solidFill>
                <a:latin typeface="Calibri"/>
                <a:cs typeface="Calibri"/>
              </a:rPr>
              <a:t>RG</a:t>
            </a:r>
            <a:r>
              <a:rPr dirty="0" sz="1200" spc="-1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F3F3F"/>
                </a:solidFill>
                <a:latin typeface="Calibri"/>
                <a:cs typeface="Calibri"/>
              </a:rPr>
              <a:t>n^ </a:t>
            </a:r>
            <a:r>
              <a:rPr dirty="0" sz="1200" spc="-25">
                <a:solidFill>
                  <a:srgbClr val="1F1F1F"/>
                </a:solidFill>
                <a:latin typeface="Calibri"/>
                <a:cs typeface="Calibri"/>
              </a:rPr>
              <a:t>11.089.712-</a:t>
            </a:r>
            <a:r>
              <a:rPr dirty="0" sz="1200">
                <a:solidFill>
                  <a:srgbClr val="1F1F1F"/>
                </a:solidFill>
                <a:latin typeface="Calibri"/>
                <a:cs typeface="Calibri"/>
              </a:rPr>
              <a:t>2e</a:t>
            </a:r>
            <a:r>
              <a:rPr dirty="0" sz="1200" spc="125">
                <a:solidFill>
                  <a:srgbClr val="1F1F1F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A3A3A"/>
                </a:solidFill>
                <a:latin typeface="Calibri"/>
                <a:cs typeface="Calibri"/>
              </a:rPr>
              <a:t>CPF</a:t>
            </a:r>
            <a:r>
              <a:rPr dirty="0" sz="1200" spc="-2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 sz="1200" spc="-505">
                <a:solidFill>
                  <a:srgbClr val="383838"/>
                </a:solidFill>
                <a:latin typeface="Calibri"/>
                <a:cs typeface="Calibri"/>
              </a:rPr>
              <a:t>№</a:t>
            </a:r>
            <a:r>
              <a:rPr dirty="0" sz="1200" spc="150">
                <a:solidFill>
                  <a:srgbClr val="383838"/>
                </a:solidFill>
                <a:latin typeface="Calibri"/>
                <a:cs typeface="Calibri"/>
              </a:rPr>
              <a:t>  </a:t>
            </a:r>
            <a:r>
              <a:rPr dirty="0" sz="1200">
                <a:solidFill>
                  <a:srgbClr val="2D2D2D"/>
                </a:solidFill>
                <a:latin typeface="Calibri"/>
                <a:cs typeface="Calibri"/>
              </a:rPr>
              <a:t>878.648.008-</a:t>
            </a:r>
            <a:r>
              <a:rPr dirty="0" sz="1200" spc="-25">
                <a:solidFill>
                  <a:srgbClr val="2D2D2D"/>
                </a:solidFill>
                <a:latin typeface="Calibri"/>
                <a:cs typeface="Calibri"/>
              </a:rPr>
              <a:t>1S, </a:t>
            </a:r>
            <a:r>
              <a:rPr dirty="0" sz="1200">
                <a:solidFill>
                  <a:srgbClr val="212121"/>
                </a:solidFill>
                <a:latin typeface="Calibri"/>
                <a:cs typeface="Calibri"/>
              </a:rPr>
              <a:t>representante</a:t>
            </a:r>
            <a:r>
              <a:rPr dirty="0" sz="1200" spc="365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33333"/>
                </a:solidFill>
                <a:latin typeface="Calibri"/>
                <a:cs typeface="Calibri"/>
              </a:rPr>
              <a:t>legal</a:t>
            </a:r>
            <a:r>
              <a:rPr dirty="0" sz="1200" spc="25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262626"/>
                </a:solidFill>
                <a:latin typeface="Calibri"/>
                <a:cs typeface="Calibri"/>
              </a:rPr>
              <a:t>da</a:t>
            </a:r>
            <a:r>
              <a:rPr dirty="0" sz="1200" spc="204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2F2F2F"/>
                </a:solidFill>
                <a:latin typeface="Calibri"/>
                <a:cs typeface="Calibri"/>
              </a:rPr>
              <a:t>entidade</a:t>
            </a:r>
            <a:r>
              <a:rPr dirty="0" sz="1200" spc="285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282828"/>
                </a:solidFill>
                <a:latin typeface="Calibri"/>
                <a:cs typeface="Calibri"/>
              </a:rPr>
              <a:t>parceira</a:t>
            </a:r>
            <a:r>
              <a:rPr dirty="0" sz="1200" spc="25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2A2A2A"/>
                </a:solidFill>
                <a:latin typeface="Calibri"/>
                <a:cs typeface="Calibri"/>
              </a:rPr>
              <a:t>ASSOCIAÇÂO</a:t>
            </a:r>
            <a:r>
              <a:rPr dirty="0" sz="1200" spc="340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262626"/>
                </a:solidFill>
                <a:latin typeface="Calibri"/>
                <a:cs typeface="Calibri"/>
              </a:rPr>
              <a:t>DOS</a:t>
            </a:r>
            <a:r>
              <a:rPr dirty="0" sz="1200" spc="260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63636"/>
                </a:solidFill>
                <a:latin typeface="Calibri"/>
                <a:cs typeface="Calibri"/>
              </a:rPr>
              <a:t>MORADORES</a:t>
            </a:r>
            <a:r>
              <a:rPr dirty="0" sz="1200" spc="33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D3D3D"/>
                </a:solidFill>
                <a:latin typeface="Calibri"/>
                <a:cs typeface="Calibri"/>
              </a:rPr>
              <a:t>PARA</a:t>
            </a:r>
            <a:r>
              <a:rPr dirty="0" sz="1200" spc="26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1200" spc="-50">
                <a:solidFill>
                  <a:srgbClr val="2D2D2D"/>
                </a:solidFill>
                <a:latin typeface="Calibri"/>
                <a:cs typeface="Calibri"/>
              </a:rPr>
              <a:t>O </a:t>
            </a:r>
            <a:r>
              <a:rPr dirty="0" sz="1200">
                <a:solidFill>
                  <a:srgbClr val="262626"/>
                </a:solidFill>
                <a:latin typeface="Calibri"/>
                <a:cs typeface="Calibri"/>
              </a:rPr>
              <a:t>DESENVOLVIMENTO</a:t>
            </a:r>
            <a:r>
              <a:rPr dirty="0" sz="1200" spc="185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63636"/>
                </a:solidFill>
                <a:latin typeface="Calibri"/>
                <a:cs typeface="Calibri"/>
              </a:rPr>
              <a:t>DO</a:t>
            </a:r>
            <a:r>
              <a:rPr dirty="0" sz="1200" spc="295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43434"/>
                </a:solidFill>
                <a:latin typeface="Calibri"/>
                <a:cs typeface="Calibri"/>
              </a:rPr>
              <a:t>AGUA</a:t>
            </a:r>
            <a:r>
              <a:rPr dirty="0" sz="1200" spc="33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2F2F2F"/>
                </a:solidFill>
                <a:latin typeface="Calibri"/>
                <a:cs typeface="Calibri"/>
              </a:rPr>
              <a:t>AZUL</a:t>
            </a:r>
            <a:r>
              <a:rPr dirty="0" sz="1200" spc="315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33333"/>
                </a:solidFill>
                <a:latin typeface="Calibri"/>
                <a:cs typeface="Calibri"/>
              </a:rPr>
              <a:t>inscrita</a:t>
            </a:r>
            <a:r>
              <a:rPr dirty="0" sz="1200" spc="305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B3B3B"/>
                </a:solidFill>
                <a:latin typeface="Calibri"/>
                <a:cs typeface="Calibri"/>
              </a:rPr>
              <a:t>no</a:t>
            </a:r>
            <a:r>
              <a:rPr dirty="0" sz="1200" spc="254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43434"/>
                </a:solidFill>
                <a:latin typeface="Calibri"/>
                <a:cs typeface="Calibri"/>
              </a:rPr>
              <a:t>CNPJ</a:t>
            </a:r>
            <a:r>
              <a:rPr dirty="0" sz="1200" spc="26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B3B3B"/>
                </a:solidFill>
                <a:latin typeface="Calibri"/>
                <a:cs typeface="Calibri"/>
              </a:rPr>
              <a:t>N°</a:t>
            </a:r>
            <a:r>
              <a:rPr dirty="0" sz="1200" spc="375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dirty="0" sz="1200" spc="-20">
                <a:solidFill>
                  <a:srgbClr val="282828"/>
                </a:solidFill>
                <a:latin typeface="Calibri"/>
                <a:cs typeface="Calibri"/>
              </a:rPr>
              <a:t>08.953.367/0001-</a:t>
            </a:r>
            <a:r>
              <a:rPr dirty="0" sz="1200">
                <a:solidFill>
                  <a:srgbClr val="282828"/>
                </a:solidFill>
                <a:latin typeface="Calibri"/>
                <a:cs typeface="Calibri"/>
              </a:rPr>
              <a:t>31,</a:t>
            </a:r>
            <a:r>
              <a:rPr dirty="0" sz="1200" spc="28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464646"/>
                </a:solidFill>
                <a:latin typeface="Calibri"/>
                <a:cs typeface="Calibri"/>
              </a:rPr>
              <a:t>em</a:t>
            </a:r>
            <a:endParaRPr sz="1200">
              <a:latin typeface="Calibri"/>
              <a:cs typeface="Calibri"/>
            </a:endParaRPr>
          </a:p>
          <a:p>
            <a:pPr algn="just" marL="12700" marR="16510" indent="635">
              <a:lnSpc>
                <a:spcPts val="1480"/>
              </a:lnSpc>
              <a:spcBef>
                <a:spcPts val="50"/>
              </a:spcBef>
            </a:pPr>
            <a:r>
              <a:rPr dirty="0" sz="1250" spc="-35">
                <a:solidFill>
                  <a:srgbClr val="2D2D2D"/>
                </a:solidFill>
                <a:latin typeface="Calibri"/>
                <a:cs typeface="Calibri"/>
              </a:rPr>
              <a:t>atendimento</a:t>
            </a:r>
            <a:r>
              <a:rPr dirty="0" sz="1250" spc="35">
                <a:solidFill>
                  <a:srgbClr val="2D2D2D"/>
                </a:solidFill>
                <a:latin typeface="Calibri"/>
                <a:cs typeface="Calibri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Calibri"/>
                <a:cs typeface="Calibri"/>
              </a:rPr>
              <a:t>ao</a:t>
            </a:r>
            <a:r>
              <a:rPr dirty="0" sz="1250" spc="-35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1250" spc="-35">
                <a:solidFill>
                  <a:srgbClr val="313131"/>
                </a:solidFill>
                <a:latin typeface="Calibri"/>
                <a:cs typeface="Calibri"/>
              </a:rPr>
              <a:t>disposto</a:t>
            </a:r>
            <a:r>
              <a:rPr dirty="0" sz="1250" spc="-2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1250">
                <a:solidFill>
                  <a:srgbClr val="3F3F3F"/>
                </a:solidFill>
                <a:latin typeface="Calibri"/>
                <a:cs typeface="Calibri"/>
              </a:rPr>
              <a:t>no</a:t>
            </a:r>
            <a:r>
              <a:rPr dirty="0" sz="1250" spc="-7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dirty="0" sz="1250" spc="-10">
                <a:solidFill>
                  <a:srgbClr val="282828"/>
                </a:solidFill>
                <a:latin typeface="Calibri"/>
                <a:cs typeface="Calibri"/>
              </a:rPr>
              <a:t>inciso</a:t>
            </a:r>
            <a:r>
              <a:rPr dirty="0" sz="1250" spc="-45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dirty="0" sz="1250">
                <a:solidFill>
                  <a:srgbClr val="383838"/>
                </a:solidFill>
                <a:latin typeface="Calibri"/>
                <a:cs typeface="Calibri"/>
              </a:rPr>
              <a:t>XI</a:t>
            </a:r>
            <a:r>
              <a:rPr dirty="0" sz="1250" spc="3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1250">
                <a:solidFill>
                  <a:srgbClr val="2D2D2D"/>
                </a:solidFill>
                <a:latin typeface="Calibri"/>
                <a:cs typeface="Calibri"/>
              </a:rPr>
              <a:t>da</a:t>
            </a:r>
            <a:r>
              <a:rPr dirty="0" sz="1250" spc="-70">
                <a:solidFill>
                  <a:srgbClr val="2D2D2D"/>
                </a:solidFill>
                <a:latin typeface="Calibri"/>
                <a:cs typeface="Calibri"/>
              </a:rPr>
              <a:t> </a:t>
            </a:r>
            <a:r>
              <a:rPr dirty="0" sz="1250" spc="-35">
                <a:solidFill>
                  <a:srgbClr val="2F2F2F"/>
                </a:solidFill>
                <a:latin typeface="Calibri"/>
                <a:cs typeface="Calibri"/>
              </a:rPr>
              <a:t>instrução</a:t>
            </a:r>
            <a:r>
              <a:rPr dirty="0" sz="1250" spc="25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1250" spc="-35">
                <a:solidFill>
                  <a:srgbClr val="262626"/>
                </a:solidFill>
                <a:latin typeface="Calibri"/>
                <a:cs typeface="Calibri"/>
              </a:rPr>
              <a:t>01/2020</a:t>
            </a:r>
            <a:r>
              <a:rPr dirty="0" sz="1250" spc="-25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50">
                <a:solidFill>
                  <a:srgbClr val="3D3D3D"/>
                </a:solidFill>
                <a:latin typeface="Calibri"/>
                <a:cs typeface="Calibri"/>
              </a:rPr>
              <a:t>-</a:t>
            </a:r>
            <a:r>
              <a:rPr dirty="0" sz="1250" spc="2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1250" spc="-30">
                <a:solidFill>
                  <a:srgbClr val="2A2A2A"/>
                </a:solidFill>
                <a:latin typeface="Calibri"/>
                <a:cs typeface="Calibri"/>
              </a:rPr>
              <a:t>artigo</a:t>
            </a:r>
            <a:r>
              <a:rPr dirty="0" sz="1250" spc="-10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Calibri"/>
                <a:cs typeface="Calibri"/>
              </a:rPr>
              <a:t>181,</a:t>
            </a:r>
            <a:r>
              <a:rPr dirty="0" sz="1250" spc="-15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1250" spc="-10">
                <a:solidFill>
                  <a:srgbClr val="1F1F1F"/>
                </a:solidFill>
                <a:latin typeface="Calibri"/>
                <a:cs typeface="Calibri"/>
              </a:rPr>
              <a:t>apresentamos </a:t>
            </a:r>
            <a:r>
              <a:rPr dirty="0" sz="1200">
                <a:solidFill>
                  <a:srgbClr val="2D2D2D"/>
                </a:solidFill>
                <a:latin typeface="Calibri"/>
                <a:cs typeface="Calibri"/>
              </a:rPr>
              <a:t>a</a:t>
            </a:r>
            <a:r>
              <a:rPr dirty="0" sz="1200" spc="229">
                <a:solidFill>
                  <a:srgbClr val="2D2D2D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2F2F2F"/>
                </a:solidFill>
                <a:latin typeface="Calibri"/>
                <a:cs typeface="Calibri"/>
              </a:rPr>
              <a:t>seguir</a:t>
            </a:r>
            <a:r>
              <a:rPr dirty="0" sz="1200" spc="27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444444"/>
                </a:solidFill>
                <a:latin typeface="Calibri"/>
                <a:cs typeface="Calibri"/>
              </a:rPr>
              <a:t>a</a:t>
            </a:r>
            <a:r>
              <a:rPr dirty="0" sz="1200" spc="210">
                <a:solidFill>
                  <a:srgbClr val="444444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63636"/>
                </a:solidFill>
                <a:latin typeface="Calibri"/>
                <a:cs typeface="Calibri"/>
              </a:rPr>
              <a:t>Conciliação</a:t>
            </a:r>
            <a:r>
              <a:rPr dirty="0" sz="1200" spc="33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262626"/>
                </a:solidFill>
                <a:latin typeface="Calibri"/>
                <a:cs typeface="Calibri"/>
              </a:rPr>
              <a:t>Bancária</a:t>
            </a:r>
            <a:r>
              <a:rPr dirty="0" sz="1200" spc="300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B3B3B"/>
                </a:solidFill>
                <a:latin typeface="Calibri"/>
                <a:cs typeface="Calibri"/>
              </a:rPr>
              <a:t>da</a:t>
            </a:r>
            <a:r>
              <a:rPr dirty="0" sz="1200" spc="229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63636"/>
                </a:solidFill>
                <a:latin typeface="Calibri"/>
                <a:cs typeface="Calibri"/>
              </a:rPr>
              <a:t>conta</a:t>
            </a:r>
            <a:r>
              <a:rPr dirty="0" sz="1200" spc="235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C1C1C"/>
                </a:solidFill>
                <a:latin typeface="Calibri"/>
                <a:cs typeface="Calibri"/>
              </a:rPr>
              <a:t>corrente</a:t>
            </a:r>
            <a:r>
              <a:rPr dirty="0" sz="1200" spc="265">
                <a:solidFill>
                  <a:srgbClr val="1C1C1C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63636"/>
                </a:solidFill>
                <a:latin typeface="Calibri"/>
                <a:cs typeface="Calibri"/>
              </a:rPr>
              <a:t>n</a:t>
            </a:r>
            <a:r>
              <a:rPr dirty="0" sz="900">
                <a:solidFill>
                  <a:srgbClr val="363636"/>
                </a:solidFill>
                <a:latin typeface="Calibri"/>
                <a:cs typeface="Calibri"/>
              </a:rPr>
              <a:t>o</a:t>
            </a:r>
            <a:r>
              <a:rPr dirty="0" sz="900" spc="285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1200" spc="-20">
                <a:solidFill>
                  <a:srgbClr val="2F2F2F"/>
                </a:solidFill>
                <a:latin typeface="Calibri"/>
                <a:cs typeface="Calibri"/>
              </a:rPr>
              <a:t>14.366-</a:t>
            </a:r>
            <a:r>
              <a:rPr dirty="0" sz="1200">
                <a:solidFill>
                  <a:srgbClr val="2F2F2F"/>
                </a:solidFill>
                <a:latin typeface="Calibri"/>
                <a:cs typeface="Calibri"/>
              </a:rPr>
              <a:t>9,</a:t>
            </a:r>
            <a:r>
              <a:rPr dirty="0" sz="1200" spc="285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43434"/>
                </a:solidFill>
                <a:latin typeface="Calibri"/>
                <a:cs typeface="Calibri"/>
              </a:rPr>
              <a:t>agência</a:t>
            </a:r>
            <a:r>
              <a:rPr dirty="0" sz="1200" spc="22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1200" spc="-20">
                <a:solidFill>
                  <a:srgbClr val="2A2A2A"/>
                </a:solidFill>
                <a:latin typeface="Calibri"/>
                <a:cs typeface="Calibri"/>
              </a:rPr>
              <a:t>4770-</a:t>
            </a:r>
            <a:r>
              <a:rPr dirty="0" sz="1200">
                <a:solidFill>
                  <a:srgbClr val="2A2A2A"/>
                </a:solidFill>
                <a:latin typeface="Calibri"/>
                <a:cs typeface="Calibri"/>
              </a:rPr>
              <a:t>8</a:t>
            </a:r>
            <a:r>
              <a:rPr dirty="0" sz="1200" spc="270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3A3A3A"/>
                </a:solidFill>
                <a:latin typeface="Calibri"/>
                <a:cs typeface="Calibri"/>
              </a:rPr>
              <a:t>do </a:t>
            </a:r>
            <a:r>
              <a:rPr dirty="0" sz="1200">
                <a:solidFill>
                  <a:srgbClr val="2A2A2A"/>
                </a:solidFill>
                <a:latin typeface="Calibri"/>
                <a:cs typeface="Calibri"/>
              </a:rPr>
              <a:t>Banco</a:t>
            </a:r>
            <a:r>
              <a:rPr dirty="0" sz="1200" spc="135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B3B3B"/>
                </a:solidFill>
                <a:latin typeface="Calibri"/>
                <a:cs typeface="Calibri"/>
              </a:rPr>
              <a:t>x,</a:t>
            </a:r>
            <a:r>
              <a:rPr dirty="0" sz="1200" spc="7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232323"/>
                </a:solidFill>
                <a:latin typeface="Calibri"/>
                <a:cs typeface="Calibri"/>
              </a:rPr>
              <a:t>correspondente</a:t>
            </a:r>
            <a:r>
              <a:rPr dirty="0" sz="1200" spc="100">
                <a:solidFill>
                  <a:srgbClr val="232323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F1F1F"/>
                </a:solidFill>
                <a:latin typeface="Calibri"/>
                <a:cs typeface="Calibri"/>
              </a:rPr>
              <a:t>ao</a:t>
            </a:r>
            <a:r>
              <a:rPr dirty="0" sz="1200" spc="70">
                <a:solidFill>
                  <a:srgbClr val="1F1F1F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262626"/>
                </a:solidFill>
                <a:latin typeface="Calibri"/>
                <a:cs typeface="Calibri"/>
              </a:rPr>
              <a:t>mês</a:t>
            </a:r>
            <a:r>
              <a:rPr dirty="0" sz="1200" spc="50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B3B3B"/>
                </a:solidFill>
                <a:latin typeface="Calibri"/>
                <a:cs typeface="Calibri"/>
              </a:rPr>
              <a:t>de</a:t>
            </a:r>
            <a:r>
              <a:rPr dirty="0" sz="1200" spc="65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212121"/>
                </a:solidFill>
                <a:latin typeface="Calibri"/>
                <a:cs typeface="Calibri"/>
              </a:rPr>
              <a:t>dezembro</a:t>
            </a:r>
            <a:r>
              <a:rPr dirty="0" sz="1200" spc="12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424242"/>
                </a:solidFill>
                <a:latin typeface="Calibri"/>
                <a:cs typeface="Calibri"/>
              </a:rPr>
              <a:t>de</a:t>
            </a:r>
            <a:r>
              <a:rPr dirty="0" sz="1200" spc="55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D3D3D"/>
                </a:solidFill>
                <a:latin typeface="Calibri"/>
                <a:cs typeface="Calibri"/>
              </a:rPr>
              <a:t>2025,</a:t>
            </a:r>
            <a:r>
              <a:rPr dirty="0" sz="1200" spc="9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2F2F2F"/>
                </a:solidFill>
                <a:latin typeface="Calibri"/>
                <a:cs typeface="Calibri"/>
              </a:rPr>
              <a:t>acompanhada</a:t>
            </a:r>
            <a:r>
              <a:rPr dirty="0" sz="1200" spc="20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4D4D4D"/>
                </a:solidFill>
                <a:latin typeface="Calibri"/>
                <a:cs typeface="Calibri"/>
              </a:rPr>
              <a:t>do</a:t>
            </a:r>
            <a:r>
              <a:rPr dirty="0" sz="1200" spc="35">
                <a:solidFill>
                  <a:srgbClr val="4D4D4D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242424"/>
                </a:solidFill>
                <a:latin typeface="Calibri"/>
                <a:cs typeface="Calibri"/>
              </a:rPr>
              <a:t>respectivo</a:t>
            </a:r>
            <a:endParaRPr sz="1200">
              <a:latin typeface="Calibri"/>
              <a:cs typeface="Calibri"/>
            </a:endParaRPr>
          </a:p>
          <a:p>
            <a:pPr algn="just" marL="18415" marR="22860" indent="-635">
              <a:lnSpc>
                <a:spcPts val="1440"/>
              </a:lnSpc>
              <a:spcBef>
                <a:spcPts val="20"/>
              </a:spcBef>
            </a:pPr>
            <a:r>
              <a:rPr dirty="0" sz="1200">
                <a:solidFill>
                  <a:srgbClr val="363636"/>
                </a:solidFill>
                <a:latin typeface="Calibri"/>
                <a:cs typeface="Calibri"/>
              </a:rPr>
              <a:t>extrato</a:t>
            </a:r>
            <a:r>
              <a:rPr dirty="0" sz="1200" spc="130">
                <a:solidFill>
                  <a:srgbClr val="363636"/>
                </a:solidFill>
                <a:latin typeface="Calibri"/>
                <a:cs typeface="Calibri"/>
              </a:rPr>
              <a:t>  </a:t>
            </a:r>
            <a:r>
              <a:rPr dirty="0" sz="1200">
                <a:solidFill>
                  <a:srgbClr val="2B2B2B"/>
                </a:solidFill>
                <a:latin typeface="Calibri"/>
                <a:cs typeface="Calibri"/>
              </a:rPr>
              <a:t>da</a:t>
            </a:r>
            <a:r>
              <a:rPr dirty="0" sz="1200" spc="470">
                <a:solidFill>
                  <a:srgbClr val="2B2B2B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13131"/>
                </a:solidFill>
                <a:latin typeface="Calibri"/>
                <a:cs typeface="Calibri"/>
              </a:rPr>
              <a:t>conta</a:t>
            </a:r>
            <a:r>
              <a:rPr dirty="0" sz="1200" spc="130">
                <a:solidFill>
                  <a:srgbClr val="313131"/>
                </a:solidFill>
                <a:latin typeface="Calibri"/>
                <a:cs typeface="Calibri"/>
              </a:rPr>
              <a:t>  </a:t>
            </a:r>
            <a:r>
              <a:rPr dirty="0" sz="1200">
                <a:solidFill>
                  <a:srgbClr val="313131"/>
                </a:solidFill>
                <a:latin typeface="Calibri"/>
                <a:cs typeface="Calibri"/>
              </a:rPr>
              <a:t>corrente</a:t>
            </a:r>
            <a:r>
              <a:rPr dirty="0" sz="1200" spc="170">
                <a:solidFill>
                  <a:srgbClr val="313131"/>
                </a:solidFill>
                <a:latin typeface="Calibri"/>
                <a:cs typeface="Calibri"/>
              </a:rPr>
              <a:t>  </a:t>
            </a:r>
            <a:r>
              <a:rPr dirty="0" sz="1200">
                <a:solidFill>
                  <a:srgbClr val="3D3D3D"/>
                </a:solidFill>
                <a:latin typeface="Calibri"/>
                <a:cs typeface="Calibri"/>
              </a:rPr>
              <a:t>e</a:t>
            </a:r>
            <a:r>
              <a:rPr dirty="0" sz="1200" spc="49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262626"/>
                </a:solidFill>
                <a:latin typeface="Calibri"/>
                <a:cs typeface="Calibri"/>
              </a:rPr>
              <a:t>correspondente</a:t>
            </a:r>
            <a:r>
              <a:rPr dirty="0" sz="1200" spc="114">
                <a:solidFill>
                  <a:srgbClr val="262626"/>
                </a:solidFill>
                <a:latin typeface="Calibri"/>
                <a:cs typeface="Calibri"/>
              </a:rPr>
              <a:t>  </a:t>
            </a:r>
            <a:r>
              <a:rPr dirty="0" sz="1200">
                <a:solidFill>
                  <a:srgbClr val="313131"/>
                </a:solidFill>
                <a:latin typeface="Calibri"/>
                <a:cs typeface="Calibri"/>
              </a:rPr>
              <a:t>ao</a:t>
            </a:r>
            <a:r>
              <a:rPr dirty="0" sz="1200" spc="135">
                <a:solidFill>
                  <a:srgbClr val="313131"/>
                </a:solidFill>
                <a:latin typeface="Calibri"/>
                <a:cs typeface="Calibri"/>
              </a:rPr>
              <a:t>  </a:t>
            </a:r>
            <a:r>
              <a:rPr dirty="0" sz="1200">
                <a:solidFill>
                  <a:srgbClr val="3B3B3B"/>
                </a:solidFill>
                <a:latin typeface="Calibri"/>
                <a:cs typeface="Calibri"/>
              </a:rPr>
              <a:t>mês</a:t>
            </a:r>
            <a:r>
              <a:rPr dirty="0" sz="1200" spc="125">
                <a:solidFill>
                  <a:srgbClr val="3B3B3B"/>
                </a:solidFill>
                <a:latin typeface="Calibri"/>
                <a:cs typeface="Calibri"/>
              </a:rPr>
              <a:t>  </a:t>
            </a:r>
            <a:r>
              <a:rPr dirty="0" sz="1200">
                <a:solidFill>
                  <a:srgbClr val="383838"/>
                </a:solidFill>
                <a:latin typeface="Calibri"/>
                <a:cs typeface="Calibri"/>
              </a:rPr>
              <a:t>de</a:t>
            </a:r>
            <a:r>
              <a:rPr dirty="0" sz="1200" spc="114">
                <a:solidFill>
                  <a:srgbClr val="383838"/>
                </a:solidFill>
                <a:latin typeface="Calibri"/>
                <a:cs typeface="Calibri"/>
              </a:rPr>
              <a:t>  </a:t>
            </a:r>
            <a:r>
              <a:rPr dirty="0" sz="1200">
                <a:solidFill>
                  <a:srgbClr val="313131"/>
                </a:solidFill>
                <a:latin typeface="Calibri"/>
                <a:cs typeface="Calibri"/>
              </a:rPr>
              <a:t>dezembro</a:t>
            </a:r>
            <a:r>
              <a:rPr dirty="0" sz="1200" spc="145">
                <a:solidFill>
                  <a:srgbClr val="313131"/>
                </a:solidFill>
                <a:latin typeface="Calibri"/>
                <a:cs typeface="Calibri"/>
              </a:rPr>
              <a:t>  </a:t>
            </a:r>
            <a:r>
              <a:rPr dirty="0" sz="1200">
                <a:solidFill>
                  <a:srgbClr val="383838"/>
                </a:solidFill>
                <a:latin typeface="Calibri"/>
                <a:cs typeface="Calibri"/>
              </a:rPr>
              <a:t>de</a:t>
            </a:r>
            <a:r>
              <a:rPr dirty="0" sz="1200" spc="125">
                <a:solidFill>
                  <a:srgbClr val="383838"/>
                </a:solidFill>
                <a:latin typeface="Calibri"/>
                <a:cs typeface="Calibri"/>
              </a:rPr>
              <a:t>  </a:t>
            </a:r>
            <a:r>
              <a:rPr dirty="0" sz="1200" spc="-10">
                <a:solidFill>
                  <a:srgbClr val="3D3D3D"/>
                </a:solidFill>
                <a:latin typeface="Calibri"/>
                <a:cs typeface="Calibri"/>
              </a:rPr>
              <a:t>2025, </a:t>
            </a:r>
            <a:r>
              <a:rPr dirty="0" sz="1200">
                <a:solidFill>
                  <a:srgbClr val="2D2D2D"/>
                </a:solidFill>
                <a:latin typeface="Calibri"/>
                <a:cs typeface="Calibri"/>
              </a:rPr>
              <a:t>acompanhada</a:t>
            </a:r>
            <a:r>
              <a:rPr dirty="0" sz="1200" spc="30">
                <a:solidFill>
                  <a:srgbClr val="2D2D2D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83838"/>
                </a:solidFill>
                <a:latin typeface="Calibri"/>
                <a:cs typeface="Calibri"/>
              </a:rPr>
              <a:t>dos</a:t>
            </a:r>
            <a:r>
              <a:rPr dirty="0" sz="1200" spc="-5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2F2F2F"/>
                </a:solidFill>
                <a:latin typeface="Calibri"/>
                <a:cs typeface="Calibri"/>
              </a:rPr>
              <a:t>respectivos</a:t>
            </a:r>
            <a:r>
              <a:rPr dirty="0" sz="1200" spc="35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282828"/>
                </a:solidFill>
                <a:latin typeface="Calibri"/>
                <a:cs typeface="Calibri"/>
              </a:rPr>
              <a:t>extratos</a:t>
            </a:r>
            <a:r>
              <a:rPr dirty="0" sz="1200" spc="-5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13131"/>
                </a:solidFill>
                <a:latin typeface="Calibri"/>
                <a:cs typeface="Calibri"/>
              </a:rPr>
              <a:t>da</a:t>
            </a:r>
            <a:r>
              <a:rPr dirty="0" sz="1200" spc="-3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282828"/>
                </a:solidFill>
                <a:latin typeface="Calibri"/>
                <a:cs typeface="Calibri"/>
              </a:rPr>
              <a:t>conta</a:t>
            </a:r>
            <a:r>
              <a:rPr dirty="0" sz="1200" spc="-35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313131"/>
                </a:solidFill>
                <a:latin typeface="Calibri"/>
                <a:cs typeface="Calibri"/>
              </a:rPr>
              <a:t>corrente</a:t>
            </a:r>
            <a:r>
              <a:rPr dirty="0" sz="1200" spc="2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2B2B2B"/>
                </a:solidFill>
                <a:latin typeface="Calibri"/>
                <a:cs typeface="Calibri"/>
              </a:rPr>
              <a:t>e</a:t>
            </a:r>
            <a:r>
              <a:rPr dirty="0" sz="1200" spc="-50">
                <a:solidFill>
                  <a:srgbClr val="2B2B2B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2F2F2F"/>
                </a:solidFill>
                <a:latin typeface="Calibri"/>
                <a:cs typeface="Calibri"/>
              </a:rPr>
              <a:t>aplicações</a:t>
            </a:r>
            <a:r>
              <a:rPr dirty="0" sz="1200" spc="2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2D2D2D"/>
                </a:solidFill>
                <a:latin typeface="Calibri"/>
                <a:cs typeface="Calibri"/>
              </a:rPr>
              <a:t>financeiras.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883854" y="8873338"/>
            <a:ext cx="1798955" cy="650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8470">
              <a:lnSpc>
                <a:spcPct val="100000"/>
              </a:lnSpc>
              <a:spcBef>
                <a:spcPts val="100"/>
              </a:spcBef>
            </a:pPr>
            <a:r>
              <a:rPr dirty="0" sz="650" spc="-25">
                <a:solidFill>
                  <a:srgbClr val="4D4D4D"/>
                </a:solidFill>
                <a:latin typeface="Calibri"/>
                <a:cs typeface="Calibri"/>
              </a:rPr>
              <a:t>ANTONIO</a:t>
            </a:r>
            <a:r>
              <a:rPr dirty="0" sz="650" spc="10">
                <a:solidFill>
                  <a:srgbClr val="4D4D4D"/>
                </a:solidFill>
                <a:latin typeface="Calibri"/>
                <a:cs typeface="Calibri"/>
              </a:rPr>
              <a:t> </a:t>
            </a:r>
            <a:r>
              <a:rPr dirty="0" sz="650">
                <a:solidFill>
                  <a:srgbClr val="363636"/>
                </a:solidFill>
                <a:latin typeface="Calibri"/>
                <a:cs typeface="Calibri"/>
              </a:rPr>
              <a:t>SMS</a:t>
            </a:r>
            <a:r>
              <a:rPr dirty="0" sz="650" spc="295">
                <a:solidFill>
                  <a:srgbClr val="363636"/>
                </a:solidFill>
                <a:latin typeface="Calibri"/>
                <a:cs typeface="Calibri"/>
              </a:rPr>
              <a:t>  </a:t>
            </a:r>
            <a:r>
              <a:rPr dirty="0" sz="650" spc="-60">
                <a:solidFill>
                  <a:srgbClr val="4F4F4F"/>
                </a:solidFill>
                <a:latin typeface="Calibri"/>
                <a:cs typeface="Calibri"/>
              </a:rPr>
              <a:t>OA</a:t>
            </a:r>
            <a:r>
              <a:rPr dirty="0" sz="650" spc="-20">
                <a:solidFill>
                  <a:srgbClr val="4F4F4F"/>
                </a:solidFill>
                <a:latin typeface="Calibri"/>
                <a:cs typeface="Calibri"/>
              </a:rPr>
              <a:t> </a:t>
            </a:r>
            <a:r>
              <a:rPr dirty="0" sz="650" spc="-10">
                <a:solidFill>
                  <a:srgbClr val="444444"/>
                </a:solidFill>
                <a:latin typeface="Calibri"/>
                <a:cs typeface="Calibri"/>
              </a:rPr>
              <a:t>SILYA</a:t>
            </a:r>
            <a:endParaRPr sz="650">
              <a:latin typeface="Calibri"/>
              <a:cs typeface="Calibri"/>
            </a:endParaRPr>
          </a:p>
          <a:p>
            <a:pPr marL="459105">
              <a:lnSpc>
                <a:spcPct val="100000"/>
              </a:lnSpc>
              <a:spcBef>
                <a:spcPts val="660"/>
              </a:spcBef>
            </a:pPr>
            <a:r>
              <a:rPr dirty="0" sz="650">
                <a:solidFill>
                  <a:srgbClr val="5E5E5E"/>
                </a:solidFill>
                <a:latin typeface="Arial MT"/>
                <a:cs typeface="Arial MT"/>
              </a:rPr>
              <a:t>vrr</a:t>
            </a:r>
            <a:r>
              <a:rPr dirty="0" sz="650" spc="10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650" spc="-35">
                <a:solidFill>
                  <a:srgbClr val="575757"/>
                </a:solidFill>
                <a:latin typeface="Arial MT"/>
                <a:cs typeface="Arial MT"/>
              </a:rPr>
              <a:t>fique</a:t>
            </a:r>
            <a:r>
              <a:rPr dirty="0" sz="650" spc="-55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650" spc="-60">
                <a:solidFill>
                  <a:srgbClr val="484848"/>
                </a:solidFill>
                <a:latin typeface="Arial MT"/>
                <a:cs typeface="Arial MT"/>
              </a:rPr>
              <a:t>em </a:t>
            </a:r>
            <a:r>
              <a:rPr dirty="0" sz="650" spc="-10">
                <a:solidFill>
                  <a:srgbClr val="606060"/>
                </a:solidFill>
                <a:latin typeface="Arial MT"/>
                <a:cs typeface="Arial MT"/>
              </a:rPr>
              <a:t>https</a:t>
            </a:r>
            <a:r>
              <a:rPr dirty="0" sz="650" spc="3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650" spc="-20">
                <a:solidFill>
                  <a:srgbClr val="444444"/>
                </a:solidFill>
                <a:latin typeface="Arial MT"/>
                <a:cs typeface="Arial MT"/>
              </a:rPr>
              <a:t>//va</a:t>
            </a:r>
            <a:r>
              <a:rPr dirty="0" sz="650" spc="-1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3F3F3F"/>
                </a:solidFill>
                <a:latin typeface="Arial MT"/>
                <a:cs typeface="Arial MT"/>
              </a:rPr>
              <a:t>'aer</a:t>
            </a:r>
            <a:r>
              <a:rPr dirty="0" sz="650" spc="15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650" spc="-110">
                <a:solidFill>
                  <a:srgbClr val="6E6E6E"/>
                </a:solidFill>
                <a:latin typeface="Arial MT"/>
                <a:cs typeface="Arial MT"/>
              </a:rPr>
              <a:t>+i</a:t>
            </a:r>
            <a:r>
              <a:rPr dirty="0" sz="650" spc="20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650" spc="-10">
                <a:solidFill>
                  <a:srgbClr val="6B6B6B"/>
                </a:solidFill>
                <a:latin typeface="Arial MT"/>
                <a:cs typeface="Arial MT"/>
              </a:rPr>
              <a:t>fox.or</a:t>
            </a:r>
            <a:endParaRPr sz="650">
              <a:latin typeface="Arial MT"/>
              <a:cs typeface="Arial MT"/>
            </a:endParaRPr>
          </a:p>
          <a:p>
            <a:pPr marL="12700">
              <a:lnSpc>
                <a:spcPts val="1350"/>
              </a:lnSpc>
            </a:pPr>
            <a:r>
              <a:rPr dirty="0" sz="1200" spc="-55">
                <a:solidFill>
                  <a:srgbClr val="232323"/>
                </a:solidFill>
                <a:latin typeface="Arial MT"/>
                <a:cs typeface="Arial MT"/>
              </a:rPr>
              <a:t>Antonio</a:t>
            </a:r>
            <a:r>
              <a:rPr dirty="0" sz="1200" spc="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200" spc="-55">
                <a:solidFill>
                  <a:srgbClr val="3F3F3F"/>
                </a:solidFill>
                <a:latin typeface="Arial MT"/>
                <a:cs typeface="Arial MT"/>
              </a:rPr>
              <a:t>da</a:t>
            </a:r>
            <a:r>
              <a:rPr dirty="0" sz="1200" spc="-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1200" spc="-65">
                <a:solidFill>
                  <a:srgbClr val="2A2A2A"/>
                </a:solidFill>
                <a:latin typeface="Arial MT"/>
                <a:cs typeface="Arial MT"/>
              </a:rPr>
              <a:t>Silva</a:t>
            </a:r>
            <a:r>
              <a:rPr dirty="0" sz="1200" spc="-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1200" spc="-7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1200" spc="-55">
                <a:solidFill>
                  <a:srgbClr val="2D2D2D"/>
                </a:solidFill>
                <a:latin typeface="Arial MT"/>
                <a:cs typeface="Arial MT"/>
              </a:rPr>
              <a:t>Presidente</a:t>
            </a:r>
            <a:endParaRPr sz="1200">
              <a:latin typeface="Arial MT"/>
              <a:cs typeface="Arial MT"/>
            </a:endParaRPr>
          </a:p>
          <a:p>
            <a:pPr marL="333375">
              <a:lnSpc>
                <a:spcPts val="1350"/>
              </a:lnSpc>
            </a:pPr>
            <a:r>
              <a:rPr dirty="0" sz="1200" spc="-60">
                <a:solidFill>
                  <a:srgbClr val="2B2B2B"/>
                </a:solidFill>
                <a:latin typeface="Arial MT"/>
                <a:cs typeface="Arial MT"/>
              </a:rPr>
              <a:t>R.G.</a:t>
            </a:r>
            <a:r>
              <a:rPr dirty="0" sz="120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1200" spc="-65">
                <a:solidFill>
                  <a:srgbClr val="232323"/>
                </a:solidFill>
                <a:latin typeface="Arial MT"/>
                <a:cs typeface="Arial MT"/>
              </a:rPr>
              <a:t>11.089.712-</a:t>
            </a:r>
            <a:r>
              <a:rPr dirty="0" sz="1200" spc="-50">
                <a:solidFill>
                  <a:srgbClr val="232323"/>
                </a:solidFill>
                <a:latin typeface="Arial MT"/>
                <a:cs typeface="Arial MT"/>
              </a:rPr>
              <a:t>2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2026-06-18T16:19:58Z</dcterms:created>
  <dcterms:modified xsi:type="dcterms:W3CDTF">2026-06-18T16:19:58Z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2026-06-18T00:00:00Z</vt:filetime>
  </property>
  <property fmtid="{D5CDD505-2E9C-101B-9397-08002B2CF9AE}" pid="4" name="LastSaved">
    <vt:filetime>2026-06-18T00:00:00Z</vt:filetime>
  </property>
  <property fmtid="{D5CDD505-2E9C-101B-9397-08002B2CF9AE}" pid="5" name="Producer">
    <vt:lpwstr>EPSON Scan</vt:lpwstr>
  </property>
</Properties>
</file>