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607300" cy="10756900"/>
  <p:notesSz cx="7607300" cy="107569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0547" y="3330702"/>
            <a:ext cx="6466205" cy="22562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1095" y="6016752"/>
            <a:ext cx="5325110" cy="268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0365" y="2471166"/>
            <a:ext cx="3309175" cy="7091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917759" y="2471166"/>
            <a:ext cx="3309175" cy="7091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0365" y="429768"/>
            <a:ext cx="6846570" cy="17190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0365" y="2471166"/>
            <a:ext cx="6846570" cy="70911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86482" y="9992106"/>
            <a:ext cx="2434336" cy="537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0365" y="9992106"/>
            <a:ext cx="1749679" cy="537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77256" y="9992106"/>
            <a:ext cx="1749679" cy="537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2119" y="1165363"/>
            <a:ext cx="4533273" cy="25135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6481" y="1645220"/>
            <a:ext cx="4034659" cy="1462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97250" y="1805420"/>
            <a:ext cx="298196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b="1">
                <a:solidFill>
                  <a:srgbClr val="383838"/>
                </a:solidFill>
                <a:latin typeface="Calibri"/>
                <a:cs typeface="Calibri"/>
              </a:rPr>
              <a:t>Telefone:</a:t>
            </a:r>
            <a:r>
              <a:rPr dirty="0" sz="1050" spc="140" b="1">
                <a:solidFill>
                  <a:srgbClr val="383838"/>
                </a:solidFill>
                <a:latin typeface="Calibri"/>
                <a:cs typeface="Calibri"/>
              </a:rPr>
              <a:t>  </a:t>
            </a:r>
            <a:r>
              <a:rPr dirty="0" sz="1050" b="1">
                <a:solidFill>
                  <a:srgbClr val="2D2D2D"/>
                </a:solidFill>
                <a:latin typeface="Calibri"/>
                <a:cs typeface="Calibri"/>
              </a:rPr>
              <a:t>2436-4710</a:t>
            </a:r>
            <a:r>
              <a:rPr dirty="0" sz="1050" spc="300" b="1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313131"/>
                </a:solidFill>
                <a:latin typeface="Calibri"/>
                <a:cs typeface="Calibri"/>
              </a:rPr>
              <a:t>-</a:t>
            </a:r>
            <a:r>
              <a:rPr dirty="0" sz="1050" spc="310" b="1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444444"/>
                </a:solidFill>
                <a:latin typeface="Calibri"/>
                <a:cs typeface="Calibri"/>
              </a:rPr>
              <a:t>CNPJ.</a:t>
            </a:r>
            <a:r>
              <a:rPr dirty="0" sz="1050" spc="135" b="1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050" b="1">
                <a:solidFill>
                  <a:srgbClr val="343434"/>
                </a:solidFill>
                <a:latin typeface="Calibri"/>
                <a:cs typeface="Calibri"/>
              </a:rPr>
              <a:t>DB.953C67/ODOR-</a:t>
            </a:r>
            <a:r>
              <a:rPr dirty="0" sz="1050" spc="-25" b="1">
                <a:solidFill>
                  <a:srgbClr val="343434"/>
                </a:solidFill>
                <a:latin typeface="Calibri"/>
                <a:cs typeface="Calibri"/>
              </a:rPr>
              <a:t>01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2438" y="3058631"/>
            <a:ext cx="5281295" cy="337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50">
                <a:solidFill>
                  <a:srgbClr val="313131"/>
                </a:solidFill>
                <a:latin typeface="Calibri"/>
                <a:cs typeface="Calibri"/>
              </a:rPr>
              <a:t>Manual</a:t>
            </a:r>
            <a:r>
              <a:rPr dirty="0" sz="2050" spc="-5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2F2F2F"/>
                </a:solidFill>
                <a:latin typeface="Calibri"/>
                <a:cs typeface="Calibri"/>
              </a:rPr>
              <a:t>de</a:t>
            </a:r>
            <a:r>
              <a:rPr dirty="0" sz="2050" spc="-10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333333"/>
                </a:solidFill>
                <a:latin typeface="Calibri"/>
                <a:cs typeface="Calibri"/>
              </a:rPr>
              <a:t>Compras</a:t>
            </a:r>
            <a:r>
              <a:rPr dirty="0" sz="2050" spc="4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343434"/>
                </a:solidFill>
                <a:latin typeface="Calibri"/>
                <a:cs typeface="Calibri"/>
              </a:rPr>
              <a:t>e</a:t>
            </a:r>
            <a:r>
              <a:rPr dirty="0" sz="2050" spc="-114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2050" spc="-20">
                <a:solidFill>
                  <a:srgbClr val="242424"/>
                </a:solidFill>
                <a:latin typeface="Calibri"/>
                <a:cs typeface="Calibri"/>
              </a:rPr>
              <a:t>Contratações</a:t>
            </a:r>
            <a:r>
              <a:rPr dirty="0" sz="2050" spc="6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282828"/>
                </a:solidFill>
                <a:latin typeface="Calibri"/>
                <a:cs typeface="Calibri"/>
              </a:rPr>
              <a:t>da</a:t>
            </a:r>
            <a:r>
              <a:rPr dirty="0" sz="2050" spc="-9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2A2A2A"/>
                </a:solidFill>
                <a:latin typeface="Calibri"/>
                <a:cs typeface="Calibri"/>
              </a:rPr>
              <a:t>Associação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2360" y="3687703"/>
            <a:ext cx="5363210" cy="596392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53670" indent="-136525">
              <a:lnSpc>
                <a:spcPct val="100000"/>
              </a:lnSpc>
              <a:spcBef>
                <a:spcPts val="865"/>
              </a:spcBef>
              <a:buClr>
                <a:srgbClr val="343434"/>
              </a:buClr>
              <a:buAutoNum type="arabicPeriod"/>
              <a:tabLst>
                <a:tab pos="153670" algn="l"/>
              </a:tabLst>
            </a:pP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Princípios</a:t>
            </a:r>
            <a:r>
              <a:rPr dirty="0" sz="1150" spc="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Fundamentais</a:t>
            </a:r>
            <a:endParaRPr sz="1150">
              <a:latin typeface="Calibri"/>
              <a:cs typeface="Calibri"/>
            </a:endParaRPr>
          </a:p>
          <a:p>
            <a:pPr marL="18415" marR="177165" indent="5080">
              <a:lnSpc>
                <a:spcPct val="102499"/>
              </a:lnSpc>
              <a:spcBef>
                <a:spcPts val="765"/>
              </a:spcBef>
            </a:pPr>
            <a:r>
              <a:rPr dirty="0" sz="1200" spc="-90">
                <a:solidFill>
                  <a:srgbClr val="2A2A2A"/>
                </a:solidFill>
                <a:latin typeface="Calibri"/>
                <a:cs typeface="Calibri"/>
              </a:rPr>
              <a:t>Toda</a:t>
            </a:r>
            <a:r>
              <a:rPr dirty="0" sz="1200" spc="-2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33333"/>
                </a:solidFill>
                <a:latin typeface="Calibri"/>
                <a:cs typeface="Calibri"/>
              </a:rPr>
              <a:t>compra</a:t>
            </a:r>
            <a:r>
              <a:rPr dirty="0" sz="1200" spc="-5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43434"/>
                </a:solidFill>
                <a:latin typeface="Calibri"/>
                <a:cs typeface="Calibri"/>
              </a:rPr>
              <a:t>realizada</a:t>
            </a:r>
            <a:r>
              <a:rPr dirty="0" sz="1200" spc="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B3B3B"/>
                </a:solidFill>
                <a:latin typeface="Calibri"/>
                <a:cs typeface="Calibri"/>
              </a:rPr>
              <a:t>com</a:t>
            </a:r>
            <a:r>
              <a:rPr dirty="0" sz="1200" spc="-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verba</a:t>
            </a:r>
            <a:r>
              <a:rPr dirty="0" sz="1200" spc="-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pública</a:t>
            </a:r>
            <a:r>
              <a:rPr dirty="0" sz="1200" spc="-2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A2A2A"/>
                </a:solidFill>
                <a:latin typeface="Calibri"/>
                <a:cs typeface="Calibri"/>
              </a:rPr>
              <a:t>municipal</a:t>
            </a:r>
            <a:r>
              <a:rPr dirty="0" sz="12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83838"/>
                </a:solidFill>
                <a:latin typeface="Calibri"/>
                <a:cs typeface="Calibri"/>
              </a:rPr>
              <a:t>deve</a:t>
            </a:r>
            <a:r>
              <a:rPr dirty="0" sz="1200" spc="-3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82828"/>
                </a:solidFill>
                <a:latin typeface="Calibri"/>
                <a:cs typeface="Calibri"/>
              </a:rPr>
              <a:t>seguir</a:t>
            </a:r>
            <a:r>
              <a:rPr dirty="0" sz="1200" spc="-4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regras</a:t>
            </a:r>
            <a:r>
              <a:rPr dirty="0" sz="1200" spc="2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F2F2F"/>
                </a:solidFill>
                <a:latin typeface="Calibri"/>
                <a:cs typeface="Calibri"/>
              </a:rPr>
              <a:t>rígidas.</a:t>
            </a:r>
            <a:r>
              <a:rPr dirty="0" sz="1200" spc="6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84848"/>
                </a:solidFill>
                <a:latin typeface="Calibri"/>
                <a:cs typeface="Calibri"/>
              </a:rPr>
              <a:t>Os </a:t>
            </a:r>
            <a:r>
              <a:rPr dirty="0" sz="1200" spc="-60">
                <a:solidFill>
                  <a:srgbClr val="2D2D2D"/>
                </a:solidFill>
                <a:latin typeface="Calibri"/>
                <a:cs typeface="Calibri"/>
              </a:rPr>
              <a:t>colaboradores</a:t>
            </a:r>
            <a:r>
              <a:rPr dirty="0" sz="1200" spc="9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responsáveis</a:t>
            </a:r>
            <a:r>
              <a:rPr dirty="0" sz="1200" spc="6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83838"/>
                </a:solidFill>
                <a:latin typeface="Calibri"/>
                <a:cs typeface="Calibri"/>
              </a:rPr>
              <a:t>pelo</a:t>
            </a:r>
            <a:r>
              <a:rPr dirty="0" sz="1200" spc="-3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A3A3A"/>
                </a:solidFill>
                <a:latin typeface="Calibri"/>
                <a:cs typeface="Calibri"/>
              </a:rPr>
              <a:t>setor</a:t>
            </a:r>
            <a:r>
              <a:rPr dirty="0" sz="1200" spc="-1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A3A3A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1F1F1F"/>
                </a:solidFill>
                <a:latin typeface="Calibri"/>
                <a:cs typeface="Calibri"/>
              </a:rPr>
              <a:t>compras</a:t>
            </a:r>
            <a:r>
              <a:rPr dirty="0" sz="1200" spc="2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63636"/>
                </a:solidFill>
                <a:latin typeface="Calibri"/>
                <a:cs typeface="Calibri"/>
              </a:rPr>
              <a:t>devem</a:t>
            </a:r>
            <a:r>
              <a:rPr dirty="0" sz="1200" spc="1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respeitar</a:t>
            </a:r>
            <a:r>
              <a:rPr dirty="0" sz="120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444444"/>
                </a:solidFill>
                <a:latin typeface="Calibri"/>
                <a:cs typeface="Calibri"/>
              </a:rPr>
              <a:t>os</a:t>
            </a:r>
            <a:r>
              <a:rPr dirty="0" sz="1200" spc="-15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A2A2A"/>
                </a:solidFill>
                <a:latin typeface="Calibri"/>
                <a:cs typeface="Calibri"/>
              </a:rPr>
              <a:t>seguintes</a:t>
            </a:r>
            <a:r>
              <a:rPr dirty="0" sz="1200" spc="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F2F2F"/>
                </a:solidFill>
                <a:latin typeface="Calibri"/>
                <a:cs typeface="Calibri"/>
              </a:rPr>
              <a:t>princípios:</a:t>
            </a:r>
            <a:endParaRPr sz="1200">
              <a:latin typeface="Calibri"/>
              <a:cs typeface="Calibri"/>
            </a:endParaRPr>
          </a:p>
          <a:p>
            <a:pPr lvl="1" marL="469900" indent="-234950">
              <a:lnSpc>
                <a:spcPct val="100000"/>
              </a:lnSpc>
              <a:spcBef>
                <a:spcPts val="830"/>
              </a:spcBef>
              <a:buClr>
                <a:srgbClr val="3A3A3A"/>
              </a:buClr>
              <a:buChar char="•"/>
              <a:tabLst>
                <a:tab pos="469900" algn="l"/>
              </a:tabLst>
            </a:pPr>
            <a:r>
              <a:rPr dirty="0" sz="1200" spc="-40">
                <a:solidFill>
                  <a:srgbClr val="2A2A2A"/>
                </a:solidFill>
                <a:latin typeface="Calibri"/>
                <a:cs typeface="Calibri"/>
              </a:rPr>
              <a:t>Legalidade:</a:t>
            </a:r>
            <a:r>
              <a:rPr dirty="0" sz="1200" spc="-3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Obedecer</a:t>
            </a:r>
            <a:r>
              <a:rPr dirty="0" sz="1200" spc="4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A3A3A"/>
                </a:solidFill>
                <a:latin typeface="Calibri"/>
                <a:cs typeface="Calibri"/>
              </a:rPr>
              <a:t>às</a:t>
            </a:r>
            <a:r>
              <a:rPr dirty="0" sz="1200" spc="-6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383838"/>
                </a:solidFill>
                <a:latin typeface="Calibri"/>
                <a:cs typeface="Calibri"/>
              </a:rPr>
              <a:t>leis</a:t>
            </a:r>
            <a:r>
              <a:rPr dirty="0" sz="1200" spc="-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federais</a:t>
            </a:r>
            <a:r>
              <a:rPr dirty="0" sz="1200" spc="-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63636"/>
                </a:solidFill>
                <a:latin typeface="Calibri"/>
                <a:cs typeface="Calibri"/>
              </a:rPr>
              <a:t>decretos</a:t>
            </a:r>
            <a:r>
              <a:rPr dirty="0" sz="1200" spc="5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-6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42424"/>
                </a:solidFill>
                <a:latin typeface="Calibri"/>
                <a:cs typeface="Calibri"/>
              </a:rPr>
              <a:t>Guarulhos.</a:t>
            </a:r>
            <a:endParaRPr sz="1200">
              <a:latin typeface="Calibri"/>
              <a:cs typeface="Calibri"/>
            </a:endParaRPr>
          </a:p>
          <a:p>
            <a:pPr lvl="1" marL="470534" indent="-234950">
              <a:lnSpc>
                <a:spcPct val="100000"/>
              </a:lnSpc>
              <a:spcBef>
                <a:spcPts val="805"/>
              </a:spcBef>
              <a:buClr>
                <a:srgbClr val="3D3D3D"/>
              </a:buClr>
              <a:buChar char="•"/>
              <a:tabLst>
                <a:tab pos="470534" algn="l"/>
              </a:tabLst>
            </a:pPr>
            <a:r>
              <a:rPr dirty="0" sz="1150" spc="-10">
                <a:solidFill>
                  <a:srgbClr val="232323"/>
                </a:solidFill>
                <a:latin typeface="Calibri"/>
                <a:cs typeface="Calibri"/>
              </a:rPr>
              <a:t>Imparcialidade:</a:t>
            </a:r>
            <a:r>
              <a:rPr dirty="0" sz="1150" spc="-60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Não</a:t>
            </a:r>
            <a:r>
              <a:rPr dirty="0" sz="1150" spc="-2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45">
                <a:solidFill>
                  <a:srgbClr val="2B2B2B"/>
                </a:solidFill>
                <a:latin typeface="Calibri"/>
                <a:cs typeface="Calibri"/>
              </a:rPr>
              <a:t>favorecer</a:t>
            </a:r>
            <a:r>
              <a:rPr dirty="0" sz="1150" spc="2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F2F2F"/>
                </a:solidFill>
                <a:latin typeface="Calibri"/>
                <a:cs typeface="Calibri"/>
              </a:rPr>
              <a:t>nenhum</a:t>
            </a:r>
            <a:r>
              <a:rPr dirty="0" sz="1150" spc="-2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F2F2F"/>
                </a:solidFill>
                <a:latin typeface="Calibri"/>
                <a:cs typeface="Calibri"/>
              </a:rPr>
              <a:t>fornecedor</a:t>
            </a:r>
            <a:r>
              <a:rPr dirty="0" sz="1150" spc="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444444"/>
                </a:solidFill>
                <a:latin typeface="Calibri"/>
                <a:cs typeface="Calibri"/>
              </a:rPr>
              <a:t>ou</a:t>
            </a:r>
            <a:r>
              <a:rPr dirty="0" sz="1150" spc="-4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43434"/>
                </a:solidFill>
                <a:latin typeface="Calibri"/>
                <a:cs typeface="Calibri"/>
              </a:rPr>
              <a:t>prestador</a:t>
            </a:r>
            <a:r>
              <a:rPr dirty="0" sz="1150" spc="1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414141"/>
                </a:solidFill>
                <a:latin typeface="Calibri"/>
                <a:cs typeface="Calibri"/>
              </a:rPr>
              <a:t>de</a:t>
            </a:r>
            <a:r>
              <a:rPr dirty="0" sz="1150" spc="-5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33333"/>
                </a:solidFill>
                <a:latin typeface="Calibri"/>
                <a:cs typeface="Calibri"/>
              </a:rPr>
              <a:t>serviço.</a:t>
            </a:r>
            <a:endParaRPr sz="1150">
              <a:latin typeface="Calibri"/>
              <a:cs typeface="Calibri"/>
            </a:endParaRPr>
          </a:p>
          <a:p>
            <a:pPr lvl="1" marL="474980" indent="-234950">
              <a:lnSpc>
                <a:spcPct val="100000"/>
              </a:lnSpc>
              <a:spcBef>
                <a:spcPts val="885"/>
              </a:spcBef>
              <a:buClr>
                <a:srgbClr val="363636"/>
              </a:buClr>
              <a:buChar char="•"/>
              <a:tabLst>
                <a:tab pos="474980" algn="l"/>
              </a:tabLst>
            </a:pPr>
            <a:r>
              <a:rPr dirty="0" sz="1150" spc="-10">
                <a:solidFill>
                  <a:srgbClr val="2D2D2D"/>
                </a:solidFill>
                <a:latin typeface="Calibri"/>
                <a:cs typeface="Calibri"/>
              </a:rPr>
              <a:t>Moralidade:</a:t>
            </a:r>
            <a:r>
              <a:rPr dirty="0" sz="1150" spc="1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63636"/>
                </a:solidFill>
                <a:latin typeface="Calibri"/>
                <a:cs typeface="Calibri"/>
              </a:rPr>
              <a:t>Atuar</a:t>
            </a:r>
            <a:r>
              <a:rPr dirty="0" sz="1150" spc="-1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B3B3B"/>
                </a:solidFill>
                <a:latin typeface="Calibri"/>
                <a:cs typeface="Calibri"/>
              </a:rPr>
              <a:t>com</a:t>
            </a:r>
            <a:r>
              <a:rPr dirty="0" sz="1150" spc="-3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43434"/>
                </a:solidFill>
                <a:latin typeface="Calibri"/>
                <a:cs typeface="Calibri"/>
              </a:rPr>
              <a:t>ética,</a:t>
            </a:r>
            <a:r>
              <a:rPr dirty="0" sz="1150" spc="-2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13131"/>
                </a:solidFill>
                <a:latin typeface="Calibri"/>
                <a:cs typeface="Calibri"/>
              </a:rPr>
              <a:t>transparência</a:t>
            </a:r>
            <a:r>
              <a:rPr dirty="0" sz="1150" spc="3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4F4F4F"/>
                </a:solidFill>
                <a:latin typeface="Calibri"/>
                <a:cs typeface="Calibri"/>
              </a:rPr>
              <a:t>e</a:t>
            </a:r>
            <a:r>
              <a:rPr dirty="0" sz="1150" spc="-6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Calibri"/>
                <a:cs typeface="Calibri"/>
              </a:rPr>
              <a:t>honestidade.</a:t>
            </a:r>
            <a:endParaRPr sz="1150">
              <a:latin typeface="Calibri"/>
              <a:cs typeface="Calibri"/>
            </a:endParaRPr>
          </a:p>
          <a:p>
            <a:pPr lvl="1" marL="474980" indent="-234950">
              <a:lnSpc>
                <a:spcPct val="100000"/>
              </a:lnSpc>
              <a:spcBef>
                <a:spcPts val="850"/>
              </a:spcBef>
              <a:buClr>
                <a:srgbClr val="383838"/>
              </a:buClr>
              <a:buChar char="•"/>
              <a:tabLst>
                <a:tab pos="474980" algn="l"/>
              </a:tabLst>
            </a:pPr>
            <a:r>
              <a:rPr dirty="0" sz="1150" spc="-20">
                <a:solidFill>
                  <a:srgbClr val="262626"/>
                </a:solidFill>
                <a:latin typeface="Calibri"/>
                <a:cs typeface="Calibri"/>
              </a:rPr>
              <a:t>Economicidade:</a:t>
            </a:r>
            <a:r>
              <a:rPr dirty="0" sz="1150" spc="-5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262626"/>
                </a:solidFill>
                <a:latin typeface="Calibri"/>
                <a:cs typeface="Calibri"/>
              </a:rPr>
              <a:t>Buscar</a:t>
            </a:r>
            <a:r>
              <a:rPr dirty="0" sz="1150" spc="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444444"/>
                </a:solidFill>
                <a:latin typeface="Calibri"/>
                <a:cs typeface="Calibri"/>
              </a:rPr>
              <a:t>o</a:t>
            </a:r>
            <a:r>
              <a:rPr dirty="0" sz="1150" spc="-55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63636"/>
                </a:solidFill>
                <a:latin typeface="Calibri"/>
                <a:cs typeface="Calibri"/>
              </a:rPr>
              <a:t>melhor</a:t>
            </a:r>
            <a:r>
              <a:rPr dirty="0" sz="1150" spc="1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A2A2A"/>
                </a:solidFill>
                <a:latin typeface="Calibri"/>
                <a:cs typeface="Calibri"/>
              </a:rPr>
              <a:t>preço,</a:t>
            </a:r>
            <a:r>
              <a:rPr dirty="0" sz="1150" spc="-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D2D2D"/>
                </a:solidFill>
                <a:latin typeface="Calibri"/>
                <a:cs typeface="Calibri"/>
              </a:rPr>
              <a:t>garantindo</a:t>
            </a:r>
            <a:r>
              <a:rPr dirty="0" sz="1150" spc="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15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33333"/>
                </a:solidFill>
                <a:latin typeface="Calibri"/>
                <a:cs typeface="Calibri"/>
              </a:rPr>
              <a:t>qualidade</a:t>
            </a:r>
            <a:r>
              <a:rPr dirty="0" sz="1150" spc="2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necessária.</a:t>
            </a:r>
            <a:endParaRPr sz="1150">
              <a:latin typeface="Calibri"/>
              <a:cs typeface="Calibri"/>
            </a:endParaRPr>
          </a:p>
          <a:p>
            <a:pPr marL="153035" indent="-136525">
              <a:lnSpc>
                <a:spcPct val="100000"/>
              </a:lnSpc>
              <a:spcBef>
                <a:spcPts val="910"/>
              </a:spcBef>
              <a:buClr>
                <a:srgbClr val="333333"/>
              </a:buClr>
              <a:buAutoNum type="arabicPeriod" startAt="2"/>
              <a:tabLst>
                <a:tab pos="153035" algn="l"/>
              </a:tabLst>
            </a:pPr>
            <a:r>
              <a:rPr dirty="0" baseline="2314" sz="1800" spc="-67">
                <a:solidFill>
                  <a:srgbClr val="1F1F1F"/>
                </a:solidFill>
                <a:latin typeface="Calibri"/>
                <a:cs typeface="Calibri"/>
              </a:rPr>
              <a:t>Processo</a:t>
            </a:r>
            <a:r>
              <a:rPr dirty="0" baseline="2314" sz="1800" spc="-22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baseline="2314" sz="1800" spc="-60">
                <a:solidFill>
                  <a:srgbClr val="262626"/>
                </a:solidFill>
                <a:latin typeface="Calibri"/>
                <a:cs typeface="Calibri"/>
              </a:rPr>
              <a:t>de</a:t>
            </a:r>
            <a:r>
              <a:rPr dirty="0" baseline="2314" sz="1800" spc="-104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baseline="2314" sz="1800" spc="-82">
                <a:solidFill>
                  <a:srgbClr val="313131"/>
                </a:solidFill>
                <a:latin typeface="Calibri"/>
                <a:cs typeface="Calibri"/>
              </a:rPr>
              <a:t>Cotação</a:t>
            </a:r>
            <a:r>
              <a:rPr dirty="0" baseline="2314" sz="1800" spc="52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baseline="2314" sz="1800" spc="-60">
                <a:solidFill>
                  <a:srgbClr val="262626"/>
                </a:solidFill>
                <a:latin typeface="Calibri"/>
                <a:cs typeface="Calibri"/>
              </a:rPr>
              <a:t>de</a:t>
            </a:r>
            <a:r>
              <a:rPr dirty="0" baseline="2314" sz="1800" spc="-12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baseline="4629" sz="1800" spc="60">
                <a:solidFill>
                  <a:srgbClr val="313131"/>
                </a:solidFill>
                <a:latin typeface="Calibri"/>
                <a:cs typeface="Calibri"/>
              </a:rPr>
              <a:t>P</a:t>
            </a:r>
            <a:r>
              <a:rPr dirty="0" sz="1200" spc="40">
                <a:solidFill>
                  <a:srgbClr val="313131"/>
                </a:solidFill>
                <a:latin typeface="Calibri"/>
                <a:cs typeface="Calibri"/>
              </a:rPr>
              <a:t>«s</a:t>
            </a:r>
            <a:r>
              <a:rPr dirty="0" baseline="4629" sz="1800" spc="60">
                <a:solidFill>
                  <a:srgbClr val="313131"/>
                </a:solidFill>
                <a:latin typeface="Calibri"/>
                <a:cs typeface="Calibri"/>
              </a:rPr>
              <a:t>os</a:t>
            </a:r>
            <a:endParaRPr baseline="4629" sz="1800">
              <a:latin typeface="Calibri"/>
              <a:cs typeface="Calibri"/>
            </a:endParaRPr>
          </a:p>
          <a:p>
            <a:pPr marL="13970" marR="376555" indent="-1905">
              <a:lnSpc>
                <a:spcPct val="100000"/>
              </a:lnSpc>
              <a:spcBef>
                <a:spcPts val="755"/>
              </a:spcBef>
            </a:pPr>
            <a:r>
              <a:rPr dirty="0" sz="1200" spc="-55">
                <a:solidFill>
                  <a:srgbClr val="3B3B3B"/>
                </a:solidFill>
                <a:latin typeface="Calibri"/>
                <a:cs typeface="Calibri"/>
              </a:rPr>
              <a:t>Para</a:t>
            </a:r>
            <a:r>
              <a:rPr dirty="0" sz="1200" spc="-3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24242"/>
                </a:solidFill>
                <a:latin typeface="Calibri"/>
                <a:cs typeface="Calibri"/>
              </a:rPr>
              <a:t>a</a:t>
            </a:r>
            <a:r>
              <a:rPr dirty="0" sz="1200" spc="-7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B2B2B"/>
                </a:solidFill>
                <a:latin typeface="Calibri"/>
                <a:cs typeface="Calibri"/>
              </a:rPr>
              <a:t>aquisição</a:t>
            </a:r>
            <a:r>
              <a:rPr dirty="0" sz="1200" spc="-2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D3D3D"/>
                </a:solidFill>
                <a:latin typeface="Calibri"/>
                <a:cs typeface="Calibri"/>
              </a:rPr>
              <a:t>de</a:t>
            </a:r>
            <a:r>
              <a:rPr dirty="0" sz="120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qualquer</a:t>
            </a:r>
            <a:r>
              <a:rPr dirty="0" sz="1200" spc="-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produto</a:t>
            </a:r>
            <a:r>
              <a:rPr dirty="0" sz="1200" spc="1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ou 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serviço,</a:t>
            </a:r>
            <a:r>
              <a:rPr dirty="0" sz="1200" spc="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94949"/>
                </a:solidFill>
                <a:latin typeface="Calibri"/>
                <a:cs typeface="Calibri"/>
              </a:rPr>
              <a:t>é</a:t>
            </a:r>
            <a:r>
              <a:rPr dirty="0" sz="1200" spc="-4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D2D2D"/>
                </a:solidFill>
                <a:latin typeface="Calibri"/>
                <a:cs typeface="Calibri"/>
              </a:rPr>
              <a:t>obrigatório</a:t>
            </a:r>
            <a:r>
              <a:rPr dirty="0" sz="1200" spc="1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62626"/>
                </a:solidFill>
                <a:latin typeface="Calibri"/>
                <a:cs typeface="Calibri"/>
              </a:rPr>
              <a:t>realizar</a:t>
            </a:r>
            <a:r>
              <a:rPr dirty="0" sz="1200" spc="-1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13131"/>
                </a:solidFill>
                <a:latin typeface="Calibri"/>
                <a:cs typeface="Calibri"/>
              </a:rPr>
              <a:t>uma</a:t>
            </a:r>
            <a:r>
              <a:rPr dirty="0" sz="120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pesquisa</a:t>
            </a:r>
            <a:r>
              <a:rPr dirty="0" sz="1200" spc="2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B3B3B"/>
                </a:solidFill>
                <a:latin typeface="Calibri"/>
                <a:cs typeface="Calibri"/>
              </a:rPr>
              <a:t>de </a:t>
            </a:r>
            <a:r>
              <a:rPr dirty="0" sz="1200" spc="-65">
                <a:solidFill>
                  <a:srgbClr val="343434"/>
                </a:solidFill>
                <a:latin typeface="Calibri"/>
                <a:cs typeface="Calibri"/>
              </a:rPr>
              <a:t>mercado</a:t>
            </a:r>
            <a:r>
              <a:rPr dirty="0" sz="1200" spc="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para</a:t>
            </a:r>
            <a:r>
              <a:rPr dirty="0" sz="1200" spc="-1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B3B3B"/>
                </a:solidFill>
                <a:latin typeface="Calibri"/>
                <a:cs typeface="Calibri"/>
              </a:rPr>
              <a:t>comprovar</a:t>
            </a:r>
            <a:r>
              <a:rPr dirty="0" sz="1200" spc="5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D4D4D"/>
                </a:solidFill>
                <a:latin typeface="Calibri"/>
                <a:cs typeface="Calibri"/>
              </a:rPr>
              <a:t>a</a:t>
            </a:r>
            <a:r>
              <a:rPr dirty="0" sz="1200" spc="-65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vantajosidade</a:t>
            </a:r>
            <a:r>
              <a:rPr dirty="0" sz="1200" spc="8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62626"/>
                </a:solidFill>
                <a:latin typeface="Calibri"/>
                <a:cs typeface="Calibri"/>
              </a:rPr>
              <a:t>do</a:t>
            </a:r>
            <a:r>
              <a:rPr dirty="0" sz="1200" spc="-3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F2F2F"/>
                </a:solidFill>
                <a:latin typeface="Calibri"/>
                <a:cs typeface="Calibri"/>
              </a:rPr>
              <a:t>preço.</a:t>
            </a:r>
            <a:endParaRPr sz="12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840"/>
              </a:spcBef>
            </a:pPr>
            <a:r>
              <a:rPr dirty="0" sz="1150" spc="-20">
                <a:solidFill>
                  <a:srgbClr val="363636"/>
                </a:solidFill>
                <a:latin typeface="Calibri"/>
                <a:cs typeface="Calibri"/>
              </a:rPr>
              <a:t>Regra</a:t>
            </a:r>
            <a:r>
              <a:rPr dirty="0" sz="1150" spc="-4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63636"/>
                </a:solidFill>
                <a:latin typeface="Calibri"/>
                <a:cs typeface="Calibri"/>
              </a:rPr>
              <a:t>dos</a:t>
            </a:r>
            <a:r>
              <a:rPr dirty="0" sz="1150" spc="-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50">
                <a:solidFill>
                  <a:srgbClr val="2A2A2A"/>
                </a:solidFill>
                <a:latin typeface="Calibri"/>
                <a:cs typeface="Calibri"/>
              </a:rPr>
              <a:t>Três</a:t>
            </a:r>
            <a:r>
              <a:rPr dirty="0" sz="1150" spc="-3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Orçamentos</a:t>
            </a:r>
            <a:endParaRPr sz="1150">
              <a:latin typeface="Calibri"/>
              <a:cs typeface="Calibri"/>
            </a:endParaRPr>
          </a:p>
          <a:p>
            <a:pPr lvl="1" marL="474980" indent="-234950">
              <a:lnSpc>
                <a:spcPct val="100000"/>
              </a:lnSpc>
              <a:spcBef>
                <a:spcPts val="850"/>
              </a:spcBef>
              <a:buClr>
                <a:srgbClr val="2A2A2A"/>
              </a:buClr>
              <a:buChar char="•"/>
              <a:tabLst>
                <a:tab pos="474980" algn="l"/>
              </a:tabLst>
            </a:pPr>
            <a:r>
              <a:rPr dirty="0" sz="1150" spc="-10">
                <a:solidFill>
                  <a:srgbClr val="343434"/>
                </a:solidFill>
                <a:latin typeface="Calibri"/>
                <a:cs typeface="Calibri"/>
              </a:rPr>
              <a:t>Exija</a:t>
            </a:r>
            <a:r>
              <a:rPr dirty="0" sz="1150" spc="-6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B3B3B"/>
                </a:solidFill>
                <a:latin typeface="Calibri"/>
                <a:cs typeface="Calibri"/>
              </a:rPr>
              <a:t>o</a:t>
            </a:r>
            <a:r>
              <a:rPr dirty="0" sz="1150" spc="-6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444444"/>
                </a:solidFill>
                <a:latin typeface="Calibri"/>
                <a:cs typeface="Calibri"/>
              </a:rPr>
              <a:t>mínimo</a:t>
            </a:r>
            <a:r>
              <a:rPr dirty="0" sz="1150" spc="35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150" spc="-50">
                <a:solidFill>
                  <a:srgbClr val="494949"/>
                </a:solidFill>
                <a:latin typeface="Calibri"/>
                <a:cs typeface="Calibri"/>
              </a:rPr>
              <a:t>de</a:t>
            </a:r>
            <a:r>
              <a:rPr dirty="0" sz="1150" spc="-15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43434"/>
                </a:solidFill>
                <a:latin typeface="Calibri"/>
                <a:cs typeface="Calibri"/>
              </a:rPr>
              <a:t>3</a:t>
            </a:r>
            <a:r>
              <a:rPr dirty="0" sz="1150" spc="-6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B2B2B"/>
                </a:solidFill>
                <a:latin typeface="Calibri"/>
                <a:cs typeface="Calibri"/>
              </a:rPr>
              <a:t>orçamentos</a:t>
            </a:r>
            <a:r>
              <a:rPr dirty="0" sz="1150" spc="4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D1D1D"/>
                </a:solidFill>
                <a:latin typeface="Calibri"/>
                <a:cs typeface="Calibri"/>
              </a:rPr>
              <a:t>válidos</a:t>
            </a:r>
            <a:r>
              <a:rPr dirty="0" sz="115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150" spc="-5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43434"/>
                </a:solidFill>
                <a:latin typeface="Calibri"/>
                <a:cs typeface="Calibri"/>
              </a:rPr>
              <a:t>empresas</a:t>
            </a:r>
            <a:r>
              <a:rPr dirty="0" sz="1150" spc="-1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82828"/>
                </a:solidFill>
                <a:latin typeface="Calibri"/>
                <a:cs typeface="Calibri"/>
              </a:rPr>
              <a:t>distintas.</a:t>
            </a:r>
            <a:endParaRPr sz="1150">
              <a:latin typeface="Calibri"/>
              <a:cs typeface="Calibri"/>
            </a:endParaRPr>
          </a:p>
          <a:p>
            <a:pPr lvl="1" marL="471170" marR="5080" indent="-236854">
              <a:lnSpc>
                <a:spcPct val="100000"/>
              </a:lnSpc>
              <a:spcBef>
                <a:spcPts val="840"/>
              </a:spcBef>
              <a:buChar char="•"/>
              <a:tabLst>
                <a:tab pos="471170" algn="l"/>
                <a:tab pos="474980" algn="l"/>
              </a:tabLst>
            </a:pPr>
            <a:r>
              <a:rPr dirty="0" sz="1200">
                <a:solidFill>
                  <a:srgbClr val="333333"/>
                </a:solidFill>
                <a:latin typeface="Calibri"/>
                <a:cs typeface="Calibri"/>
              </a:rPr>
              <a:t>	</a:t>
            </a:r>
            <a:r>
              <a:rPr dirty="0" sz="1200" spc="-75">
                <a:solidFill>
                  <a:srgbClr val="2D2D2D"/>
                </a:solidFill>
                <a:latin typeface="Calibri"/>
                <a:cs typeface="Calibri"/>
              </a:rPr>
              <a:t>Os</a:t>
            </a:r>
            <a:r>
              <a:rPr dirty="0" sz="1200" spc="-1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B2B2B"/>
                </a:solidFill>
                <a:latin typeface="Calibri"/>
                <a:cs typeface="Calibri"/>
              </a:rPr>
              <a:t>orçamentos</a:t>
            </a:r>
            <a:r>
              <a:rPr dirty="0" sz="1200" spc="2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43434"/>
                </a:solidFill>
                <a:latin typeface="Calibri"/>
                <a:cs typeface="Calibri"/>
              </a:rPr>
              <a:t>devem</a:t>
            </a:r>
            <a:r>
              <a:rPr dirty="0" sz="1200" spc="-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63636"/>
                </a:solidFill>
                <a:latin typeface="Calibri"/>
                <a:cs typeface="Calibri"/>
              </a:rPr>
              <a:t>conter</a:t>
            </a:r>
            <a:r>
              <a:rPr dirty="0" sz="1200" spc="4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80">
                <a:solidFill>
                  <a:srgbClr val="313131"/>
                </a:solidFill>
                <a:latin typeface="Calibri"/>
                <a:cs typeface="Calibri"/>
              </a:rPr>
              <a:t>CNPJ,</a:t>
            </a:r>
            <a:r>
              <a:rPr dirty="0" sz="1200" spc="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B2B2B"/>
                </a:solidFill>
                <a:latin typeface="Calibri"/>
                <a:cs typeface="Calibri"/>
              </a:rPr>
              <a:t>endereço,</a:t>
            </a:r>
            <a:r>
              <a:rPr dirty="0" sz="1200" spc="3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telefone,</a:t>
            </a:r>
            <a:r>
              <a:rPr dirty="0" sz="1200" spc="5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descrição</a:t>
            </a:r>
            <a:r>
              <a:rPr dirty="0" sz="1200" spc="2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detalhada</a:t>
            </a:r>
            <a:r>
              <a:rPr dirty="0" sz="1200" spc="3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A3A3A"/>
                </a:solidFill>
                <a:latin typeface="Calibri"/>
                <a:cs typeface="Calibri"/>
              </a:rPr>
              <a:t>do</a:t>
            </a:r>
            <a:r>
              <a:rPr dirty="0" sz="1200" spc="-1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2B2B2B"/>
                </a:solidFill>
                <a:latin typeface="Calibri"/>
                <a:cs typeface="Calibri"/>
              </a:rPr>
              <a:t>item</a:t>
            </a:r>
            <a:r>
              <a:rPr dirty="0" sz="1200" spc="-2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A2A2A"/>
                </a:solidFill>
                <a:latin typeface="Calibri"/>
                <a:cs typeface="Calibri"/>
              </a:rPr>
              <a:t>e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prazo</a:t>
            </a:r>
            <a:r>
              <a:rPr dirty="0" sz="1200" spc="-1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B2B2B"/>
                </a:solidFill>
                <a:latin typeface="Calibri"/>
                <a:cs typeface="Calibri"/>
              </a:rPr>
              <a:t>validade</a:t>
            </a:r>
            <a:r>
              <a:rPr dirty="0" sz="1200" spc="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B3B3B"/>
                </a:solidFill>
                <a:latin typeface="Calibri"/>
                <a:cs typeface="Calibri"/>
              </a:rPr>
              <a:t>da</a:t>
            </a:r>
            <a:r>
              <a:rPr dirty="0" sz="1200" spc="-2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D2D2D"/>
                </a:solidFill>
                <a:latin typeface="Calibri"/>
                <a:cs typeface="Calibri"/>
              </a:rPr>
              <a:t>proposta.</a:t>
            </a:r>
            <a:endParaRPr sz="1200">
              <a:latin typeface="Calibri"/>
              <a:cs typeface="Calibri"/>
            </a:endParaRPr>
          </a:p>
          <a:p>
            <a:pPr lvl="1" marL="469900" marR="93345" indent="-235585">
              <a:lnSpc>
                <a:spcPct val="100000"/>
              </a:lnSpc>
              <a:spcBef>
                <a:spcPts val="825"/>
              </a:spcBef>
              <a:buClr>
                <a:srgbClr val="2F2F2F"/>
              </a:buClr>
              <a:buChar char="•"/>
              <a:tabLst>
                <a:tab pos="471170" algn="l"/>
              </a:tabLst>
            </a:pP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Priorize</a:t>
            </a:r>
            <a:r>
              <a:rPr dirty="0" sz="1200" spc="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fornecedores</a:t>
            </a:r>
            <a:r>
              <a:rPr dirty="0" sz="1200" spc="8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locais</a:t>
            </a:r>
            <a:r>
              <a:rPr dirty="0" sz="1200" spc="-1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cadastrados</a:t>
            </a:r>
            <a:r>
              <a:rPr dirty="0" sz="1200" spc="3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80">
                <a:solidFill>
                  <a:srgbClr val="383838"/>
                </a:solidFill>
                <a:latin typeface="Calibri"/>
                <a:cs typeface="Calibri"/>
              </a:rPr>
              <a:t>em</a:t>
            </a:r>
            <a:r>
              <a:rPr dirty="0" sz="1200" spc="-4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Guarulhos</a:t>
            </a:r>
            <a:r>
              <a:rPr dirty="0" sz="1200" spc="4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424242"/>
                </a:solidFill>
                <a:latin typeface="Calibri"/>
                <a:cs typeface="Calibri"/>
              </a:rPr>
              <a:t>para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A2A2A"/>
                </a:solidFill>
                <a:latin typeface="Calibri"/>
                <a:cs typeface="Calibri"/>
              </a:rPr>
              <a:t>movimentar</a:t>
            </a:r>
            <a:r>
              <a:rPr dirty="0" sz="1200" spc="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4F4F4F"/>
                </a:solidFill>
                <a:latin typeface="Calibri"/>
                <a:cs typeface="Calibri"/>
              </a:rPr>
              <a:t>a</a:t>
            </a:r>
            <a:r>
              <a:rPr dirty="0" sz="1200" spc="-30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F2F2F"/>
                </a:solidFill>
                <a:latin typeface="Calibri"/>
                <a:cs typeface="Calibri"/>
              </a:rPr>
              <a:t>economia </a:t>
            </a:r>
            <a:r>
              <a:rPr dirty="0" sz="1200" spc="-40">
                <a:solidFill>
                  <a:srgbClr val="2F2F2F"/>
                </a:solidFill>
                <a:latin typeface="Calibri"/>
                <a:cs typeface="Calibri"/>
              </a:rPr>
              <a:t>	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regional,</a:t>
            </a:r>
            <a:r>
              <a:rPr dirty="0" sz="1200" spc="5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se</a:t>
            </a:r>
            <a:r>
              <a:rPr dirty="0" sz="1200" spc="-3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33333"/>
                </a:solidFill>
                <a:latin typeface="Calibri"/>
                <a:cs typeface="Calibri"/>
              </a:rPr>
              <a:t>houver</a:t>
            </a:r>
            <a:r>
              <a:rPr dirty="0" sz="1200" spc="-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A2A2A"/>
                </a:solidFill>
                <a:latin typeface="Calibri"/>
                <a:cs typeface="Calibri"/>
              </a:rPr>
              <a:t>equivalência</a:t>
            </a:r>
            <a:r>
              <a:rPr dirty="0" sz="1200" spc="9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D2D2D"/>
                </a:solidFill>
                <a:latin typeface="Calibri"/>
                <a:cs typeface="Calibri"/>
              </a:rPr>
              <a:t>preço.</a:t>
            </a:r>
            <a:endParaRPr sz="1200">
              <a:latin typeface="Calibri"/>
              <a:cs typeface="Calibri"/>
            </a:endParaRPr>
          </a:p>
          <a:p>
            <a:pPr marL="15240">
              <a:lnSpc>
                <a:spcPct val="100000"/>
              </a:lnSpc>
              <a:spcBef>
                <a:spcPts val="840"/>
              </a:spcBef>
            </a:pP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Justificativa</a:t>
            </a:r>
            <a:r>
              <a:rPr dirty="0" sz="1150" spc="-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A3A3A"/>
                </a:solidFill>
                <a:latin typeface="Calibri"/>
                <a:cs typeface="Calibri"/>
              </a:rPr>
              <a:t>de</a:t>
            </a:r>
            <a:r>
              <a:rPr dirty="0" sz="1150" spc="-7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D2D2D"/>
                </a:solidFill>
                <a:latin typeface="Calibri"/>
                <a:cs typeface="Calibri"/>
              </a:rPr>
              <a:t>Escolha</a:t>
            </a:r>
            <a:endParaRPr sz="1150">
              <a:latin typeface="Calibri"/>
              <a:cs typeface="Calibri"/>
            </a:endParaRPr>
          </a:p>
          <a:p>
            <a:pPr lvl="1" marL="475615" indent="-240029">
              <a:lnSpc>
                <a:spcPct val="100000"/>
              </a:lnSpc>
              <a:spcBef>
                <a:spcPts val="850"/>
              </a:spcBef>
              <a:buClr>
                <a:srgbClr val="333333"/>
              </a:buClr>
              <a:buChar char="•"/>
              <a:tabLst>
                <a:tab pos="475615" algn="l"/>
              </a:tabLst>
            </a:pPr>
            <a:r>
              <a:rPr dirty="0" sz="1150">
                <a:solidFill>
                  <a:srgbClr val="444444"/>
                </a:solidFill>
                <a:latin typeface="Calibri"/>
                <a:cs typeface="Calibri"/>
              </a:rPr>
              <a:t>A</a:t>
            </a:r>
            <a:r>
              <a:rPr dirty="0" sz="1150" spc="-5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1C1C1C"/>
                </a:solidFill>
                <a:latin typeface="Calibri"/>
                <a:cs typeface="Calibri"/>
              </a:rPr>
              <a:t>escolha</a:t>
            </a:r>
            <a:r>
              <a:rPr dirty="0" sz="1150" spc="-35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A2A2A"/>
                </a:solidFill>
                <a:latin typeface="Calibri"/>
                <a:cs typeface="Calibri"/>
              </a:rPr>
              <a:t>deve</a:t>
            </a:r>
            <a:r>
              <a:rPr dirty="0" sz="1150" spc="-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40">
                <a:solidFill>
                  <a:srgbClr val="333333"/>
                </a:solidFill>
                <a:latin typeface="Calibri"/>
                <a:cs typeface="Calibri"/>
              </a:rPr>
              <a:t>recair,</a:t>
            </a:r>
            <a:r>
              <a:rPr dirty="0" sz="1150" spc="6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161616"/>
                </a:solidFill>
                <a:latin typeface="Calibri"/>
                <a:cs typeface="Calibri"/>
              </a:rPr>
              <a:t>preferencialmente,</a:t>
            </a:r>
            <a:r>
              <a:rPr dirty="0" sz="1150" spc="-70">
                <a:solidFill>
                  <a:srgbClr val="161616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B2B2B"/>
                </a:solidFill>
                <a:latin typeface="Calibri"/>
                <a:cs typeface="Calibri"/>
              </a:rPr>
              <a:t>sobre</a:t>
            </a:r>
            <a:r>
              <a:rPr dirty="0" sz="1150" spc="-2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43434"/>
                </a:solidFill>
                <a:latin typeface="Calibri"/>
                <a:cs typeface="Calibri"/>
              </a:rPr>
              <a:t>o</a:t>
            </a:r>
            <a:r>
              <a:rPr dirty="0" sz="1150" spc="-5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333333"/>
                </a:solidFill>
                <a:latin typeface="Calibri"/>
                <a:cs typeface="Calibri"/>
              </a:rPr>
              <a:t>menor</a:t>
            </a:r>
            <a:r>
              <a:rPr dirty="0" sz="1150" spc="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13131"/>
                </a:solidFill>
                <a:latin typeface="Calibri"/>
                <a:cs typeface="Calibri"/>
              </a:rPr>
              <a:t>preço.</a:t>
            </a:r>
            <a:endParaRPr sz="1150">
              <a:latin typeface="Calibri"/>
              <a:cs typeface="Calibri"/>
            </a:endParaRPr>
          </a:p>
          <a:p>
            <a:pPr lvl="1" marL="471170" marR="46990" indent="-236854">
              <a:lnSpc>
                <a:spcPct val="100000"/>
              </a:lnSpc>
              <a:spcBef>
                <a:spcPts val="805"/>
              </a:spcBef>
              <a:buClr>
                <a:srgbClr val="363636"/>
              </a:buClr>
              <a:buChar char="•"/>
              <a:tabLst>
                <a:tab pos="471170" algn="l"/>
              </a:tabLst>
            </a:pPr>
            <a:r>
              <a:rPr dirty="0" sz="1200" spc="-60">
                <a:solidFill>
                  <a:srgbClr val="383838"/>
                </a:solidFill>
                <a:latin typeface="Calibri"/>
                <a:cs typeface="Calibri"/>
              </a:rPr>
              <a:t>Caso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13131"/>
                </a:solidFill>
                <a:latin typeface="Calibri"/>
                <a:cs typeface="Calibri"/>
              </a:rPr>
              <a:t>escolha</a:t>
            </a:r>
            <a:r>
              <a:rPr dirty="0" sz="1200" spc="-2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A3A3A"/>
                </a:solidFill>
                <a:latin typeface="Calibri"/>
                <a:cs typeface="Calibri"/>
              </a:rPr>
              <a:t>um</a:t>
            </a:r>
            <a:r>
              <a:rPr dirty="0" sz="1200" spc="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83838"/>
                </a:solidFill>
                <a:latin typeface="Calibri"/>
                <a:cs typeface="Calibri"/>
              </a:rPr>
              <a:t>fornecedor</a:t>
            </a:r>
            <a:r>
              <a:rPr dirty="0" sz="1200" spc="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63636"/>
                </a:solidFill>
                <a:latin typeface="Calibri"/>
                <a:cs typeface="Calibri"/>
              </a:rPr>
              <a:t>mais</a:t>
            </a:r>
            <a:r>
              <a:rPr dirty="0" sz="1200" spc="-1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63636"/>
                </a:solidFill>
                <a:latin typeface="Calibri"/>
                <a:cs typeface="Calibri"/>
              </a:rPr>
              <a:t>caro,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2A2A2A"/>
                </a:solidFill>
                <a:latin typeface="Calibri"/>
                <a:cs typeface="Calibri"/>
              </a:rPr>
              <a:t>anexe</a:t>
            </a:r>
            <a:r>
              <a:rPr dirty="0" sz="12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D2D2D"/>
                </a:solidFill>
                <a:latin typeface="Calibri"/>
                <a:cs typeface="Calibri"/>
              </a:rPr>
              <a:t>uma</a:t>
            </a:r>
            <a:r>
              <a:rPr dirty="0" sz="1200" spc="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0" b="1">
                <a:solidFill>
                  <a:srgbClr val="232323"/>
                </a:solidFill>
                <a:latin typeface="Calibri"/>
                <a:cs typeface="Calibri"/>
              </a:rPr>
              <a:t>justificativa</a:t>
            </a:r>
            <a:r>
              <a:rPr dirty="0" sz="1200" spc="35" b="1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200" spc="-45" b="1">
                <a:solidFill>
                  <a:srgbClr val="2F2F2F"/>
                </a:solidFill>
                <a:latin typeface="Calibri"/>
                <a:cs typeface="Calibri"/>
              </a:rPr>
              <a:t>técnica</a:t>
            </a:r>
            <a:r>
              <a:rPr dirty="0" sz="1200" spc="20" b="1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83838"/>
                </a:solidFill>
                <a:latin typeface="Calibri"/>
                <a:cs typeface="Calibri"/>
              </a:rPr>
              <a:t>detalhada</a:t>
            </a:r>
            <a:r>
              <a:rPr dirty="0" sz="1200" spc="4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B2B2B"/>
                </a:solidFill>
                <a:latin typeface="Calibri"/>
                <a:cs typeface="Calibri"/>
              </a:rPr>
              <a:t>(ex: </a:t>
            </a:r>
            <a:r>
              <a:rPr dirty="0" sz="1200" spc="-70">
                <a:solidFill>
                  <a:srgbClr val="2A2A2A"/>
                </a:solidFill>
                <a:latin typeface="Calibri"/>
                <a:cs typeface="Calibri"/>
              </a:rPr>
              <a:t>prazo</a:t>
            </a:r>
            <a:r>
              <a:rPr dirty="0" sz="120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3B3B3B"/>
                </a:solidFill>
                <a:latin typeface="Calibri"/>
                <a:cs typeface="Calibri"/>
              </a:rPr>
              <a:t>de </a:t>
            </a:r>
            <a:r>
              <a:rPr dirty="0" sz="1200" spc="-55">
                <a:solidFill>
                  <a:srgbClr val="262626"/>
                </a:solidFill>
                <a:latin typeface="Calibri"/>
                <a:cs typeface="Calibri"/>
              </a:rPr>
              <a:t>entrega</a:t>
            </a:r>
            <a:r>
              <a:rPr dirty="0" sz="1200" spc="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82828"/>
                </a:solidFill>
                <a:latin typeface="Calibri"/>
                <a:cs typeface="Calibri"/>
              </a:rPr>
              <a:t>emergencial,</a:t>
            </a:r>
            <a:r>
              <a:rPr dirty="0" sz="1200" spc="8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qualidade</a:t>
            </a:r>
            <a:r>
              <a:rPr dirty="0" sz="1200" spc="6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superior</a:t>
            </a:r>
            <a:r>
              <a:rPr dirty="0" sz="1200" spc="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83838"/>
                </a:solidFill>
                <a:latin typeface="Calibri"/>
                <a:cs typeface="Calibri"/>
              </a:rPr>
              <a:t>essencial</a:t>
            </a:r>
            <a:r>
              <a:rPr dirty="0" sz="1200" spc="4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424242"/>
                </a:solidFill>
                <a:latin typeface="Calibri"/>
                <a:cs typeface="Calibri"/>
              </a:rPr>
              <a:t>ao</a:t>
            </a:r>
            <a:r>
              <a:rPr dirty="0" sz="1200" spc="-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A3A3A"/>
                </a:solidFill>
                <a:latin typeface="Calibri"/>
                <a:cs typeface="Calibri"/>
              </a:rPr>
              <a:t>projeto).</a:t>
            </a:r>
            <a:endParaRPr sz="1200">
              <a:latin typeface="Calibri"/>
              <a:cs typeface="Calibri"/>
            </a:endParaRPr>
          </a:p>
          <a:p>
            <a:pPr marL="153670" indent="-135890">
              <a:lnSpc>
                <a:spcPct val="100000"/>
              </a:lnSpc>
              <a:spcBef>
                <a:spcPts val="875"/>
              </a:spcBef>
              <a:buClr>
                <a:srgbClr val="2B2B2B"/>
              </a:buClr>
              <a:buAutoNum type="arabicPeriod" startAt="3"/>
              <a:tabLst>
                <a:tab pos="153670" algn="l"/>
              </a:tabLst>
            </a:pPr>
            <a:r>
              <a:rPr dirty="0" sz="1150" spc="-10">
                <a:solidFill>
                  <a:srgbClr val="232323"/>
                </a:solidFill>
                <a:latin typeface="Calibri"/>
                <a:cs typeface="Calibri"/>
              </a:rPr>
              <a:t>Regularidade</a:t>
            </a:r>
            <a:r>
              <a:rPr dirty="0" sz="1150" spc="-2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F1F1F"/>
                </a:solidFill>
                <a:latin typeface="Calibri"/>
                <a:cs typeface="Calibri"/>
              </a:rPr>
              <a:t>dos</a:t>
            </a:r>
            <a:r>
              <a:rPr dirty="0" sz="1150" spc="-6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82828"/>
                </a:solidFill>
                <a:latin typeface="Calibri"/>
                <a:cs typeface="Calibri"/>
              </a:rPr>
              <a:t>fornecedores</a:t>
            </a:r>
            <a:endParaRPr sz="1150">
              <a:latin typeface="Calibri"/>
              <a:cs typeface="Calibri"/>
            </a:endParaRPr>
          </a:p>
          <a:p>
            <a:pPr marL="14604" marR="259079" indent="1270">
              <a:lnSpc>
                <a:spcPct val="109000"/>
              </a:lnSpc>
              <a:spcBef>
                <a:spcPts val="820"/>
              </a:spcBef>
            </a:pPr>
            <a:r>
              <a:rPr dirty="0" sz="1100" spc="-155">
                <a:solidFill>
                  <a:srgbClr val="1C1C1C"/>
                </a:solidFill>
                <a:latin typeface="Arial MT"/>
                <a:cs typeface="Arial MT"/>
              </a:rPr>
              <a:t>A</a:t>
            </a:r>
            <a:r>
              <a:rPr dirty="0" sz="1100" spc="-40">
                <a:solidFill>
                  <a:srgbClr val="1C1C1C"/>
                </a:solidFill>
                <a:latin typeface="Arial MT"/>
                <a:cs typeface="Arial MT"/>
              </a:rPr>
              <a:t> </a:t>
            </a:r>
            <a:r>
              <a:rPr dirty="0" sz="1100" spc="-90">
                <a:solidFill>
                  <a:srgbClr val="2D2D2D"/>
                </a:solidFill>
                <a:latin typeface="Arial MT"/>
                <a:cs typeface="Arial MT"/>
              </a:rPr>
              <a:t>associação</a:t>
            </a:r>
            <a:r>
              <a:rPr dirty="0" sz="1100" spc="65">
                <a:solidFill>
                  <a:srgbClr val="2D2D2D"/>
                </a:solidFill>
                <a:latin typeface="Arial MT"/>
                <a:cs typeface="Arial MT"/>
              </a:rPr>
              <a:t> </a:t>
            </a:r>
            <a:r>
              <a:rPr dirty="0" sz="1100" spc="-75">
                <a:solidFill>
                  <a:srgbClr val="3F3F3F"/>
                </a:solidFill>
                <a:latin typeface="Arial MT"/>
                <a:cs typeface="Arial MT"/>
              </a:rPr>
              <a:t>não</a:t>
            </a:r>
            <a:r>
              <a:rPr dirty="0" sz="1100" spc="-5">
                <a:solidFill>
                  <a:srgbClr val="3F3F3F"/>
                </a:solidFill>
                <a:latin typeface="Arial MT"/>
                <a:cs typeface="Arial MT"/>
              </a:rPr>
              <a:t> </a:t>
            </a:r>
            <a:r>
              <a:rPr dirty="0" sz="1100" spc="-70">
                <a:solidFill>
                  <a:srgbClr val="363636"/>
                </a:solidFill>
                <a:latin typeface="Arial MT"/>
                <a:cs typeface="Arial MT"/>
              </a:rPr>
              <a:t>pode</a:t>
            </a:r>
            <a:r>
              <a:rPr dirty="0" sz="1100" spc="-15">
                <a:solidFill>
                  <a:srgbClr val="363636"/>
                </a:solidFill>
                <a:latin typeface="Arial MT"/>
                <a:cs typeface="Arial MT"/>
              </a:rPr>
              <a:t> </a:t>
            </a:r>
            <a:r>
              <a:rPr dirty="0" sz="1100" spc="-40">
                <a:solidFill>
                  <a:srgbClr val="343434"/>
                </a:solidFill>
                <a:latin typeface="Arial MT"/>
                <a:cs typeface="Arial MT"/>
              </a:rPr>
              <a:t>comprar</a:t>
            </a:r>
            <a:r>
              <a:rPr dirty="0" sz="1100" spc="7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dirty="0" sz="1100" spc="-75">
                <a:solidFill>
                  <a:srgbClr val="282828"/>
                </a:solidFill>
                <a:latin typeface="Arial MT"/>
                <a:cs typeface="Arial MT"/>
              </a:rPr>
              <a:t>de</a:t>
            </a:r>
            <a:r>
              <a:rPr dirty="0" sz="1100" spc="-40">
                <a:solidFill>
                  <a:srgbClr val="282828"/>
                </a:solidFill>
                <a:latin typeface="Arial MT"/>
                <a:cs typeface="Arial MT"/>
              </a:rPr>
              <a:t> </a:t>
            </a:r>
            <a:r>
              <a:rPr dirty="0" sz="1100" spc="-80">
                <a:solidFill>
                  <a:srgbClr val="363636"/>
                </a:solidFill>
                <a:latin typeface="Arial MT"/>
                <a:cs typeface="Arial MT"/>
              </a:rPr>
              <a:t>empresas</a:t>
            </a:r>
            <a:r>
              <a:rPr dirty="0" sz="1100" spc="15">
                <a:solidFill>
                  <a:srgbClr val="363636"/>
                </a:solidFill>
                <a:latin typeface="Arial MT"/>
                <a:cs typeface="Arial MT"/>
              </a:rPr>
              <a:t> </a:t>
            </a:r>
            <a:r>
              <a:rPr dirty="0" sz="1100" spc="-70">
                <a:solidFill>
                  <a:srgbClr val="343434"/>
                </a:solidFill>
                <a:latin typeface="Arial MT"/>
                <a:cs typeface="Arial MT"/>
              </a:rPr>
              <a:t>com</a:t>
            </a:r>
            <a:r>
              <a:rPr dirty="0" sz="1100">
                <a:solidFill>
                  <a:srgbClr val="343434"/>
                </a:solidFill>
                <a:latin typeface="Arial MT"/>
                <a:cs typeface="Arial MT"/>
              </a:rPr>
              <a:t> </a:t>
            </a:r>
            <a:r>
              <a:rPr dirty="0" sz="1100" spc="-55">
                <a:solidFill>
                  <a:srgbClr val="2F2F2F"/>
                </a:solidFill>
                <a:latin typeface="Arial MT"/>
                <a:cs typeface="Arial MT"/>
              </a:rPr>
              <a:t>problemas</a:t>
            </a:r>
            <a:r>
              <a:rPr dirty="0" sz="1100" spc="35">
                <a:solidFill>
                  <a:srgbClr val="2F2F2F"/>
                </a:solidFill>
                <a:latin typeface="Arial MT"/>
                <a:cs typeface="Arial MT"/>
              </a:rPr>
              <a:t> </a:t>
            </a:r>
            <a:r>
              <a:rPr dirty="0" sz="1100" spc="-125">
                <a:solidFill>
                  <a:srgbClr val="313131"/>
                </a:solidFill>
                <a:latin typeface="Arial MT"/>
                <a:cs typeface="Arial MT"/>
              </a:rPr>
              <a:t>f1scais</a:t>
            </a:r>
            <a:r>
              <a:rPr dirty="0" sz="1100" spc="25">
                <a:solidFill>
                  <a:srgbClr val="313131"/>
                </a:solidFill>
                <a:latin typeface="Arial MT"/>
                <a:cs typeface="Arial MT"/>
              </a:rPr>
              <a:t> </a:t>
            </a:r>
            <a:r>
              <a:rPr dirty="0" sz="1100" spc="-60">
                <a:solidFill>
                  <a:srgbClr val="2D2D2D"/>
                </a:solidFill>
                <a:latin typeface="Arial MT"/>
                <a:cs typeface="Arial MT"/>
              </a:rPr>
              <a:t>ou</a:t>
            </a:r>
            <a:r>
              <a:rPr dirty="0" sz="1100" spc="-10">
                <a:solidFill>
                  <a:srgbClr val="2D2D2D"/>
                </a:solidFill>
                <a:latin typeface="Arial MT"/>
                <a:cs typeface="Arial MT"/>
              </a:rPr>
              <a:t> </a:t>
            </a:r>
            <a:r>
              <a:rPr dirty="0" sz="1100" spc="-45">
                <a:solidFill>
                  <a:srgbClr val="2F2F2F"/>
                </a:solidFill>
                <a:latin typeface="Arial MT"/>
                <a:cs typeface="Arial MT"/>
              </a:rPr>
              <a:t>jurídicos.</a:t>
            </a:r>
            <a:r>
              <a:rPr dirty="0" sz="1100" spc="5">
                <a:solidFill>
                  <a:srgbClr val="2F2F2F"/>
                </a:solidFill>
                <a:latin typeface="Arial MT"/>
                <a:cs typeface="Arial MT"/>
              </a:rPr>
              <a:t> </a:t>
            </a:r>
            <a:r>
              <a:rPr dirty="0" sz="1100" spc="-75">
                <a:solidFill>
                  <a:srgbClr val="383838"/>
                </a:solidFill>
                <a:latin typeface="Arial MT"/>
                <a:cs typeface="Arial MT"/>
              </a:rPr>
              <a:t>Antes</a:t>
            </a:r>
            <a:r>
              <a:rPr dirty="0" sz="1100" spc="-5">
                <a:solidFill>
                  <a:srgbClr val="383838"/>
                </a:solidFill>
                <a:latin typeface="Arial MT"/>
                <a:cs typeface="Arial MT"/>
              </a:rPr>
              <a:t> </a:t>
            </a:r>
            <a:r>
              <a:rPr dirty="0" sz="1100" spc="-25">
                <a:solidFill>
                  <a:srgbClr val="383838"/>
                </a:solidFill>
                <a:latin typeface="Arial MT"/>
                <a:cs typeface="Arial MT"/>
              </a:rPr>
              <a:t>de </a:t>
            </a:r>
            <a:r>
              <a:rPr dirty="0" sz="1100" spc="-45">
                <a:solidFill>
                  <a:srgbClr val="383838"/>
                </a:solidFill>
                <a:latin typeface="Arial MT"/>
                <a:cs typeface="Arial MT"/>
              </a:rPr>
              <a:t>fechar</a:t>
            </a:r>
            <a:r>
              <a:rPr dirty="0" sz="1100" spc="-30">
                <a:solidFill>
                  <a:srgbClr val="383838"/>
                </a:solidFill>
                <a:latin typeface="Arial MT"/>
                <a:cs typeface="Arial MT"/>
              </a:rPr>
              <a:t> </a:t>
            </a:r>
            <a:r>
              <a:rPr dirty="0" sz="1100" spc="-60">
                <a:solidFill>
                  <a:srgbClr val="414141"/>
                </a:solidFill>
                <a:latin typeface="Arial MT"/>
                <a:cs typeface="Arial MT"/>
              </a:rPr>
              <a:t>o</a:t>
            </a:r>
            <a:r>
              <a:rPr dirty="0" sz="1100" spc="-45">
                <a:solidFill>
                  <a:srgbClr val="414141"/>
                </a:solidFill>
                <a:latin typeface="Arial MT"/>
                <a:cs typeface="Arial MT"/>
              </a:rPr>
              <a:t> </a:t>
            </a:r>
            <a:r>
              <a:rPr dirty="0" sz="1100" spc="-50">
                <a:solidFill>
                  <a:srgbClr val="242424"/>
                </a:solidFill>
                <a:latin typeface="Arial MT"/>
                <a:cs typeface="Arial MT"/>
              </a:rPr>
              <a:t>pedido,</a:t>
            </a:r>
            <a:r>
              <a:rPr dirty="0" sz="1100" spc="-25">
                <a:solidFill>
                  <a:srgbClr val="242424"/>
                </a:solidFill>
                <a:latin typeface="Arial MT"/>
                <a:cs typeface="Arial MT"/>
              </a:rPr>
              <a:t> </a:t>
            </a:r>
            <a:r>
              <a:rPr dirty="0" sz="1100" spc="-40">
                <a:solidFill>
                  <a:srgbClr val="383838"/>
                </a:solidFill>
                <a:latin typeface="Arial MT"/>
                <a:cs typeface="Arial MT"/>
              </a:rPr>
              <a:t>verifique</a:t>
            </a:r>
            <a:r>
              <a:rPr dirty="0" sz="1100" spc="-5">
                <a:solidFill>
                  <a:srgbClr val="383838"/>
                </a:solidFill>
                <a:latin typeface="Arial MT"/>
                <a:cs typeface="Arial MT"/>
              </a:rPr>
              <a:t> </a:t>
            </a:r>
            <a:r>
              <a:rPr dirty="0" sz="1100" spc="-114">
                <a:solidFill>
                  <a:srgbClr val="414141"/>
                </a:solidFill>
                <a:latin typeface="Arial MT"/>
                <a:cs typeface="Arial MT"/>
              </a:rPr>
              <a:t>se</a:t>
            </a:r>
            <a:r>
              <a:rPr dirty="0" sz="1100" spc="10">
                <a:solidFill>
                  <a:srgbClr val="414141"/>
                </a:solidFill>
                <a:latin typeface="Arial MT"/>
                <a:cs typeface="Arial MT"/>
              </a:rPr>
              <a:t> </a:t>
            </a:r>
            <a:r>
              <a:rPr dirty="0" sz="1100" spc="-65">
                <a:solidFill>
                  <a:srgbClr val="464646"/>
                </a:solidFill>
                <a:latin typeface="Arial MT"/>
                <a:cs typeface="Arial MT"/>
              </a:rPr>
              <a:t>o</a:t>
            </a:r>
            <a:r>
              <a:rPr dirty="0" sz="1100" spc="-5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dirty="0" sz="1100" spc="-35">
                <a:solidFill>
                  <a:srgbClr val="2D2D2D"/>
                </a:solidFill>
                <a:latin typeface="Arial MT"/>
                <a:cs typeface="Arial MT"/>
              </a:rPr>
              <a:t>fornecedor</a:t>
            </a:r>
            <a:r>
              <a:rPr dirty="0" sz="1100" spc="35">
                <a:solidFill>
                  <a:srgbClr val="2D2D2D"/>
                </a:solidFill>
                <a:latin typeface="Arial MT"/>
                <a:cs typeface="Arial MT"/>
              </a:rPr>
              <a:t> </a:t>
            </a:r>
            <a:r>
              <a:rPr dirty="0" sz="1100" spc="-10">
                <a:solidFill>
                  <a:srgbClr val="2B2B2B"/>
                </a:solidFill>
                <a:latin typeface="Arial MT"/>
                <a:cs typeface="Arial MT"/>
              </a:rPr>
              <a:t>possui: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6177" y="794601"/>
            <a:ext cx="5436870" cy="8770620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473075" indent="-234950">
              <a:lnSpc>
                <a:spcPct val="100000"/>
              </a:lnSpc>
              <a:spcBef>
                <a:spcPts val="890"/>
              </a:spcBef>
              <a:buChar char="•"/>
              <a:tabLst>
                <a:tab pos="473075" algn="l"/>
              </a:tabLst>
            </a:pPr>
            <a:r>
              <a:rPr dirty="0" sz="1200" spc="-80">
                <a:latin typeface="Calibri"/>
                <a:cs typeface="Calibri"/>
              </a:rPr>
              <a:t>CNPJ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ativo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114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regular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Receita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Federal.</a:t>
            </a:r>
            <a:endParaRPr sz="1200">
              <a:latin typeface="Calibri"/>
              <a:cs typeface="Calibri"/>
            </a:endParaRPr>
          </a:p>
          <a:p>
            <a:pPr marL="468630" indent="-235585">
              <a:lnSpc>
                <a:spcPct val="100000"/>
              </a:lnSpc>
              <a:spcBef>
                <a:spcPts val="790"/>
              </a:spcBef>
              <a:buChar char="•"/>
              <a:tabLst>
                <a:tab pos="468630" algn="l"/>
              </a:tabLst>
            </a:pPr>
            <a:r>
              <a:rPr dirty="0" sz="1200" spc="-45">
                <a:latin typeface="Calibri"/>
                <a:cs typeface="Calibri"/>
              </a:rPr>
              <a:t>Certidão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Negativa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Débitos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(CND)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Relativos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Tributos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Federais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à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Dívida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Ativa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</a:t>
            </a:r>
            <a:endParaRPr sz="1200"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  <a:spcBef>
                <a:spcPts val="120"/>
              </a:spcBef>
            </a:pPr>
            <a:r>
              <a:rPr dirty="0" sz="1150" spc="-10">
                <a:latin typeface="Calibri"/>
                <a:cs typeface="Calibri"/>
              </a:rPr>
              <a:t>União.</a:t>
            </a:r>
            <a:endParaRPr sz="1150">
              <a:latin typeface="Calibri"/>
              <a:cs typeface="Calibri"/>
            </a:endParaRPr>
          </a:p>
          <a:p>
            <a:pPr marL="473075" indent="-234950">
              <a:lnSpc>
                <a:spcPct val="100000"/>
              </a:lnSpc>
              <a:spcBef>
                <a:spcPts val="800"/>
              </a:spcBef>
              <a:buChar char="•"/>
              <a:tabLst>
                <a:tab pos="473075" algn="l"/>
              </a:tabLst>
            </a:pPr>
            <a:r>
              <a:rPr dirty="0" sz="1200" spc="-45">
                <a:latin typeface="Calibri"/>
                <a:cs typeface="Calibri"/>
              </a:rPr>
              <a:t>Certidão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Negativa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Débitos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Trabalhistas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(CNDT).</a:t>
            </a:r>
            <a:endParaRPr sz="1200">
              <a:latin typeface="Calibri"/>
              <a:cs typeface="Calibri"/>
            </a:endParaRPr>
          </a:p>
          <a:p>
            <a:pPr marL="473075" indent="-234950">
              <a:lnSpc>
                <a:spcPct val="100000"/>
              </a:lnSpc>
              <a:spcBef>
                <a:spcPts val="830"/>
              </a:spcBef>
              <a:buChar char="•"/>
              <a:tabLst>
                <a:tab pos="473075" algn="l"/>
              </a:tabLst>
            </a:pPr>
            <a:r>
              <a:rPr dirty="0" sz="1200" spc="-45">
                <a:latin typeface="Calibri"/>
                <a:cs typeface="Calibri"/>
              </a:rPr>
              <a:t>Certificado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Regularidade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FGTS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(CRF).</a:t>
            </a:r>
            <a:endParaRPr sz="1200">
              <a:latin typeface="Calibri"/>
              <a:cs typeface="Calibri"/>
            </a:endParaRPr>
          </a:p>
          <a:p>
            <a:pPr marL="473075" indent="-234950">
              <a:lnSpc>
                <a:spcPct val="100000"/>
              </a:lnSpc>
              <a:spcBef>
                <a:spcPts val="790"/>
              </a:spcBef>
              <a:buChar char="•"/>
              <a:tabLst>
                <a:tab pos="473075" algn="l"/>
              </a:tabLst>
            </a:pPr>
            <a:r>
              <a:rPr dirty="0" sz="1200" spc="-50">
                <a:latin typeface="Calibri"/>
                <a:cs typeface="Calibri"/>
              </a:rPr>
              <a:t>Certidão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Negativa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Débitos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Mobiliários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junto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à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Prefeitura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Guarulhos.</a:t>
            </a:r>
            <a:endParaRPr sz="1200">
              <a:latin typeface="Calibri"/>
              <a:cs typeface="Calibri"/>
            </a:endParaRPr>
          </a:p>
          <a:p>
            <a:pPr marL="151765" indent="-135890">
              <a:lnSpc>
                <a:spcPct val="100000"/>
              </a:lnSpc>
              <a:spcBef>
                <a:spcPts val="825"/>
              </a:spcBef>
              <a:buAutoNum type="arabicPeriod" startAt="4"/>
              <a:tabLst>
                <a:tab pos="151765" algn="l"/>
              </a:tabLst>
            </a:pPr>
            <a:r>
              <a:rPr dirty="0" sz="1200" spc="-55">
                <a:latin typeface="Calibri"/>
                <a:cs typeface="Calibri"/>
              </a:rPr>
              <a:t>Pagamentos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1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Movimentação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Financeira</a:t>
            </a:r>
            <a:endParaRPr sz="1200">
              <a:latin typeface="Calibri"/>
              <a:cs typeface="Calibri"/>
            </a:endParaRPr>
          </a:p>
          <a:p>
            <a:pPr marL="21590" marR="317500" indent="-635">
              <a:lnSpc>
                <a:spcPct val="102400"/>
              </a:lnSpc>
              <a:spcBef>
                <a:spcPts val="760"/>
              </a:spcBef>
            </a:pPr>
            <a:r>
              <a:rPr dirty="0" sz="1200" spc="-50">
                <a:latin typeface="Calibri"/>
                <a:cs typeface="Calibri"/>
              </a:rPr>
              <a:t>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recursos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parceria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devem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ser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geridos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forma </a:t>
            </a:r>
            <a:r>
              <a:rPr dirty="0" sz="1200" spc="-60">
                <a:latin typeface="Calibri"/>
                <a:cs typeface="Calibri"/>
              </a:rPr>
              <a:t>estritamente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controlada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evitar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 spc="-60">
                <a:latin typeface="Calibri"/>
                <a:cs typeface="Calibri"/>
              </a:rPr>
              <a:t>rejeição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da</a:t>
            </a:r>
            <a:r>
              <a:rPr dirty="0" sz="1200" spc="-60">
                <a:latin typeface="Calibri"/>
                <a:cs typeface="Calibri"/>
              </a:rPr>
              <a:t> prestação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contas.</a:t>
            </a:r>
            <a:endParaRPr sz="1200">
              <a:latin typeface="Calibri"/>
              <a:cs typeface="Calibri"/>
            </a:endParaRPr>
          </a:p>
          <a:p>
            <a:pPr marL="473709" marR="742950" indent="-236220">
              <a:lnSpc>
                <a:spcPct val="100000"/>
              </a:lnSpc>
              <a:spcBef>
                <a:spcPts val="790"/>
              </a:spcBef>
              <a:buChar char="•"/>
              <a:tabLst>
                <a:tab pos="473709" algn="l"/>
                <a:tab pos="479425" algn="l"/>
              </a:tabLst>
            </a:pPr>
            <a:r>
              <a:rPr dirty="0" sz="1200">
                <a:latin typeface="Calibri"/>
                <a:cs typeface="Calibri"/>
              </a:rPr>
              <a:t>	</a:t>
            </a:r>
            <a:r>
              <a:rPr dirty="0" sz="1200" spc="-70" b="1">
                <a:latin typeface="Calibri"/>
                <a:cs typeface="Calibri"/>
              </a:rPr>
              <a:t>Conta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Bancária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55" b="1">
                <a:latin typeface="Calibri"/>
                <a:cs typeface="Calibri"/>
              </a:rPr>
              <a:t>Especffica: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Utilize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apenas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corrente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bancária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aberta </a:t>
            </a:r>
            <a:r>
              <a:rPr dirty="0" sz="1200" spc="-65">
                <a:latin typeface="Calibri"/>
                <a:cs typeface="Calibri"/>
              </a:rPr>
              <a:t>exclusivamente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termo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parceria.</a:t>
            </a:r>
            <a:endParaRPr sz="1200">
              <a:latin typeface="Calibri"/>
              <a:cs typeface="Calibri"/>
            </a:endParaRPr>
          </a:p>
          <a:p>
            <a:pPr marL="474980" marR="614045" indent="-237490">
              <a:lnSpc>
                <a:spcPct val="100000"/>
              </a:lnSpc>
              <a:spcBef>
                <a:spcPts val="790"/>
              </a:spcBef>
              <a:buFont typeface="Calibri"/>
              <a:buChar char="•"/>
              <a:tabLst>
                <a:tab pos="478155" algn="l"/>
              </a:tabLst>
            </a:pPr>
            <a:r>
              <a:rPr dirty="0" sz="1200" spc="-60" b="1">
                <a:latin typeface="Calibri"/>
                <a:cs typeface="Calibri"/>
              </a:rPr>
              <a:t>Transferências</a:t>
            </a:r>
            <a:r>
              <a:rPr dirty="0" sz="1200" spc="-5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Eletrônicas:</a:t>
            </a:r>
            <a:r>
              <a:rPr dirty="0" sz="1200" spc="60" b="1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Realize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pagamentos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apenas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por </a:t>
            </a:r>
            <a:r>
              <a:rPr dirty="0" sz="1200" spc="-40">
                <a:latin typeface="Calibri"/>
                <a:cs typeface="Calibri"/>
              </a:rPr>
              <a:t>PIX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85">
                <a:latin typeface="Calibri"/>
                <a:cs typeface="Calibri"/>
              </a:rPr>
              <a:t>CNPJ,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ou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0">
                <a:latin typeface="Calibri"/>
                <a:cs typeface="Calibri"/>
              </a:rPr>
              <a:t>transferência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eletrônica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identificada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conta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fornecedor.</a:t>
            </a:r>
            <a:endParaRPr sz="1200">
              <a:latin typeface="Calibri"/>
              <a:cs typeface="Calibri"/>
            </a:endParaRPr>
          </a:p>
          <a:p>
            <a:pPr marL="476884" marR="31750" indent="-234950">
              <a:lnSpc>
                <a:spcPct val="100000"/>
              </a:lnSpc>
              <a:spcBef>
                <a:spcPts val="825"/>
              </a:spcBef>
              <a:buChar char="•"/>
              <a:tabLst>
                <a:tab pos="478155" algn="l"/>
              </a:tabLst>
            </a:pPr>
            <a:r>
              <a:rPr dirty="0" baseline="2314" sz="1800">
                <a:latin typeface="Calibri"/>
                <a:cs typeface="Calibri"/>
              </a:rPr>
              <a:t>Proibl</a:t>
            </a:r>
            <a:r>
              <a:rPr dirty="0" baseline="-4629" sz="1800">
                <a:latin typeface="Calibri"/>
                <a:cs typeface="Calibri"/>
              </a:rPr>
              <a:t>s</a:t>
            </a:r>
            <a:r>
              <a:rPr dirty="0" baseline="-4629" sz="1800" spc="25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Dinheiro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em</a:t>
            </a:r>
            <a:r>
              <a:rPr dirty="0" sz="1200" spc="-10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Espécie: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expressamente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proibido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efetuar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pagamentos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com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0">
                <a:latin typeface="Calibri"/>
                <a:cs typeface="Calibri"/>
              </a:rPr>
              <a:t>dinheiro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vivo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(saques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conta).</a:t>
            </a:r>
            <a:endParaRPr sz="1200">
              <a:latin typeface="Calibri"/>
              <a:cs typeface="Calibri"/>
            </a:endParaRPr>
          </a:p>
          <a:p>
            <a:pPr marL="472440" marR="459740" indent="-234950">
              <a:lnSpc>
                <a:spcPct val="99900"/>
              </a:lnSpc>
              <a:spcBef>
                <a:spcPts val="830"/>
              </a:spcBef>
              <a:buChar char="•"/>
              <a:tabLst>
                <a:tab pos="476884" algn="l"/>
              </a:tabLst>
            </a:pPr>
            <a:r>
              <a:rPr dirty="0" sz="1200" spc="-45">
                <a:latin typeface="Calibri"/>
                <a:cs typeface="Calibri"/>
              </a:rPr>
              <a:t>Notas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Fiscais: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Exija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Nota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Fiscal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Eletrônica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(NF-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ou</a:t>
            </a:r>
            <a:r>
              <a:rPr dirty="0" sz="1200" spc="-114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NFS-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Guarulhos)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emitida </a:t>
            </a:r>
            <a:r>
              <a:rPr dirty="0" sz="1200" spc="-20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obrigatoriamente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em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nome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da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Associação,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contendo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</a:t>
            </a:r>
            <a:r>
              <a:rPr dirty="0" sz="1200" spc="-65">
                <a:latin typeface="Calibri"/>
                <a:cs typeface="Calibri"/>
              </a:rPr>
              <a:t> número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90">
                <a:latin typeface="Calibri"/>
                <a:cs typeface="Calibri"/>
              </a:rPr>
              <a:t>Termo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Parceria/Fomento</a:t>
            </a:r>
            <a:r>
              <a:rPr dirty="0" sz="1200" spc="-114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no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campo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observações.</a:t>
            </a:r>
            <a:endParaRPr sz="1200">
              <a:latin typeface="Calibri"/>
              <a:cs typeface="Calibri"/>
            </a:endParaRPr>
          </a:p>
          <a:p>
            <a:pPr marL="158115" indent="-137160">
              <a:lnSpc>
                <a:spcPct val="100000"/>
              </a:lnSpc>
              <a:spcBef>
                <a:spcPts val="790"/>
              </a:spcBef>
              <a:buAutoNum type="arabicPeriod" startAt="4"/>
              <a:tabLst>
                <a:tab pos="158115" algn="l"/>
              </a:tabLst>
            </a:pPr>
            <a:r>
              <a:rPr dirty="0" sz="1200" spc="-70" b="1">
                <a:latin typeface="Calibri"/>
                <a:cs typeface="Calibri"/>
              </a:rPr>
              <a:t>Arquivamento</a:t>
            </a:r>
            <a:r>
              <a:rPr dirty="0" sz="1200" spc="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</a:t>
            </a:r>
            <a:r>
              <a:rPr dirty="0" sz="1200" spc="-105" b="1">
                <a:latin typeface="Calibri"/>
                <a:cs typeface="Calibri"/>
              </a:rPr>
              <a:t> </a:t>
            </a:r>
            <a:r>
              <a:rPr dirty="0" sz="1200" spc="-55" b="1">
                <a:latin typeface="Calibri"/>
                <a:cs typeface="Calibri"/>
              </a:rPr>
              <a:t>Prestação</a:t>
            </a:r>
            <a:r>
              <a:rPr dirty="0" sz="1200" spc="75" b="1">
                <a:latin typeface="Calibri"/>
                <a:cs typeface="Calibri"/>
              </a:rPr>
              <a:t> </a:t>
            </a:r>
            <a:r>
              <a:rPr dirty="0" sz="1200" spc="-70" b="1">
                <a:latin typeface="Calibri"/>
                <a:cs typeface="Calibri"/>
              </a:rPr>
              <a:t>de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Contas</a:t>
            </a:r>
            <a:endParaRPr sz="1200">
              <a:latin typeface="Calibri"/>
              <a:cs typeface="Calibri"/>
            </a:endParaRPr>
          </a:p>
          <a:p>
            <a:pPr marL="20955">
              <a:lnSpc>
                <a:spcPct val="100000"/>
              </a:lnSpc>
              <a:spcBef>
                <a:spcPts val="825"/>
              </a:spcBef>
            </a:pPr>
            <a:r>
              <a:rPr dirty="0" sz="1200" spc="-30">
                <a:latin typeface="Calibri"/>
                <a:cs typeface="Calibri"/>
              </a:rPr>
              <a:t>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transparência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chave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continuidade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da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parceria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com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prefeitura.</a:t>
            </a:r>
            <a:endParaRPr sz="1200">
              <a:latin typeface="Calibri"/>
              <a:cs typeface="Calibri"/>
            </a:endParaRPr>
          </a:p>
          <a:p>
            <a:pPr marL="472440" marR="86360" indent="-234950">
              <a:lnSpc>
                <a:spcPct val="101200"/>
              </a:lnSpc>
              <a:spcBef>
                <a:spcPts val="775"/>
              </a:spcBef>
              <a:buChar char="•"/>
              <a:tabLst>
                <a:tab pos="474345" algn="l"/>
              </a:tabLst>
            </a:pPr>
            <a:r>
              <a:rPr dirty="0" sz="1200" spc="-40">
                <a:latin typeface="Calibri"/>
                <a:cs typeface="Calibri"/>
              </a:rPr>
              <a:t>Dossiê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Compra: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Monte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um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processo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fisico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ou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digital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cada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aquisição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contendo: </a:t>
            </a:r>
            <a:r>
              <a:rPr dirty="0" sz="1200" spc="-35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solicitação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interna,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as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cotações,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certidões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fornecedor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escolhido,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nota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fiscal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 </a:t>
            </a:r>
            <a:r>
              <a:rPr dirty="0" sz="1200" spc="-50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comprovante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pagamento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bancário.</a:t>
            </a:r>
            <a:endParaRPr sz="1200">
              <a:latin typeface="Calibri"/>
              <a:cs typeface="Calibri"/>
            </a:endParaRPr>
          </a:p>
          <a:p>
            <a:pPr marL="476884" marR="5080" indent="-234950">
              <a:lnSpc>
                <a:spcPct val="101200"/>
              </a:lnSpc>
              <a:spcBef>
                <a:spcPts val="770"/>
              </a:spcBef>
              <a:buChar char="•"/>
              <a:tabLst>
                <a:tab pos="478155" algn="l"/>
              </a:tabLst>
            </a:pPr>
            <a:r>
              <a:rPr dirty="0" sz="1200" spc="-55">
                <a:latin typeface="Calibri"/>
                <a:cs typeface="Calibri"/>
              </a:rPr>
              <a:t>Prazo</a:t>
            </a:r>
            <a:r>
              <a:rPr dirty="0" sz="1200" spc="-20">
                <a:latin typeface="Calibri"/>
                <a:cs typeface="Calibri"/>
              </a:rPr>
              <a:t> 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Guarda: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Conserve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todos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os </a:t>
            </a:r>
            <a:r>
              <a:rPr dirty="0" sz="1200" spc="-70">
                <a:latin typeface="Calibri"/>
                <a:cs typeface="Calibri"/>
              </a:rPr>
              <a:t>documentos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originais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organizados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em</a:t>
            </a:r>
            <a:r>
              <a:rPr dirty="0" sz="1200" spc="-50">
                <a:latin typeface="Calibri"/>
                <a:cs typeface="Calibri"/>
              </a:rPr>
              <a:t> arquivo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por, </a:t>
            </a:r>
            <a:r>
              <a:rPr dirty="0" sz="1200" spc="-20">
                <a:latin typeface="Calibri"/>
                <a:cs typeface="Calibri"/>
              </a:rPr>
              <a:t>	</a:t>
            </a:r>
            <a:r>
              <a:rPr dirty="0" sz="1200" spc="-50">
                <a:latin typeface="Calibri"/>
                <a:cs typeface="Calibri"/>
              </a:rPr>
              <a:t>no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mfnimo,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10 </a:t>
            </a:r>
            <a:r>
              <a:rPr dirty="0" sz="1200" spc="-50">
                <a:latin typeface="Calibri"/>
                <a:cs typeface="Calibri"/>
              </a:rPr>
              <a:t>anos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após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aprovação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prestação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contas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pela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Prefeitura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10">
                <a:latin typeface="Calibri"/>
                <a:cs typeface="Calibri"/>
              </a:rPr>
              <a:t>Guarulhos.</a:t>
            </a:r>
            <a:endParaRPr sz="1200">
              <a:latin typeface="Calibri"/>
              <a:cs typeface="Calibri"/>
            </a:endParaRPr>
          </a:p>
          <a:p>
            <a:pPr marL="151130" indent="-132715">
              <a:lnSpc>
                <a:spcPct val="100000"/>
              </a:lnSpc>
              <a:spcBef>
                <a:spcPts val="945"/>
              </a:spcBef>
              <a:buAutoNum type="arabicPeriod" startAt="4"/>
              <a:tabLst>
                <a:tab pos="151130" algn="l"/>
              </a:tabLst>
            </a:pPr>
            <a:r>
              <a:rPr dirty="0" sz="1050" b="1">
                <a:latin typeface="Calibri"/>
                <a:cs typeface="Calibri"/>
              </a:rPr>
              <a:t>Diretrizes</a:t>
            </a:r>
            <a:r>
              <a:rPr dirty="0" sz="1050" spc="150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Específicas</a:t>
            </a:r>
            <a:r>
              <a:rPr dirty="0" sz="1050" spc="195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para</a:t>
            </a:r>
            <a:r>
              <a:rPr dirty="0" sz="1050" spc="5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Parcerias</a:t>
            </a:r>
            <a:r>
              <a:rPr dirty="0" sz="1050" spc="90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na</a:t>
            </a:r>
            <a:r>
              <a:rPr dirty="0" sz="1050" spc="95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Área</a:t>
            </a:r>
            <a:r>
              <a:rPr dirty="0" sz="1050" spc="55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da</a:t>
            </a:r>
            <a:r>
              <a:rPr dirty="0" sz="1050" spc="60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Educação</a:t>
            </a:r>
            <a:r>
              <a:rPr dirty="0" sz="1050" spc="114" b="1">
                <a:latin typeface="Calibri"/>
                <a:cs typeface="Calibri"/>
              </a:rPr>
              <a:t> </a:t>
            </a:r>
            <a:r>
              <a:rPr dirty="0" sz="1050" spc="-20" b="1">
                <a:latin typeface="Calibri"/>
                <a:cs typeface="Calibri"/>
              </a:rPr>
              <a:t>(SE)</a:t>
            </a:r>
            <a:endParaRPr sz="1050">
              <a:latin typeface="Calibri"/>
              <a:cs typeface="Calibri"/>
            </a:endParaRPr>
          </a:p>
          <a:p>
            <a:pPr marL="12700" marR="234315" indent="3810">
              <a:lnSpc>
                <a:spcPct val="101200"/>
              </a:lnSpc>
              <a:spcBef>
                <a:spcPts val="800"/>
              </a:spcBef>
            </a:pPr>
            <a:r>
              <a:rPr dirty="0" sz="1200" spc="-50">
                <a:latin typeface="Calibri"/>
                <a:cs typeface="Calibri"/>
              </a:rPr>
              <a:t>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aquisições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baseline="2314" sz="1800" spc="-75">
                <a:latin typeface="Calibri"/>
                <a:cs typeface="Calibri"/>
              </a:rPr>
              <a:t>contrata</a:t>
            </a:r>
            <a:r>
              <a:rPr dirty="0" baseline="-4629" sz="1800" spc="-75">
                <a:latin typeface="Calibri"/>
                <a:cs typeface="Calibri"/>
              </a:rPr>
              <a:t>so</a:t>
            </a:r>
            <a:r>
              <a:rPr dirty="0" baseline="2314" sz="1800" spc="-75">
                <a:latin typeface="Calibri"/>
                <a:cs typeface="Calibri"/>
              </a:rPr>
              <a:t>es</a:t>
            </a:r>
            <a:r>
              <a:rPr dirty="0" baseline="2314" sz="1800" spc="-19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devem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visar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estritamente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desenvolvimento </a:t>
            </a:r>
            <a:r>
              <a:rPr dirty="0" sz="1200" spc="-55">
                <a:latin typeface="Calibri"/>
                <a:cs typeface="Calibri"/>
              </a:rPr>
              <a:t>das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atividades </a:t>
            </a:r>
            <a:r>
              <a:rPr dirty="0" sz="1200" spc="-55">
                <a:latin typeface="Calibri"/>
                <a:cs typeface="Calibri"/>
              </a:rPr>
              <a:t>pedagógicas,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segurança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dos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alunos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1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manutenção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da </a:t>
            </a:r>
            <a:r>
              <a:rPr dirty="0" sz="1200" spc="-45">
                <a:latin typeface="Calibri"/>
                <a:cs typeface="Calibri"/>
              </a:rPr>
              <a:t>infraestrutura</a:t>
            </a:r>
            <a:r>
              <a:rPr dirty="0" sz="1200" spc="-10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escolar,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seguindo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os </a:t>
            </a:r>
            <a:r>
              <a:rPr dirty="0" sz="1200" spc="-55">
                <a:latin typeface="Calibri"/>
                <a:cs typeface="Calibri"/>
              </a:rPr>
              <a:t>parâmetros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qualidade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exigidos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pela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Prefeitura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Guarulhos.</a:t>
            </a:r>
            <a:endParaRPr sz="1200">
              <a:latin typeface="Calibri"/>
              <a:cs typeface="Calibri"/>
            </a:endParaRPr>
          </a:p>
          <a:p>
            <a:pPr lvl="1" marL="266700" indent="-250825">
              <a:lnSpc>
                <a:spcPct val="100000"/>
              </a:lnSpc>
              <a:spcBef>
                <a:spcPts val="795"/>
              </a:spcBef>
              <a:buAutoNum type="arabicPeriod"/>
              <a:tabLst>
                <a:tab pos="266700" algn="l"/>
              </a:tabLst>
            </a:pPr>
            <a:r>
              <a:rPr dirty="0" sz="1200" spc="-60">
                <a:latin typeface="Calibri"/>
                <a:cs typeface="Calibri"/>
              </a:rPr>
              <a:t>Gêneros</a:t>
            </a:r>
            <a:r>
              <a:rPr dirty="0" sz="1200" spc="-40">
                <a:latin typeface="Calibri"/>
                <a:cs typeface="Calibri"/>
              </a:rPr>
              <a:t> Alimenticios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(Merenda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Escolar)</a:t>
            </a:r>
            <a:endParaRPr sz="1200">
              <a:latin typeface="Calibri"/>
              <a:cs typeface="Calibri"/>
            </a:endParaRPr>
          </a:p>
          <a:p>
            <a:pPr marL="16510">
              <a:lnSpc>
                <a:spcPct val="100000"/>
              </a:lnSpc>
              <a:spcBef>
                <a:spcPts val="790"/>
              </a:spcBef>
            </a:pPr>
            <a:r>
              <a:rPr dirty="0" sz="1200" spc="-55">
                <a:latin typeface="Calibri"/>
                <a:cs typeface="Calibri"/>
              </a:rPr>
              <a:t>Caso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baseline="2314" sz="1800" spc="-67">
                <a:latin typeface="Calibri"/>
                <a:cs typeface="Calibri"/>
              </a:rPr>
              <a:t>associa</a:t>
            </a:r>
            <a:r>
              <a:rPr dirty="0" baseline="-4629" sz="1800" spc="-67">
                <a:latin typeface="Calibri"/>
                <a:cs typeface="Calibri"/>
              </a:rPr>
              <a:t>sa</a:t>
            </a:r>
            <a:r>
              <a:rPr dirty="0" baseline="2314" sz="1800" spc="-67">
                <a:latin typeface="Calibri"/>
                <a:cs typeface="Calibri"/>
              </a:rPr>
              <a:t>o</a:t>
            </a:r>
            <a:r>
              <a:rPr dirty="0" baseline="2314" sz="1800" spc="-15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seja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responsável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pela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compra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alimentação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alunos:</a:t>
            </a:r>
            <a:endParaRPr sz="1200">
              <a:latin typeface="Calibri"/>
              <a:cs typeface="Calibri"/>
            </a:endParaRPr>
          </a:p>
          <a:p>
            <a:pPr lvl="2" marL="474345" marR="80010" indent="-236220">
              <a:lnSpc>
                <a:spcPct val="106900"/>
              </a:lnSpc>
              <a:spcBef>
                <a:spcPts val="745"/>
              </a:spcBef>
              <a:buChar char="•"/>
              <a:tabLst>
                <a:tab pos="474345" algn="l"/>
              </a:tabLst>
            </a:pPr>
            <a:r>
              <a:rPr dirty="0" sz="1150" spc="-25">
                <a:latin typeface="Calibri"/>
                <a:cs typeface="Calibri"/>
              </a:rPr>
              <a:t>Cardápio</a:t>
            </a:r>
            <a:r>
              <a:rPr dirty="0" sz="1150" spc="-2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Oficial:</a:t>
            </a:r>
            <a:r>
              <a:rPr dirty="0" sz="1150" spc="15">
                <a:latin typeface="Calibri"/>
                <a:cs typeface="Calibri"/>
              </a:rPr>
              <a:t> </a:t>
            </a:r>
            <a:r>
              <a:rPr dirty="0" sz="1150" spc="-40">
                <a:latin typeface="Calibri"/>
                <a:cs typeface="Calibri"/>
              </a:rPr>
              <a:t>Os</a:t>
            </a:r>
            <a:r>
              <a:rPr dirty="0" sz="1150" spc="-3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insumos</a:t>
            </a:r>
            <a:r>
              <a:rPr dirty="0" sz="115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adquiridos</a:t>
            </a:r>
            <a:r>
              <a:rPr dirty="0" sz="1150" spc="55">
                <a:latin typeface="Calibri"/>
                <a:cs typeface="Calibri"/>
              </a:rPr>
              <a:t> </a:t>
            </a:r>
            <a:r>
              <a:rPr dirty="0" sz="1150" spc="-45">
                <a:latin typeface="Calibri"/>
                <a:cs typeface="Calibri"/>
              </a:rPr>
              <a:t>devem</a:t>
            </a:r>
            <a:r>
              <a:rPr dirty="0" sz="1150" spc="-2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seguir</a:t>
            </a:r>
            <a:r>
              <a:rPr dirty="0" sz="1150" spc="5">
                <a:latin typeface="Calibri"/>
                <a:cs typeface="Calibri"/>
              </a:rPr>
              <a:t> </a:t>
            </a:r>
            <a:r>
              <a:rPr dirty="0" sz="1150" spc="-40">
                <a:latin typeface="Calibri"/>
                <a:cs typeface="Calibri"/>
              </a:rPr>
              <a:t>estritamente</a:t>
            </a:r>
            <a:r>
              <a:rPr dirty="0" sz="1150" spc="35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o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cardápio</a:t>
            </a:r>
            <a:r>
              <a:rPr dirty="0" sz="1150" spc="30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e</a:t>
            </a:r>
            <a:r>
              <a:rPr dirty="0" sz="1150" spc="-7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as </a:t>
            </a:r>
            <a:r>
              <a:rPr dirty="0" baseline="2415" sz="1725" spc="-37">
                <a:latin typeface="Calibri"/>
                <a:cs typeface="Calibri"/>
              </a:rPr>
              <a:t>orienta</a:t>
            </a:r>
            <a:r>
              <a:rPr dirty="0" baseline="-4830" sz="1725" spc="-37">
                <a:latin typeface="Calibri"/>
                <a:cs typeface="Calibri"/>
              </a:rPr>
              <a:t>so</a:t>
            </a:r>
            <a:r>
              <a:rPr dirty="0" baseline="2415" sz="1725" spc="-37">
                <a:latin typeface="Calibri"/>
                <a:cs typeface="Calibri"/>
              </a:rPr>
              <a:t>es</a:t>
            </a:r>
            <a:r>
              <a:rPr dirty="0" baseline="2415" sz="1725" spc="-12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nutricionais</a:t>
            </a:r>
            <a:r>
              <a:rPr dirty="0" sz="1150" spc="45">
                <a:latin typeface="Calibri"/>
                <a:cs typeface="Calibri"/>
              </a:rPr>
              <a:t> </a:t>
            </a:r>
            <a:r>
              <a:rPr dirty="0" sz="1150" spc="-40">
                <a:latin typeface="Calibri"/>
                <a:cs typeface="Calibri"/>
              </a:rPr>
              <a:t>aprovadas</a:t>
            </a:r>
            <a:r>
              <a:rPr dirty="0" sz="1150" spc="5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pela</a:t>
            </a:r>
            <a:r>
              <a:rPr dirty="0" sz="1150" spc="-4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nutricionista</a:t>
            </a:r>
            <a:r>
              <a:rPr dirty="0" sz="1150" spc="3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responsável</a:t>
            </a:r>
            <a:r>
              <a:rPr dirty="0" sz="1150" spc="45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do</a:t>
            </a:r>
            <a:r>
              <a:rPr dirty="0" sz="1150" spc="-5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projeto</a:t>
            </a:r>
            <a:r>
              <a:rPr dirty="0" sz="1150" spc="10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ou</a:t>
            </a:r>
            <a:r>
              <a:rPr dirty="0" sz="1150" spc="-60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da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SE.</a:t>
            </a:r>
            <a:endParaRPr sz="1150">
              <a:latin typeface="Calibri"/>
              <a:cs typeface="Calibri"/>
            </a:endParaRPr>
          </a:p>
          <a:p>
            <a:pPr lvl="2" marL="475615" marR="41275" indent="-237490">
              <a:lnSpc>
                <a:spcPct val="104299"/>
              </a:lnSpc>
              <a:spcBef>
                <a:spcPts val="790"/>
              </a:spcBef>
              <a:buChar char="•"/>
              <a:tabLst>
                <a:tab pos="475615" algn="l"/>
                <a:tab pos="477520" algn="l"/>
              </a:tabLst>
            </a:pPr>
            <a:r>
              <a:rPr dirty="0" sz="1150">
                <a:latin typeface="Calibri"/>
                <a:cs typeface="Calibri"/>
              </a:rPr>
              <a:t>	</a:t>
            </a:r>
            <a:r>
              <a:rPr dirty="0" sz="1150" spc="-25">
                <a:latin typeface="Calibri"/>
                <a:cs typeface="Calibri"/>
              </a:rPr>
              <a:t>Higiene</a:t>
            </a:r>
            <a:r>
              <a:rPr dirty="0" sz="1150" spc="-5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e</a:t>
            </a:r>
            <a:r>
              <a:rPr dirty="0" sz="1150" spc="-8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Inspeção:</a:t>
            </a:r>
            <a:r>
              <a:rPr dirty="0" sz="1150" spc="15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Exija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dos</a:t>
            </a:r>
            <a:r>
              <a:rPr dirty="0" sz="1150" spc="-20">
                <a:latin typeface="Calibri"/>
                <a:cs typeface="Calibri"/>
              </a:rPr>
              <a:t> </a:t>
            </a:r>
            <a:r>
              <a:rPr dirty="0" sz="1150" spc="-40">
                <a:latin typeface="Calibri"/>
                <a:cs typeface="Calibri"/>
              </a:rPr>
              <a:t>fornecedores</a:t>
            </a:r>
            <a:r>
              <a:rPr dirty="0" sz="1150" spc="30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de</a:t>
            </a:r>
            <a:r>
              <a:rPr dirty="0" sz="1150" spc="-5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carnes, </a:t>
            </a:r>
            <a:r>
              <a:rPr dirty="0" sz="1150" spc="-40">
                <a:latin typeface="Calibri"/>
                <a:cs typeface="Calibri"/>
              </a:rPr>
              <a:t>laticfnios</a:t>
            </a:r>
            <a:r>
              <a:rPr dirty="0" sz="1150" spc="40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e</a:t>
            </a:r>
            <a:r>
              <a:rPr dirty="0" sz="1150" spc="-45">
                <a:latin typeface="Calibri"/>
                <a:cs typeface="Calibri"/>
              </a:rPr>
              <a:t> perecfveis</a:t>
            </a:r>
            <a:r>
              <a:rPr dirty="0" sz="1150" spc="30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os</a:t>
            </a:r>
            <a:r>
              <a:rPr dirty="0" sz="1150" spc="-55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selos</a:t>
            </a:r>
            <a:r>
              <a:rPr dirty="0" sz="1150" spc="-15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de </a:t>
            </a:r>
            <a:r>
              <a:rPr dirty="0" baseline="2415" sz="1725" spc="-30">
                <a:latin typeface="Calibri"/>
                <a:cs typeface="Calibri"/>
              </a:rPr>
              <a:t>inspe</a:t>
            </a:r>
            <a:r>
              <a:rPr dirty="0" baseline="-4830" sz="1725" spc="-30">
                <a:latin typeface="Calibri"/>
                <a:cs typeface="Calibri"/>
              </a:rPr>
              <a:t>sa</a:t>
            </a:r>
            <a:r>
              <a:rPr dirty="0" baseline="2415" sz="1725" spc="-30">
                <a:latin typeface="Calibri"/>
                <a:cs typeface="Calibri"/>
              </a:rPr>
              <a:t>o</a:t>
            </a:r>
            <a:r>
              <a:rPr dirty="0" baseline="2415" sz="1725" spc="-104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sanitária</a:t>
            </a:r>
            <a:r>
              <a:rPr dirty="0" sz="1150" spc="10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obrigatórios</a:t>
            </a:r>
            <a:r>
              <a:rPr dirty="0" sz="1150" spc="6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(SIM,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SISP</a:t>
            </a:r>
            <a:r>
              <a:rPr dirty="0" sz="1150" spc="5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ou</a:t>
            </a:r>
            <a:r>
              <a:rPr dirty="0" sz="1150" spc="-50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SIF).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4823" y="6762794"/>
            <a:ext cx="5410200" cy="0"/>
          </a:xfrm>
          <a:custGeom>
            <a:avLst/>
            <a:gdLst/>
            <a:ahLst/>
            <a:cxnLst/>
            <a:rect l="l" t="t" r="r" b="b"/>
            <a:pathLst>
              <a:path w="5410200" h="0">
                <a:moveTo>
                  <a:pt x="0" y="0"/>
                </a:moveTo>
                <a:lnTo>
                  <a:pt x="5409637" y="0"/>
                </a:lnTo>
              </a:path>
            </a:pathLst>
          </a:custGeom>
          <a:ln w="213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65798" y="877020"/>
            <a:ext cx="5440045" cy="838073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497205" marR="255904" indent="-234950">
              <a:lnSpc>
                <a:spcPct val="105000"/>
              </a:lnSpc>
              <a:spcBef>
                <a:spcPts val="25"/>
              </a:spcBef>
              <a:buChar char="•"/>
              <a:tabLst>
                <a:tab pos="498475" algn="l"/>
              </a:tabLst>
            </a:pPr>
            <a:r>
              <a:rPr dirty="0" sz="1200" spc="-50">
                <a:latin typeface="Calibri"/>
                <a:cs typeface="Calibri"/>
              </a:rPr>
              <a:t>Rastreabilidade: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Mantenha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um</a:t>
            </a:r>
            <a:r>
              <a:rPr dirty="0" sz="1200" spc="-40">
                <a:latin typeface="Calibri"/>
                <a:cs typeface="Calibri"/>
              </a:rPr>
              <a:t> livro</a:t>
            </a:r>
            <a:r>
              <a:rPr dirty="0" sz="1200" spc="-45">
                <a:latin typeface="Calibri"/>
                <a:cs typeface="Calibri"/>
              </a:rPr>
              <a:t> ou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registro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controle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validade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lotes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dos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alimentos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estocados.</a:t>
            </a:r>
            <a:endParaRPr sz="1200">
              <a:latin typeface="Calibri"/>
              <a:cs typeface="Calibri"/>
            </a:endParaRPr>
          </a:p>
          <a:p>
            <a:pPr lvl="1" marL="287655" indent="-250825">
              <a:lnSpc>
                <a:spcPct val="100000"/>
              </a:lnSpc>
              <a:spcBef>
                <a:spcPts val="790"/>
              </a:spcBef>
              <a:buAutoNum type="arabicPeriod" startAt="2"/>
              <a:tabLst>
                <a:tab pos="287655" algn="l"/>
              </a:tabLst>
            </a:pPr>
            <a:r>
              <a:rPr dirty="0" sz="1200" spc="-50" b="1">
                <a:latin typeface="Calibri"/>
                <a:cs typeface="Calibri"/>
              </a:rPr>
              <a:t>Materiais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65" b="1">
                <a:latin typeface="Calibri"/>
                <a:cs typeface="Calibri"/>
              </a:rPr>
              <a:t>Pedagógicos</a:t>
            </a:r>
            <a:r>
              <a:rPr dirty="0" sz="1200" spc="3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</a:t>
            </a:r>
            <a:r>
              <a:rPr dirty="0" sz="1200" spc="-10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Didáticos</a:t>
            </a:r>
            <a:endParaRPr sz="1200">
              <a:latin typeface="Calibri"/>
              <a:cs typeface="Calibri"/>
            </a:endParaRPr>
          </a:p>
          <a:p>
            <a:pPr lvl="2" marL="501650" marR="63500" indent="-234315">
              <a:lnSpc>
                <a:spcPct val="101200"/>
              </a:lnSpc>
              <a:spcBef>
                <a:spcPts val="775"/>
              </a:spcBef>
              <a:buChar char="•"/>
              <a:tabLst>
                <a:tab pos="503555" algn="l"/>
              </a:tabLst>
            </a:pPr>
            <a:r>
              <a:rPr dirty="0" sz="1200" spc="-55">
                <a:latin typeface="Calibri"/>
                <a:cs typeface="Calibri"/>
              </a:rPr>
              <a:t>Especificações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Técnicas: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cotações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devem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descrever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detalhadamente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material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(ex: </a:t>
            </a:r>
            <a:r>
              <a:rPr dirty="0" sz="1200" spc="-20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gramatura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papel,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marcas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atóxicas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tintas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85">
                <a:latin typeface="Calibri"/>
                <a:cs typeface="Calibri"/>
              </a:rPr>
              <a:t>cotas)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garantir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que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produtos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baixa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qualidade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ou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perigosos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à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saúde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infantil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não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sejam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adquiridos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pelo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menor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preço.</a:t>
            </a:r>
            <a:endParaRPr sz="1200">
              <a:latin typeface="Calibri"/>
              <a:cs typeface="Calibri"/>
            </a:endParaRPr>
          </a:p>
          <a:p>
            <a:pPr lvl="2" marL="503555" marR="353695" indent="-236220">
              <a:lnSpc>
                <a:spcPct val="100000"/>
              </a:lnSpc>
              <a:spcBef>
                <a:spcPts val="795"/>
              </a:spcBef>
              <a:buChar char="•"/>
              <a:tabLst>
                <a:tab pos="503555" algn="l"/>
              </a:tabLst>
            </a:pPr>
            <a:r>
              <a:rPr dirty="0" sz="1200" spc="-60">
                <a:latin typeface="Calibri"/>
                <a:cs typeface="Calibri"/>
              </a:rPr>
              <a:t>Quantidade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por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Aluno: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volume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comprado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deve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ser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proporcional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número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55">
                <a:latin typeface="Calibri"/>
                <a:cs typeface="Calibri"/>
              </a:rPr>
              <a:t>alunos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matriculados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ativos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no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sistema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monitoramento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da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prefeitura.</a:t>
            </a:r>
            <a:endParaRPr sz="1200">
              <a:latin typeface="Calibri"/>
              <a:cs typeface="Calibri"/>
            </a:endParaRPr>
          </a:p>
          <a:p>
            <a:pPr lvl="1" marL="297180" indent="-244475">
              <a:lnSpc>
                <a:spcPct val="100000"/>
              </a:lnSpc>
              <a:spcBef>
                <a:spcPts val="1025"/>
              </a:spcBef>
              <a:buAutoNum type="arabicPeriod" startAt="2"/>
              <a:tabLst>
                <a:tab pos="297180" algn="l"/>
              </a:tabLst>
            </a:pPr>
            <a:r>
              <a:rPr dirty="0" sz="1000" spc="10" b="1">
                <a:latin typeface="Calibri"/>
                <a:cs typeface="Calibri"/>
              </a:rPr>
              <a:t>Contratação</a:t>
            </a:r>
            <a:r>
              <a:rPr dirty="0" sz="1000" spc="285" b="1">
                <a:latin typeface="Calibri"/>
                <a:cs typeface="Calibri"/>
              </a:rPr>
              <a:t> </a:t>
            </a:r>
            <a:r>
              <a:rPr dirty="0" sz="1000" spc="10" b="1">
                <a:latin typeface="Calibri"/>
                <a:cs typeface="Calibri"/>
              </a:rPr>
              <a:t>de</a:t>
            </a:r>
            <a:r>
              <a:rPr dirty="0" sz="1000" spc="100" b="1">
                <a:latin typeface="Calibri"/>
                <a:cs typeface="Calibri"/>
              </a:rPr>
              <a:t> </a:t>
            </a:r>
            <a:r>
              <a:rPr dirty="0" sz="1000" spc="10" b="1">
                <a:latin typeface="Calibri"/>
                <a:cs typeface="Calibri"/>
              </a:rPr>
              <a:t>Serviços</a:t>
            </a:r>
            <a:r>
              <a:rPr dirty="0" sz="1000" spc="180" b="1">
                <a:latin typeface="Calibri"/>
                <a:cs typeface="Calibri"/>
              </a:rPr>
              <a:t> </a:t>
            </a:r>
            <a:r>
              <a:rPr dirty="0" sz="1000" spc="10" b="1">
                <a:latin typeface="Calibri"/>
                <a:cs typeface="Calibri"/>
              </a:rPr>
              <a:t>Terceirizados</a:t>
            </a:r>
            <a:r>
              <a:rPr dirty="0" sz="1000" spc="290" b="1">
                <a:latin typeface="Calibri"/>
                <a:cs typeface="Calibri"/>
              </a:rPr>
              <a:t> </a:t>
            </a:r>
            <a:r>
              <a:rPr dirty="0" sz="1000" spc="10" b="1">
                <a:latin typeface="Calibri"/>
                <a:cs typeface="Calibri"/>
              </a:rPr>
              <a:t>e</a:t>
            </a:r>
            <a:r>
              <a:rPr dirty="0" sz="1000" spc="15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Manutenção</a:t>
            </a:r>
            <a:endParaRPr sz="1000">
              <a:latin typeface="Calibri"/>
              <a:cs typeface="Calibri"/>
            </a:endParaRPr>
          </a:p>
          <a:p>
            <a:pPr marL="49530">
              <a:lnSpc>
                <a:spcPts val="1435"/>
              </a:lnSpc>
              <a:spcBef>
                <a:spcPts val="865"/>
              </a:spcBef>
            </a:pPr>
            <a:r>
              <a:rPr dirty="0" sz="1200" spc="-70">
                <a:latin typeface="Calibri"/>
                <a:cs typeface="Calibri"/>
              </a:rPr>
              <a:t>Para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serviços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limpeza,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portaria,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baseline="2314" sz="1800" spc="-75">
                <a:latin typeface="Calibri"/>
                <a:cs typeface="Calibri"/>
              </a:rPr>
              <a:t>manuten</a:t>
            </a:r>
            <a:r>
              <a:rPr dirty="0" baseline="-4629" sz="1800" spc="-75">
                <a:latin typeface="Calibri"/>
                <a:cs typeface="Calibri"/>
              </a:rPr>
              <a:t>sa</a:t>
            </a:r>
            <a:r>
              <a:rPr dirty="0" baseline="2314" sz="1800" spc="-75">
                <a:latin typeface="Calibri"/>
                <a:cs typeface="Calibri"/>
              </a:rPr>
              <a:t>o</a:t>
            </a:r>
            <a:r>
              <a:rPr dirty="0" baseline="2314" sz="1800" spc="-217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predial,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capina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ou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reparos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unidade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</a:t>
            </a:r>
            <a:endParaRPr sz="1200">
              <a:latin typeface="Calibri"/>
              <a:cs typeface="Calibri"/>
            </a:endParaRPr>
          </a:p>
          <a:p>
            <a:pPr marL="50800">
              <a:lnSpc>
                <a:spcPts val="1495"/>
              </a:lnSpc>
            </a:pPr>
            <a:r>
              <a:rPr dirty="0" sz="1250" spc="-10">
                <a:latin typeface="Calibri"/>
                <a:cs typeface="Calibri"/>
              </a:rPr>
              <a:t>ensino:</a:t>
            </a:r>
            <a:endParaRPr sz="1250">
              <a:latin typeface="Calibri"/>
              <a:cs typeface="Calibri"/>
            </a:endParaRPr>
          </a:p>
          <a:p>
            <a:pPr lvl="2" marL="508000" marR="17780" indent="-240665">
              <a:lnSpc>
                <a:spcPct val="100000"/>
              </a:lnSpc>
              <a:spcBef>
                <a:spcPts val="785"/>
              </a:spcBef>
              <a:buChar char="•"/>
              <a:tabLst>
                <a:tab pos="508000" algn="l"/>
              </a:tabLst>
            </a:pPr>
            <a:r>
              <a:rPr dirty="0" sz="1200" spc="-50">
                <a:latin typeface="Calibri"/>
                <a:cs typeface="Calibri"/>
              </a:rPr>
              <a:t>Certidão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Antecedentes: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É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recomendável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exigir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que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empresas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prestadoras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enviem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listagem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funcionários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que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atuarão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espaço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escolar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acompanhada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suas </a:t>
            </a:r>
            <a:r>
              <a:rPr dirty="0" sz="1200" spc="-55">
                <a:latin typeface="Calibri"/>
                <a:cs typeface="Calibri"/>
              </a:rPr>
              <a:t>certidões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negativas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antecedentes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criminais.</a:t>
            </a:r>
            <a:endParaRPr sz="1200">
              <a:latin typeface="Calibri"/>
              <a:cs typeface="Calibri"/>
            </a:endParaRPr>
          </a:p>
          <a:p>
            <a:pPr lvl="2" marL="504825" marR="153670" indent="-233045">
              <a:lnSpc>
                <a:spcPct val="100800"/>
              </a:lnSpc>
              <a:spcBef>
                <a:spcPts val="815"/>
              </a:spcBef>
              <a:buChar char="•"/>
              <a:tabLst>
                <a:tab pos="506730" algn="l"/>
              </a:tabLst>
            </a:pPr>
            <a:r>
              <a:rPr dirty="0" sz="1200" spc="-50">
                <a:latin typeface="Calibri"/>
                <a:cs typeface="Calibri"/>
              </a:rPr>
              <a:t>Segurança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do</a:t>
            </a:r>
            <a:r>
              <a:rPr dirty="0" sz="1200" spc="-60">
                <a:latin typeface="Calibri"/>
                <a:cs typeface="Calibri"/>
              </a:rPr>
              <a:t> Trabalho: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Exija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empresas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manutenção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60">
                <a:latin typeface="Calibri"/>
                <a:cs typeface="Calibri"/>
              </a:rPr>
              <a:t> cumprimento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das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70">
                <a:latin typeface="Calibri"/>
                <a:cs typeface="Calibri"/>
              </a:rPr>
              <a:t>Normas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Regulamentadoras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(NRs),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especialmente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em</a:t>
            </a:r>
            <a:r>
              <a:rPr dirty="0" sz="1200" spc="-50">
                <a:latin typeface="Calibri"/>
                <a:cs typeface="Calibri"/>
              </a:rPr>
              <a:t> trabalhos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em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altura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(NR-</a:t>
            </a:r>
            <a:r>
              <a:rPr dirty="0" sz="1200" spc="-55">
                <a:latin typeface="Calibri"/>
                <a:cs typeface="Calibri"/>
              </a:rPr>
              <a:t>35)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ou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rede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elétrica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(NR-</a:t>
            </a:r>
            <a:r>
              <a:rPr dirty="0" sz="1200" spc="-55">
                <a:latin typeface="Calibri"/>
                <a:cs typeface="Calibri"/>
              </a:rPr>
              <a:t>10),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blindando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associação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corresponsabilidade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em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acidentes </a:t>
            </a:r>
            <a:r>
              <a:rPr dirty="0" sz="1200" spc="-10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dentro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imóvel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público/parceiro.</a:t>
            </a:r>
            <a:endParaRPr sz="1200">
              <a:latin typeface="Calibri"/>
              <a:cs typeface="Calibri"/>
            </a:endParaRPr>
          </a:p>
          <a:p>
            <a:pPr lvl="1" marL="296545" indent="-249554">
              <a:lnSpc>
                <a:spcPct val="100000"/>
              </a:lnSpc>
              <a:spcBef>
                <a:spcPts val="840"/>
              </a:spcBef>
              <a:buAutoNum type="arabicPeriod" startAt="4"/>
              <a:tabLst>
                <a:tab pos="296545" algn="l"/>
              </a:tabLst>
            </a:pPr>
            <a:r>
              <a:rPr dirty="0" sz="1150" spc="-30" b="1">
                <a:latin typeface="Calibri"/>
                <a:cs typeface="Calibri"/>
              </a:rPr>
              <a:t>Bens</a:t>
            </a:r>
            <a:r>
              <a:rPr dirty="0" sz="1150" spc="-15" b="1">
                <a:latin typeface="Calibri"/>
                <a:cs typeface="Calibri"/>
              </a:rPr>
              <a:t> </a:t>
            </a:r>
            <a:r>
              <a:rPr dirty="0" sz="1150" spc="-35" b="1">
                <a:latin typeface="Calibri"/>
                <a:cs typeface="Calibri"/>
              </a:rPr>
              <a:t>Permanentes</a:t>
            </a:r>
            <a:r>
              <a:rPr dirty="0" sz="1150" spc="40" b="1">
                <a:latin typeface="Calibri"/>
                <a:cs typeface="Calibri"/>
              </a:rPr>
              <a:t> </a:t>
            </a:r>
            <a:r>
              <a:rPr dirty="0" sz="1150" spc="-30" b="1">
                <a:latin typeface="Calibri"/>
                <a:cs typeface="Calibri"/>
              </a:rPr>
              <a:t>(Mobiliário</a:t>
            </a:r>
            <a:r>
              <a:rPr dirty="0" sz="1150" spc="15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e</a:t>
            </a:r>
            <a:r>
              <a:rPr dirty="0" sz="1150" spc="-65" b="1">
                <a:latin typeface="Calibri"/>
                <a:cs typeface="Calibri"/>
              </a:rPr>
              <a:t> </a:t>
            </a:r>
            <a:r>
              <a:rPr dirty="0" sz="1150" spc="-10" b="1">
                <a:latin typeface="Calibri"/>
                <a:cs typeface="Calibri"/>
              </a:rPr>
              <a:t>Eletrodomésticos)</a:t>
            </a:r>
            <a:endParaRPr sz="1150">
              <a:latin typeface="Calibri"/>
              <a:cs typeface="Calibri"/>
            </a:endParaRPr>
          </a:p>
          <a:p>
            <a:pPr algn="just" lvl="2" marL="509270" marR="80645" indent="-237490">
              <a:lnSpc>
                <a:spcPct val="100000"/>
              </a:lnSpc>
              <a:spcBef>
                <a:spcPts val="800"/>
              </a:spcBef>
              <a:buChar char="•"/>
              <a:tabLst>
                <a:tab pos="509270" algn="l"/>
                <a:tab pos="510540" algn="l"/>
              </a:tabLst>
            </a:pPr>
            <a:r>
              <a:rPr dirty="0" sz="1200">
                <a:latin typeface="Calibri"/>
                <a:cs typeface="Calibri"/>
              </a:rPr>
              <a:t>	</a:t>
            </a:r>
            <a:r>
              <a:rPr dirty="0" sz="1200" spc="-95">
                <a:latin typeface="Calibri"/>
                <a:cs typeface="Calibri"/>
              </a:rPr>
              <a:t>Tombamento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Patrimônio: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95">
                <a:latin typeface="Calibri"/>
                <a:cs typeface="Calibri"/>
              </a:rPr>
              <a:t>Todo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bem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permanente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adquirido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com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verba da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parceria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(ex: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computadores,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freezers,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ventiladores,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parquinhos)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deve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receber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uma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etiqueta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baseline="2314" sz="1800" spc="-52">
                <a:latin typeface="Calibri"/>
                <a:cs typeface="Calibri"/>
              </a:rPr>
              <a:t>identifica</a:t>
            </a:r>
            <a:r>
              <a:rPr dirty="0" baseline="-4629" sz="1800" spc="-52">
                <a:latin typeface="Calibri"/>
                <a:cs typeface="Calibri"/>
              </a:rPr>
              <a:t>sa</a:t>
            </a:r>
            <a:r>
              <a:rPr dirty="0" baseline="2314" sz="1800" spc="-52">
                <a:latin typeface="Calibri"/>
                <a:cs typeface="Calibri"/>
              </a:rPr>
              <a:t>o</a:t>
            </a:r>
            <a:r>
              <a:rPr dirty="0" baseline="2314" sz="1800" spc="-172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patrimonial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da</a:t>
            </a:r>
            <a:r>
              <a:rPr dirty="0" sz="1200" spc="-60">
                <a:latin typeface="Calibri"/>
                <a:cs typeface="Calibri"/>
              </a:rPr>
              <a:t> associação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vinculada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termo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colaboração.</a:t>
            </a:r>
            <a:endParaRPr sz="1200">
              <a:latin typeface="Calibri"/>
              <a:cs typeface="Calibri"/>
            </a:endParaRPr>
          </a:p>
          <a:p>
            <a:pPr lvl="2" marL="506730" marR="374650" indent="-234950">
              <a:lnSpc>
                <a:spcPct val="101200"/>
              </a:lnSpc>
              <a:spcBef>
                <a:spcPts val="810"/>
              </a:spcBef>
              <a:buChar char="•"/>
              <a:tabLst>
                <a:tab pos="508000" algn="l"/>
              </a:tabLst>
            </a:pPr>
            <a:r>
              <a:rPr dirty="0" sz="1200" spc="-60">
                <a:latin typeface="Calibri"/>
                <a:cs typeface="Calibri"/>
              </a:rPr>
              <a:t>Destinação: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Lembre-</a:t>
            </a:r>
            <a:r>
              <a:rPr dirty="0" sz="1200" spc="-10">
                <a:latin typeface="Calibri"/>
                <a:cs typeface="Calibri"/>
              </a:rPr>
              <a:t>se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que, </a:t>
            </a:r>
            <a:r>
              <a:rPr dirty="0" sz="1200" spc="-55">
                <a:latin typeface="Calibri"/>
                <a:cs typeface="Calibri"/>
              </a:rPr>
              <a:t>ao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término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parceria,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esses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bens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integram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</a:t>
            </a:r>
            <a:r>
              <a:rPr dirty="0" sz="1200" spc="-50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patrimônio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reversível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Prefeitura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Municipal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Guarulhos,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salvo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baseline="2314" sz="1800" spc="-75">
                <a:latin typeface="Calibri"/>
                <a:cs typeface="Calibri"/>
              </a:rPr>
              <a:t>dlsposi</a:t>
            </a:r>
            <a:r>
              <a:rPr dirty="0" baseline="-4629" sz="1800" spc="-75">
                <a:latin typeface="Calibri"/>
                <a:cs typeface="Calibri"/>
              </a:rPr>
              <a:t>sa</a:t>
            </a:r>
            <a:r>
              <a:rPr dirty="0" baseline="2314" sz="1800" spc="-75">
                <a:latin typeface="Calibri"/>
                <a:cs typeface="Calibri"/>
              </a:rPr>
              <a:t>o</a:t>
            </a:r>
            <a:r>
              <a:rPr dirty="0" baseline="2314" sz="1800" spc="-1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em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contrário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no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termo.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200">
              <a:latin typeface="Calibri"/>
              <a:cs typeface="Calibri"/>
            </a:endParaRPr>
          </a:p>
          <a:p>
            <a:pPr marL="193040" indent="-140970">
              <a:lnSpc>
                <a:spcPct val="100000"/>
              </a:lnSpc>
              <a:spcBef>
                <a:spcPts val="5"/>
              </a:spcBef>
              <a:buAutoNum type="arabicPeriod" startAt="7"/>
              <a:tabLst>
                <a:tab pos="193040" algn="l"/>
              </a:tabLst>
            </a:pPr>
            <a:r>
              <a:rPr dirty="0" sz="1200" spc="-65" b="1">
                <a:latin typeface="Calibri"/>
                <a:cs typeface="Calibri"/>
              </a:rPr>
              <a:t>Regras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spc="-40" b="1">
                <a:latin typeface="Calibri"/>
                <a:cs typeface="Calibri"/>
              </a:rPr>
              <a:t>de</a:t>
            </a:r>
            <a:r>
              <a:rPr dirty="0" sz="1200" spc="-85" b="1">
                <a:latin typeface="Calibri"/>
                <a:cs typeface="Calibri"/>
              </a:rPr>
              <a:t> </a:t>
            </a:r>
            <a:r>
              <a:rPr dirty="0" sz="1200" spc="-70" b="1">
                <a:latin typeface="Calibri"/>
                <a:cs typeface="Calibri"/>
              </a:rPr>
              <a:t>Manutenção</a:t>
            </a:r>
            <a:r>
              <a:rPr dirty="0" sz="1200" spc="10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Predial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</a:t>
            </a:r>
            <a:r>
              <a:rPr dirty="0" sz="1200" spc="-9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Infraestrutura</a:t>
            </a:r>
            <a:r>
              <a:rPr dirty="0" sz="1200" spc="-75" b="1">
                <a:latin typeface="Calibri"/>
                <a:cs typeface="Calibri"/>
              </a:rPr>
              <a:t> </a:t>
            </a:r>
            <a:r>
              <a:rPr dirty="0" sz="1200" spc="-50" b="1">
                <a:latin typeface="Calibri"/>
                <a:cs typeface="Calibri"/>
              </a:rPr>
              <a:t>das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Creches</a:t>
            </a:r>
            <a:endParaRPr sz="1200">
              <a:latin typeface="Calibri"/>
              <a:cs typeface="Calibri"/>
            </a:endParaRPr>
          </a:p>
          <a:p>
            <a:pPr marL="46990" marR="310515" indent="3175">
              <a:lnSpc>
                <a:spcPct val="102899"/>
              </a:lnSpc>
              <a:spcBef>
                <a:spcPts val="800"/>
              </a:spcBef>
            </a:pPr>
            <a:r>
              <a:rPr dirty="0" sz="1150">
                <a:latin typeface="Calibri"/>
                <a:cs typeface="Calibri"/>
              </a:rPr>
              <a:t>A</a:t>
            </a:r>
            <a:r>
              <a:rPr dirty="0" sz="1150" spc="-40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verba</a:t>
            </a:r>
            <a:r>
              <a:rPr dirty="0" sz="1150" spc="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destinada</a:t>
            </a:r>
            <a:r>
              <a:rPr dirty="0" sz="1150">
                <a:latin typeface="Calibri"/>
                <a:cs typeface="Calibri"/>
              </a:rPr>
              <a:t> à</a:t>
            </a:r>
            <a:r>
              <a:rPr dirty="0" sz="1150" spc="1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manutenção</a:t>
            </a:r>
            <a:r>
              <a:rPr dirty="0" sz="1150" spc="45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predial</a:t>
            </a:r>
            <a:r>
              <a:rPr dirty="0" sz="1150" spc="-10">
                <a:latin typeface="Calibri"/>
                <a:cs typeface="Calibri"/>
              </a:rPr>
              <a:t> </a:t>
            </a:r>
            <a:r>
              <a:rPr dirty="0" sz="1150" spc="-45">
                <a:latin typeface="Calibri"/>
                <a:cs typeface="Calibri"/>
              </a:rPr>
              <a:t>deve</a:t>
            </a:r>
            <a:r>
              <a:rPr dirty="0" sz="1150" spc="-25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ser</a:t>
            </a:r>
            <a:r>
              <a:rPr dirty="0" sz="1150" spc="-5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utilizada</a:t>
            </a:r>
            <a:r>
              <a:rPr dirty="0" sz="1150" spc="25">
                <a:latin typeface="Calibri"/>
                <a:cs typeface="Calibri"/>
              </a:rPr>
              <a:t> </a:t>
            </a:r>
            <a:r>
              <a:rPr dirty="0" sz="1150" spc="-45">
                <a:latin typeface="Calibri"/>
                <a:cs typeface="Calibri"/>
              </a:rPr>
              <a:t>exclusivamente</a:t>
            </a:r>
            <a:r>
              <a:rPr dirty="0" sz="1150" spc="-60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para</a:t>
            </a:r>
            <a:r>
              <a:rPr dirty="0" sz="1150" spc="-20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garantir</a:t>
            </a:r>
            <a:r>
              <a:rPr dirty="0" sz="1150" spc="25">
                <a:latin typeface="Calibri"/>
                <a:cs typeface="Calibri"/>
              </a:rPr>
              <a:t> </a:t>
            </a:r>
            <a:r>
              <a:rPr dirty="0" sz="1150" spc="-50">
                <a:latin typeface="Calibri"/>
                <a:cs typeface="Calibri"/>
              </a:rPr>
              <a:t>a </a:t>
            </a:r>
            <a:r>
              <a:rPr dirty="0" sz="1200" spc="-45">
                <a:latin typeface="Calibri"/>
                <a:cs typeface="Calibri"/>
              </a:rPr>
              <a:t>segurança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estrutural,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salubridade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conforto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térmico/acústico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bebês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crianças </a:t>
            </a:r>
            <a:r>
              <a:rPr dirty="0" sz="1200" spc="-50">
                <a:latin typeface="Calibri"/>
                <a:cs typeface="Calibri"/>
              </a:rPr>
              <a:t>(maternal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berçário).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Í1]</a:t>
            </a:r>
            <a:endParaRPr sz="1200">
              <a:latin typeface="Calibri"/>
              <a:cs typeface="Calibri"/>
            </a:endParaRPr>
          </a:p>
          <a:p>
            <a:pPr lvl="1" marL="297180" indent="-249554">
              <a:lnSpc>
                <a:spcPct val="100000"/>
              </a:lnSpc>
              <a:spcBef>
                <a:spcPts val="990"/>
              </a:spcBef>
              <a:buAutoNum type="arabicPeriod"/>
              <a:tabLst>
                <a:tab pos="297180" algn="l"/>
              </a:tabLst>
            </a:pPr>
            <a:r>
              <a:rPr dirty="0" sz="1000" spc="-60" b="1">
                <a:latin typeface="Arial"/>
                <a:cs typeface="Arial"/>
              </a:rPr>
              <a:t>Despesas</a:t>
            </a:r>
            <a:r>
              <a:rPr dirty="0" sz="1000" spc="-25" b="1">
                <a:latin typeface="Arial"/>
                <a:cs typeface="Arial"/>
              </a:rPr>
              <a:t> </a:t>
            </a:r>
            <a:r>
              <a:rPr dirty="0" sz="1000" spc="-30" b="1">
                <a:latin typeface="Arial"/>
                <a:cs typeface="Arial"/>
              </a:rPr>
              <a:t>Permitidas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spc="-35">
                <a:latin typeface="Arial MT"/>
                <a:cs typeface="Arial MT"/>
              </a:rPr>
              <a:t>(Repasse</a:t>
            </a:r>
            <a:r>
              <a:rPr dirty="0" sz="1000" spc="5">
                <a:latin typeface="Arial MT"/>
                <a:cs typeface="Arial MT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7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IVlanutenção)</a:t>
            </a:r>
            <a:endParaRPr sz="10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830"/>
              </a:spcBef>
            </a:pPr>
            <a:r>
              <a:rPr dirty="0" sz="1200" spc="-50">
                <a:latin typeface="Calibri"/>
                <a:cs typeface="Calibri"/>
              </a:rPr>
              <a:t>Os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recursos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deste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repasse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especffico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só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podem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cobrir:</a:t>
            </a:r>
            <a:endParaRPr sz="1200">
              <a:latin typeface="Calibri"/>
              <a:cs typeface="Calibri"/>
            </a:endParaRPr>
          </a:p>
          <a:p>
            <a:pPr algn="just" lvl="2" marL="504825" marR="99060" indent="-233679">
              <a:lnSpc>
                <a:spcPct val="100000"/>
              </a:lnSpc>
              <a:spcBef>
                <a:spcPts val="755"/>
              </a:spcBef>
              <a:buFont typeface="Calibri"/>
              <a:buChar char="•"/>
              <a:tabLst>
                <a:tab pos="507365" algn="l"/>
              </a:tabLst>
            </a:pPr>
            <a:r>
              <a:rPr dirty="0" sz="1200" spc="-75" b="1">
                <a:latin typeface="Calibri"/>
                <a:cs typeface="Calibri"/>
              </a:rPr>
              <a:t>Pequenos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45" b="1">
                <a:latin typeface="Calibri"/>
                <a:cs typeface="Calibri"/>
              </a:rPr>
              <a:t>reparos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55" b="1">
                <a:latin typeface="Calibri"/>
                <a:cs typeface="Calibri"/>
              </a:rPr>
              <a:t>emergenciais:</a:t>
            </a:r>
            <a:r>
              <a:rPr dirty="0" sz="1200" spc="60" b="1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Consertos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hidráulicos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(vazamentos),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elétricos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(troca </a:t>
            </a:r>
            <a:r>
              <a:rPr dirty="0" sz="1200" spc="-10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fia</a:t>
            </a:r>
            <a:r>
              <a:rPr dirty="0" baseline="-6944" sz="1800" spc="-60">
                <a:latin typeface="Calibri"/>
                <a:cs typeface="Calibri"/>
              </a:rPr>
              <a:t>sa</a:t>
            </a:r>
            <a:r>
              <a:rPr dirty="0" sz="1200" spc="-40">
                <a:latin typeface="Calibri"/>
                <a:cs typeface="Calibri"/>
              </a:rPr>
              <a:t>o/disjuntores)e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desentupimentos.</a:t>
            </a:r>
            <a:endParaRPr sz="1200">
              <a:latin typeface="Calibri"/>
              <a:cs typeface="Calibri"/>
            </a:endParaRPr>
          </a:p>
          <a:p>
            <a:pPr lvl="2" marL="501650" marR="343535" indent="-229870">
              <a:lnSpc>
                <a:spcPct val="102499"/>
              </a:lnSpc>
              <a:spcBef>
                <a:spcPts val="795"/>
              </a:spcBef>
              <a:buChar char="•"/>
              <a:tabLst>
                <a:tab pos="508000" algn="l"/>
              </a:tabLst>
            </a:pPr>
            <a:r>
              <a:rPr dirty="0" sz="1200" spc="-50">
                <a:latin typeface="Calibri"/>
                <a:cs typeface="Calibri"/>
              </a:rPr>
              <a:t>Manutenção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preventiva: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Pintura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interna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externa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com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tintas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laváveis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atóxicas, </a:t>
            </a:r>
            <a:r>
              <a:rPr dirty="0" sz="1200" spc="-30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revisão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telhados,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calhas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limpeza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caixas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d'água.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5277" y="2764882"/>
            <a:ext cx="4574" cy="731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2288" y="918067"/>
            <a:ext cx="5611495" cy="8667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2135" marR="120014" indent="-238760">
              <a:lnSpc>
                <a:spcPct val="100000"/>
              </a:lnSpc>
              <a:spcBef>
                <a:spcPts val="100"/>
              </a:spcBef>
              <a:buClr>
                <a:srgbClr val="363636"/>
              </a:buClr>
              <a:buChar char="•"/>
              <a:tabLst>
                <a:tab pos="574675" algn="l"/>
              </a:tabLst>
            </a:pPr>
            <a:r>
              <a:rPr dirty="0" sz="1200" spc="-45">
                <a:solidFill>
                  <a:srgbClr val="313131"/>
                </a:solidFill>
                <a:latin typeface="Calibri"/>
                <a:cs typeface="Calibri"/>
              </a:rPr>
              <a:t>Segurança</a:t>
            </a:r>
            <a:r>
              <a:rPr dirty="0" sz="1200" spc="3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A2A2A"/>
                </a:solidFill>
                <a:latin typeface="Calibri"/>
                <a:cs typeface="Calibri"/>
              </a:rPr>
              <a:t>infantil:</a:t>
            </a:r>
            <a:r>
              <a:rPr dirty="0" sz="1200" spc="-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82828"/>
                </a:solidFill>
                <a:latin typeface="Calibri"/>
                <a:cs typeface="Calibri"/>
              </a:rPr>
              <a:t>Instalação</a:t>
            </a:r>
            <a:r>
              <a:rPr dirty="0" sz="1200" spc="6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dirty="0" sz="1200" spc="-2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baseline="2314" sz="1800" spc="-75">
                <a:solidFill>
                  <a:srgbClr val="2F2F2F"/>
                </a:solidFill>
                <a:latin typeface="Calibri"/>
                <a:cs typeface="Calibri"/>
              </a:rPr>
              <a:t>manute</a:t>
            </a:r>
            <a:r>
              <a:rPr dirty="0" baseline="-4629" sz="1800" spc="-75">
                <a:solidFill>
                  <a:srgbClr val="2F2F2F"/>
                </a:solidFill>
                <a:latin typeface="Calibri"/>
                <a:cs typeface="Calibri"/>
              </a:rPr>
              <a:t>nsa</a:t>
            </a:r>
            <a:r>
              <a:rPr dirty="0" baseline="2314" sz="1800" spc="-75">
                <a:solidFill>
                  <a:srgbClr val="2F2F2F"/>
                </a:solidFill>
                <a:latin typeface="Calibri"/>
                <a:cs typeface="Calibri"/>
              </a:rPr>
              <a:t>o</a:t>
            </a:r>
            <a:r>
              <a:rPr dirty="0" baseline="2314" sz="1800" spc="-15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13131"/>
                </a:solidFill>
                <a:latin typeface="Calibri"/>
                <a:cs typeface="Calibri"/>
              </a:rPr>
              <a:t>redes</a:t>
            </a:r>
            <a:r>
              <a:rPr dirty="0" sz="1200" spc="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ou</a:t>
            </a:r>
            <a:r>
              <a:rPr dirty="0" sz="1200" spc="-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33333"/>
                </a:solidFill>
                <a:latin typeface="Calibri"/>
                <a:cs typeface="Calibri"/>
              </a:rPr>
              <a:t>telas</a:t>
            </a:r>
            <a:r>
              <a:rPr dirty="0" sz="1200" spc="1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3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43434"/>
                </a:solidFill>
                <a:latin typeface="Calibri"/>
                <a:cs typeface="Calibri"/>
              </a:rPr>
              <a:t>proteção</a:t>
            </a:r>
            <a:r>
              <a:rPr dirty="0" sz="1200" spc="4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80">
                <a:solidFill>
                  <a:srgbClr val="3D3D3D"/>
                </a:solidFill>
                <a:latin typeface="Calibri"/>
                <a:cs typeface="Calibri"/>
              </a:rPr>
              <a:t>em</a:t>
            </a:r>
            <a:r>
              <a:rPr dirty="0" sz="1200" spc="-2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janelas, 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	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protetores</a:t>
            </a:r>
            <a:r>
              <a:rPr dirty="0" sz="1200" spc="6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43434"/>
                </a:solidFill>
                <a:latin typeface="Calibri"/>
                <a:cs typeface="Calibri"/>
              </a:rPr>
              <a:t>tomada,</a:t>
            </a:r>
            <a:r>
              <a:rPr dirty="0" sz="1200" spc="-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13131"/>
                </a:solidFill>
                <a:latin typeface="Calibri"/>
                <a:cs typeface="Calibri"/>
              </a:rPr>
              <a:t>portões</a:t>
            </a:r>
            <a:r>
              <a:rPr dirty="0" sz="1200" spc="3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-1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D2D2D"/>
                </a:solidFill>
                <a:latin typeface="Calibri"/>
                <a:cs typeface="Calibri"/>
              </a:rPr>
              <a:t>isolamento</a:t>
            </a:r>
            <a:r>
              <a:rPr dirty="0" sz="1200" spc="9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32323"/>
                </a:solidFill>
                <a:latin typeface="Calibri"/>
                <a:cs typeface="Calibri"/>
              </a:rPr>
              <a:t>acústico/fisico</a:t>
            </a:r>
            <a:r>
              <a:rPr dirty="0" sz="1200" spc="-70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dirty="0" sz="1200" spc="-4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82828"/>
                </a:solidFill>
                <a:latin typeface="Calibri"/>
                <a:cs typeface="Calibri"/>
              </a:rPr>
              <a:t>manutenção</a:t>
            </a:r>
            <a:r>
              <a:rPr dirty="0" sz="1200" spc="13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B3B3B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pisos 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	</a:t>
            </a:r>
            <a:r>
              <a:rPr dirty="0" sz="1200" spc="-60">
                <a:solidFill>
                  <a:srgbClr val="1A1A1A"/>
                </a:solidFill>
                <a:latin typeface="Calibri"/>
                <a:cs typeface="Calibri"/>
              </a:rPr>
              <a:t>emborrachados</a:t>
            </a:r>
            <a:r>
              <a:rPr dirty="0" sz="1200" spc="55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1F1F1F"/>
                </a:solidFill>
                <a:latin typeface="Calibri"/>
                <a:cs typeface="Calibri"/>
              </a:rPr>
              <a:t>ou</a:t>
            </a:r>
            <a:r>
              <a:rPr dirty="0" sz="1200" spc="-6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82828"/>
                </a:solidFill>
                <a:latin typeface="Calibri"/>
                <a:cs typeface="Calibri"/>
              </a:rPr>
              <a:t>antiderrapantes.</a:t>
            </a:r>
            <a:endParaRPr sz="1200">
              <a:latin typeface="Calibri"/>
              <a:cs typeface="Calibri"/>
            </a:endParaRPr>
          </a:p>
          <a:p>
            <a:pPr marL="573405" marR="90170" indent="-234950">
              <a:lnSpc>
                <a:spcPct val="102499"/>
              </a:lnSpc>
              <a:spcBef>
                <a:spcPts val="750"/>
              </a:spcBef>
              <a:buClr>
                <a:srgbClr val="383838"/>
              </a:buClr>
              <a:buChar char="•"/>
              <a:tabLst>
                <a:tab pos="579120" algn="l"/>
              </a:tabLst>
            </a:pPr>
            <a:r>
              <a:rPr dirty="0" sz="1200" spc="-45">
                <a:solidFill>
                  <a:srgbClr val="2B2B2B"/>
                </a:solidFill>
                <a:latin typeface="Calibri"/>
                <a:cs typeface="Calibri"/>
              </a:rPr>
              <a:t>Recarga</a:t>
            </a:r>
            <a:r>
              <a:rPr dirty="0" sz="1200" spc="-2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13131"/>
                </a:solidFill>
                <a:latin typeface="Calibri"/>
                <a:cs typeface="Calibri"/>
              </a:rPr>
              <a:t>e</a:t>
            </a:r>
            <a:r>
              <a:rPr dirty="0" sz="1200" spc="-7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D2D2D"/>
                </a:solidFill>
                <a:latin typeface="Calibri"/>
                <a:cs typeface="Calibri"/>
              </a:rPr>
              <a:t>manutenção</a:t>
            </a:r>
            <a:r>
              <a:rPr dirty="0" sz="1200" spc="2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313131"/>
                </a:solidFill>
                <a:latin typeface="Calibri"/>
                <a:cs typeface="Calibri"/>
              </a:rPr>
              <a:t>de</a:t>
            </a:r>
            <a:r>
              <a:rPr dirty="0" sz="1200" spc="-7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42424"/>
                </a:solidFill>
                <a:latin typeface="Calibri"/>
                <a:cs typeface="Calibri"/>
              </a:rPr>
              <a:t>extintores:</a:t>
            </a:r>
            <a:r>
              <a:rPr dirty="0" sz="1200" spc="1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13131"/>
                </a:solidFill>
                <a:latin typeface="Calibri"/>
                <a:cs typeface="Calibri"/>
              </a:rPr>
              <a:t>Além</a:t>
            </a:r>
            <a:r>
              <a:rPr dirty="0" sz="1200" spc="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D2D2D"/>
                </a:solidFill>
                <a:latin typeface="Calibri"/>
                <a:cs typeface="Calibri"/>
              </a:rPr>
              <a:t>adequações</a:t>
            </a:r>
            <a:r>
              <a:rPr dirty="0" sz="1200" spc="4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1D1D1D"/>
                </a:solidFill>
                <a:latin typeface="Calibri"/>
                <a:cs typeface="Calibri"/>
              </a:rPr>
              <a:t>básicas</a:t>
            </a:r>
            <a:r>
              <a:rPr dirty="0" sz="1200" spc="2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exigidas</a:t>
            </a:r>
            <a:r>
              <a:rPr dirty="0" sz="1200" spc="2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33333"/>
                </a:solidFill>
                <a:latin typeface="Calibri"/>
                <a:cs typeface="Calibri"/>
              </a:rPr>
              <a:t>pelo</a:t>
            </a:r>
            <a:r>
              <a:rPr dirty="0" sz="1200" spc="-1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A3A3A"/>
                </a:solidFill>
                <a:latin typeface="Calibri"/>
                <a:cs typeface="Calibri"/>
              </a:rPr>
              <a:t>Corpo </a:t>
            </a:r>
            <a:r>
              <a:rPr dirty="0" sz="1200" spc="-10">
                <a:solidFill>
                  <a:srgbClr val="3A3A3A"/>
                </a:solidFill>
                <a:latin typeface="Calibri"/>
                <a:cs typeface="Calibri"/>
              </a:rPr>
              <a:t>	</a:t>
            </a:r>
            <a:r>
              <a:rPr dirty="0" sz="1200" spc="-60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F2F2F"/>
                </a:solidFill>
                <a:latin typeface="Calibri"/>
                <a:cs typeface="Calibri"/>
              </a:rPr>
              <a:t>Bombeiros</a:t>
            </a:r>
            <a:r>
              <a:rPr dirty="0" sz="1200" spc="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13131"/>
                </a:solidFill>
                <a:latin typeface="Calibri"/>
                <a:cs typeface="Calibri"/>
              </a:rPr>
              <a:t>(AVCB).</a:t>
            </a:r>
            <a:endParaRPr sz="1200">
              <a:latin typeface="Calibri"/>
              <a:cs typeface="Calibri"/>
            </a:endParaRPr>
          </a:p>
          <a:p>
            <a:pPr marL="117475">
              <a:lnSpc>
                <a:spcPct val="100000"/>
              </a:lnSpc>
              <a:spcBef>
                <a:spcPts val="880"/>
              </a:spcBef>
            </a:pPr>
            <a:r>
              <a:rPr dirty="0" sz="1150" spc="-20">
                <a:solidFill>
                  <a:srgbClr val="282828"/>
                </a:solidFill>
                <a:latin typeface="Calibri"/>
                <a:cs typeface="Calibri"/>
              </a:rPr>
              <a:t>7.2.</a:t>
            </a:r>
            <a:r>
              <a:rPr dirty="0" sz="1150" spc="-3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282828"/>
                </a:solidFill>
                <a:latin typeface="Calibri"/>
                <a:cs typeface="Calibri"/>
              </a:rPr>
              <a:t>Despesas</a:t>
            </a:r>
            <a:r>
              <a:rPr dirty="0" sz="115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82828"/>
                </a:solidFill>
                <a:latin typeface="Calibri"/>
                <a:cs typeface="Calibri"/>
              </a:rPr>
              <a:t>Proibidas</a:t>
            </a:r>
            <a:r>
              <a:rPr dirty="0" sz="1150" spc="-2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A3A3A"/>
                </a:solidFill>
                <a:latin typeface="Calibri"/>
                <a:cs typeface="Calibri"/>
              </a:rPr>
              <a:t>com</a:t>
            </a:r>
            <a:r>
              <a:rPr dirty="0" sz="1150" spc="-5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13131"/>
                </a:solidFill>
                <a:latin typeface="Calibri"/>
                <a:cs typeface="Calibri"/>
              </a:rPr>
              <a:t>esta</a:t>
            </a:r>
            <a:r>
              <a:rPr dirty="0" sz="1150" spc="-5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62626"/>
                </a:solidFill>
                <a:latin typeface="Calibri"/>
                <a:cs typeface="Calibri"/>
              </a:rPr>
              <a:t>Verba</a:t>
            </a:r>
            <a:endParaRPr sz="115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  <a:spcBef>
                <a:spcPts val="850"/>
              </a:spcBef>
            </a:pPr>
            <a:r>
              <a:rPr dirty="0" sz="1150">
                <a:solidFill>
                  <a:srgbClr val="3B3B3B"/>
                </a:solidFill>
                <a:latin typeface="Calibri"/>
                <a:cs typeface="Calibri"/>
              </a:rPr>
              <a:t>É</a:t>
            </a:r>
            <a:r>
              <a:rPr dirty="0" sz="1150" spc="-7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 spc="-40">
                <a:solidFill>
                  <a:srgbClr val="2A2A2A"/>
                </a:solidFill>
                <a:latin typeface="Calibri"/>
                <a:cs typeface="Calibri"/>
              </a:rPr>
              <a:t>expressamente</a:t>
            </a:r>
            <a:r>
              <a:rPr dirty="0" sz="1150" spc="13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13131"/>
                </a:solidFill>
                <a:latin typeface="Calibri"/>
                <a:cs typeface="Calibri"/>
              </a:rPr>
              <a:t>proibido</a:t>
            </a:r>
            <a:r>
              <a:rPr dirty="0" sz="1150" spc="4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313131"/>
                </a:solidFill>
                <a:latin typeface="Calibri"/>
                <a:cs typeface="Calibri"/>
              </a:rPr>
              <a:t>utilizar</a:t>
            </a:r>
            <a:r>
              <a:rPr dirty="0" sz="1150" spc="3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A3A3A"/>
                </a:solidFill>
                <a:latin typeface="Calibri"/>
                <a:cs typeface="Calibri"/>
              </a:rPr>
              <a:t>a</a:t>
            </a:r>
            <a:r>
              <a:rPr dirty="0" sz="1150" spc="-4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D2D2D"/>
                </a:solidFill>
                <a:latin typeface="Calibri"/>
                <a:cs typeface="Calibri"/>
              </a:rPr>
              <a:t>verba</a:t>
            </a:r>
            <a:r>
              <a:rPr dirty="0" sz="115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444444"/>
                </a:solidFill>
                <a:latin typeface="Calibri"/>
                <a:cs typeface="Calibri"/>
              </a:rPr>
              <a:t>de</a:t>
            </a:r>
            <a:r>
              <a:rPr dirty="0" sz="1150" spc="-3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baseline="2415" sz="1725" spc="-44">
                <a:solidFill>
                  <a:srgbClr val="242424"/>
                </a:solidFill>
                <a:latin typeface="Calibri"/>
                <a:cs typeface="Calibri"/>
              </a:rPr>
              <a:t>manuten</a:t>
            </a:r>
            <a:r>
              <a:rPr dirty="0" baseline="-4830" sz="1725" spc="-44">
                <a:solidFill>
                  <a:srgbClr val="242424"/>
                </a:solidFill>
                <a:latin typeface="Calibri"/>
                <a:cs typeface="Calibri"/>
              </a:rPr>
              <a:t>sa</a:t>
            </a:r>
            <a:r>
              <a:rPr dirty="0" baseline="2415" sz="1725" spc="-44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dirty="0" baseline="2415" sz="1725" spc="-112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2F2F2F"/>
                </a:solidFill>
                <a:latin typeface="Calibri"/>
                <a:cs typeface="Calibri"/>
              </a:rPr>
              <a:t>predial </a:t>
            </a: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para:</a:t>
            </a:r>
            <a:endParaRPr sz="1150">
              <a:latin typeface="Calibri"/>
              <a:cs typeface="Calibri"/>
            </a:endParaRPr>
          </a:p>
          <a:p>
            <a:pPr marL="574675" marR="291465" indent="-240665">
              <a:lnSpc>
                <a:spcPct val="100000"/>
              </a:lnSpc>
              <a:spcBef>
                <a:spcPts val="800"/>
              </a:spcBef>
              <a:buClr>
                <a:srgbClr val="2D2D2D"/>
              </a:buClr>
              <a:buChar char="•"/>
              <a:tabLst>
                <a:tab pos="578485" algn="l"/>
                <a:tab pos="1297940" algn="l"/>
              </a:tabLst>
            </a:pPr>
            <a:r>
              <a:rPr dirty="0" sz="1200" spc="-65">
                <a:solidFill>
                  <a:srgbClr val="3D3D3D"/>
                </a:solidFill>
                <a:latin typeface="Calibri"/>
                <a:cs typeface="Calibri"/>
              </a:rPr>
              <a:t>Obras</a:t>
            </a:r>
            <a:r>
              <a:rPr dirty="0" sz="1200" spc="-5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42424"/>
                </a:solidFill>
                <a:latin typeface="Calibri"/>
                <a:cs typeface="Calibri"/>
              </a:rPr>
              <a:t>ampliação</a:t>
            </a:r>
            <a:r>
              <a:rPr dirty="0" sz="1200" spc="-2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B2B2B"/>
                </a:solidFill>
                <a:latin typeface="Calibri"/>
                <a:cs typeface="Calibri"/>
              </a:rPr>
              <a:t>ou</a:t>
            </a:r>
            <a:r>
              <a:rPr dirty="0" sz="1200" spc="-11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82828"/>
                </a:solidFill>
                <a:latin typeface="Calibri"/>
                <a:cs typeface="Calibri"/>
              </a:rPr>
              <a:t>novas</a:t>
            </a:r>
            <a:r>
              <a:rPr dirty="0" sz="1200" spc="-2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conHruçôes</a:t>
            </a:r>
            <a:r>
              <a:rPr dirty="0" sz="1200" spc="6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que</a:t>
            </a:r>
            <a:r>
              <a:rPr dirty="0" sz="1200" spc="-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A2A2A"/>
                </a:solidFill>
                <a:latin typeface="Calibri"/>
                <a:cs typeface="Calibri"/>
              </a:rPr>
              <a:t>modifiquem</a:t>
            </a:r>
            <a:r>
              <a:rPr dirty="0" sz="1200" spc="8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14141"/>
                </a:solidFill>
                <a:latin typeface="Calibri"/>
                <a:cs typeface="Calibri"/>
              </a:rPr>
              <a:t>a</a:t>
            </a:r>
            <a:r>
              <a:rPr dirty="0" sz="1200" spc="-8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83838"/>
                </a:solidFill>
                <a:latin typeface="Calibri"/>
                <a:cs typeface="Calibri"/>
              </a:rPr>
              <a:t>planta</a:t>
            </a:r>
            <a:r>
              <a:rPr dirty="0" sz="1200" spc="-2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64646"/>
                </a:solidFill>
                <a:latin typeface="Calibri"/>
                <a:cs typeface="Calibri"/>
              </a:rPr>
              <a:t>do</a:t>
            </a:r>
            <a:r>
              <a:rPr dirty="0" sz="1200" spc="-2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55" i="1">
                <a:solidFill>
                  <a:srgbClr val="313131"/>
                </a:solidFill>
                <a:latin typeface="Calibri"/>
                <a:cs typeface="Calibri"/>
              </a:rPr>
              <a:t>imõvel</a:t>
            </a:r>
            <a:r>
              <a:rPr dirty="0" sz="1200" spc="65" i="1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63636"/>
                </a:solidFill>
                <a:latin typeface="Calibri"/>
                <a:cs typeface="Calibri"/>
              </a:rPr>
              <a:t>sem </a:t>
            </a:r>
            <a:r>
              <a:rPr dirty="0" sz="1200" spc="-25">
                <a:solidFill>
                  <a:srgbClr val="363636"/>
                </a:solidFill>
                <a:latin typeface="Calibri"/>
                <a:cs typeface="Calibri"/>
              </a:rPr>
              <a:t>	</a:t>
            </a:r>
            <a:r>
              <a:rPr dirty="0" baseline="2314" sz="1800" spc="-67">
                <a:solidFill>
                  <a:srgbClr val="2A2A2A"/>
                </a:solidFill>
                <a:latin typeface="Calibri"/>
                <a:cs typeface="Calibri"/>
              </a:rPr>
              <a:t>autoriza</a:t>
            </a:r>
            <a:r>
              <a:rPr dirty="0" baseline="-4629" sz="1800" spc="-67">
                <a:solidFill>
                  <a:srgbClr val="2A2A2A"/>
                </a:solidFill>
                <a:latin typeface="Calibri"/>
                <a:cs typeface="Calibri"/>
              </a:rPr>
              <a:t>sa</a:t>
            </a:r>
            <a:r>
              <a:rPr dirty="0" baseline="2314" sz="1800" spc="-67">
                <a:solidFill>
                  <a:srgbClr val="2A2A2A"/>
                </a:solidFill>
                <a:latin typeface="Calibri"/>
                <a:cs typeface="Calibri"/>
              </a:rPr>
              <a:t>o</a:t>
            </a:r>
            <a:r>
              <a:rPr dirty="0" baseline="2314" sz="1800" spc="-172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F2F2F"/>
                </a:solidFill>
                <a:latin typeface="Calibri"/>
                <a:cs typeface="Calibri"/>
              </a:rPr>
              <a:t>prévia</a:t>
            </a:r>
            <a:r>
              <a:rPr dirty="0" sz="1200" spc="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F3F3F"/>
                </a:solidFill>
                <a:latin typeface="Calibri"/>
                <a:cs typeface="Calibri"/>
              </a:rPr>
              <a:t>por</a:t>
            </a:r>
            <a:r>
              <a:rPr dirty="0" sz="1200" spc="-2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escrito</a:t>
            </a:r>
            <a:r>
              <a:rPr dirty="0" sz="120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44444"/>
                </a:solidFill>
                <a:latin typeface="Calibri"/>
                <a:cs typeface="Calibri"/>
              </a:rPr>
              <a:t>e</a:t>
            </a:r>
            <a:r>
              <a:rPr dirty="0" sz="1200" spc="-4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laudo</a:t>
            </a:r>
            <a:r>
              <a:rPr dirty="0" sz="1200" spc="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engenharia</a:t>
            </a:r>
            <a:r>
              <a:rPr dirty="0" sz="1200" spc="8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63636"/>
                </a:solidFill>
                <a:latin typeface="Calibri"/>
                <a:cs typeface="Calibri"/>
              </a:rPr>
              <a:t>aprovado</a:t>
            </a:r>
            <a:r>
              <a:rPr dirty="0" sz="1200" spc="3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pela</a:t>
            </a:r>
            <a:r>
              <a:rPr dirty="0" sz="12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Secretaria</a:t>
            </a:r>
            <a:r>
              <a:rPr dirty="0" sz="1200" spc="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43434"/>
                </a:solidFill>
                <a:latin typeface="Calibri"/>
                <a:cs typeface="Calibri"/>
              </a:rPr>
              <a:t>de </a:t>
            </a:r>
            <a:r>
              <a:rPr dirty="0" sz="1200" spc="-25">
                <a:solidFill>
                  <a:srgbClr val="343434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262626"/>
                </a:solidFill>
                <a:latin typeface="Calibri"/>
                <a:cs typeface="Calibri"/>
              </a:rPr>
              <a:t>Educação.</a:t>
            </a:r>
            <a:r>
              <a:rPr dirty="0" sz="1200">
                <a:solidFill>
                  <a:srgbClr val="262626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3B3B3B"/>
                </a:solidFill>
                <a:latin typeface="Calibri"/>
                <a:cs typeface="Calibri"/>
              </a:rPr>
              <a:t>]</a:t>
            </a:r>
            <a:endParaRPr sz="1200">
              <a:latin typeface="Calibri"/>
              <a:cs typeface="Calibri"/>
            </a:endParaRPr>
          </a:p>
          <a:p>
            <a:pPr marL="573405" marR="236854" indent="-234950">
              <a:lnSpc>
                <a:spcPct val="100000"/>
              </a:lnSpc>
              <a:spcBef>
                <a:spcPts val="825"/>
              </a:spcBef>
              <a:buClr>
                <a:srgbClr val="383838"/>
              </a:buClr>
              <a:buChar char="•"/>
              <a:tabLst>
                <a:tab pos="575310" algn="l"/>
                <a:tab pos="4847590" algn="l"/>
              </a:tabLst>
            </a:pPr>
            <a:r>
              <a:rPr dirty="0" sz="1200" spc="-70">
                <a:solidFill>
                  <a:srgbClr val="363636"/>
                </a:solidFill>
                <a:latin typeface="Calibri"/>
                <a:cs typeface="Calibri"/>
              </a:rPr>
              <a:t>Pagamento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444444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spc="-85">
                <a:solidFill>
                  <a:srgbClr val="464646"/>
                </a:solidFill>
                <a:latin typeface="Calibri"/>
                <a:cs typeface="Calibri"/>
              </a:rPr>
              <a:t>mão</a:t>
            </a:r>
            <a:r>
              <a:rPr dirty="0" sz="1200" spc="-1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343434"/>
                </a:solidFill>
                <a:latin typeface="Calibri"/>
                <a:cs typeface="Calibri"/>
              </a:rPr>
              <a:t>de</a:t>
            </a:r>
            <a:r>
              <a:rPr dirty="0" sz="1200" spc="-4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63636"/>
                </a:solidFill>
                <a:latin typeface="Calibri"/>
                <a:cs typeface="Calibri"/>
              </a:rPr>
              <a:t>obra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F2F2F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13131"/>
                </a:solidFill>
                <a:latin typeface="Calibri"/>
                <a:cs typeface="Calibri"/>
              </a:rPr>
              <a:t>funcionários</a:t>
            </a:r>
            <a:r>
              <a:rPr dirty="0" sz="1200" spc="6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13131"/>
                </a:solidFill>
                <a:latin typeface="Calibri"/>
                <a:cs typeface="Calibri"/>
              </a:rPr>
              <a:t>fixos</a:t>
            </a:r>
            <a:r>
              <a:rPr dirty="0" sz="120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62626"/>
                </a:solidFill>
                <a:latin typeface="Calibri"/>
                <a:cs typeface="Calibri"/>
              </a:rPr>
              <a:t>da</a:t>
            </a:r>
            <a:r>
              <a:rPr dirty="0" sz="1200" spc="-2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associação</a:t>
            </a:r>
            <a:r>
              <a:rPr dirty="0" sz="1200" spc="6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(toda</a:t>
            </a:r>
            <a:r>
              <a:rPr dirty="0" sz="1200" spc="-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D2D2D"/>
                </a:solidFill>
                <a:latin typeface="Calibri"/>
                <a:cs typeface="Calibri"/>
              </a:rPr>
              <a:t>contratação</a:t>
            </a:r>
            <a:r>
              <a:rPr dirty="0" sz="1200" spc="3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B3B3B"/>
                </a:solidFill>
                <a:latin typeface="Calibri"/>
                <a:cs typeface="Calibri"/>
              </a:rPr>
              <a:t>de </a:t>
            </a:r>
            <a:r>
              <a:rPr dirty="0" sz="1200" spc="-25">
                <a:solidFill>
                  <a:srgbClr val="3B3B3B"/>
                </a:solidFill>
                <a:latin typeface="Calibri"/>
                <a:cs typeface="Calibri"/>
              </a:rPr>
              <a:t>	</a:t>
            </a: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reforma</a:t>
            </a:r>
            <a:r>
              <a:rPr dirty="0" sz="1200" spc="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83838"/>
                </a:solidFill>
                <a:latin typeface="Calibri"/>
                <a:cs typeface="Calibri"/>
              </a:rPr>
              <a:t>deve</a:t>
            </a:r>
            <a:r>
              <a:rPr dirty="0" sz="1200" spc="3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464646"/>
                </a:solidFill>
                <a:latin typeface="Calibri"/>
                <a:cs typeface="Calibri"/>
              </a:rPr>
              <a:t>ser</a:t>
            </a:r>
            <a:r>
              <a:rPr dirty="0" sz="1200" spc="-3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63636"/>
                </a:solidFill>
                <a:latin typeface="Calibri"/>
                <a:cs typeface="Calibri"/>
              </a:rPr>
              <a:t>via </a:t>
            </a:r>
            <a:r>
              <a:rPr dirty="0" sz="1200" spc="-60">
                <a:solidFill>
                  <a:srgbClr val="1A1A1A"/>
                </a:solidFill>
                <a:latin typeface="Calibri"/>
                <a:cs typeface="Calibri"/>
              </a:rPr>
              <a:t>prestador</a:t>
            </a:r>
            <a:r>
              <a:rPr dirty="0" sz="1200" spc="95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D3D3D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1F1F1F"/>
                </a:solidFill>
                <a:latin typeface="Calibri"/>
                <a:cs typeface="Calibri"/>
              </a:rPr>
              <a:t>serviço/empresa</a:t>
            </a:r>
            <a:r>
              <a:rPr dirty="0" sz="1200" spc="-7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B2B2B"/>
                </a:solidFill>
                <a:latin typeface="Calibri"/>
                <a:cs typeface="Calibri"/>
              </a:rPr>
              <a:t>terceirizada</a:t>
            </a:r>
            <a:r>
              <a:rPr dirty="0" sz="1200" spc="4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F3F3F"/>
                </a:solidFill>
                <a:latin typeface="Calibri"/>
                <a:cs typeface="Calibri"/>
              </a:rPr>
              <a:t>com</a:t>
            </a:r>
            <a:r>
              <a:rPr dirty="0" sz="1200" spc="-2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A2A2A"/>
                </a:solidFill>
                <a:latin typeface="Calibri"/>
                <a:cs typeface="Calibri"/>
              </a:rPr>
              <a:t>NF).</a:t>
            </a:r>
            <a:r>
              <a:rPr dirty="0" sz="1200">
                <a:solidFill>
                  <a:srgbClr val="2A2A2A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444444"/>
                </a:solidFill>
                <a:latin typeface="Calibri"/>
                <a:cs typeface="Calibri"/>
              </a:rPr>
              <a:t>]</a:t>
            </a:r>
            <a:endParaRPr sz="1200">
              <a:latin typeface="Calibri"/>
              <a:cs typeface="Calibri"/>
            </a:endParaRPr>
          </a:p>
          <a:p>
            <a:pPr marL="575310" marR="764540" indent="-236854">
              <a:lnSpc>
                <a:spcPct val="100000"/>
              </a:lnSpc>
              <a:spcBef>
                <a:spcPts val="830"/>
              </a:spcBef>
              <a:buClr>
                <a:srgbClr val="262626"/>
              </a:buClr>
              <a:buChar char="•"/>
              <a:tabLst>
                <a:tab pos="575310" algn="l"/>
              </a:tabLst>
            </a:pPr>
            <a:r>
              <a:rPr dirty="0" sz="1200" spc="-65">
                <a:solidFill>
                  <a:srgbClr val="363636"/>
                </a:solidFill>
                <a:latin typeface="Calibri"/>
                <a:cs typeface="Calibri"/>
              </a:rPr>
              <a:t>Compra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F3F3F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13131"/>
                </a:solidFill>
                <a:latin typeface="Calibri"/>
                <a:cs typeface="Calibri"/>
              </a:rPr>
              <a:t>materiais</a:t>
            </a:r>
            <a:r>
              <a:rPr dirty="0" sz="1200" spc="5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B3B3B"/>
                </a:solidFill>
                <a:latin typeface="Calibri"/>
                <a:cs typeface="Calibri"/>
              </a:rPr>
              <a:t>de</a:t>
            </a:r>
            <a:r>
              <a:rPr dirty="0" sz="1200" spc="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80">
                <a:solidFill>
                  <a:srgbClr val="212121"/>
                </a:solidFill>
                <a:latin typeface="Calibri"/>
                <a:cs typeface="Calibri"/>
              </a:rPr>
              <a:t>consumo</a:t>
            </a:r>
            <a:r>
              <a:rPr dirty="0" sz="1200" spc="2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D2D2D"/>
                </a:solidFill>
                <a:latin typeface="Calibri"/>
                <a:cs typeface="Calibri"/>
              </a:rPr>
              <a:t>diário</a:t>
            </a:r>
            <a:r>
              <a:rPr dirty="0" sz="120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43434"/>
                </a:solidFill>
                <a:latin typeface="Calibri"/>
                <a:cs typeface="Calibri"/>
              </a:rPr>
              <a:t>ou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pedagôgicos</a:t>
            </a:r>
            <a:r>
              <a:rPr dirty="0" sz="1200" spc="5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F2F2F"/>
                </a:solidFill>
                <a:latin typeface="Calibri"/>
                <a:cs typeface="Calibri"/>
              </a:rPr>
              <a:t>(papelaria,</a:t>
            </a:r>
            <a:r>
              <a:rPr dirty="0" sz="1200" spc="3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343434"/>
                </a:solidFill>
                <a:latin typeface="Calibri"/>
                <a:cs typeface="Calibri"/>
              </a:rPr>
              <a:t>fraldas, </a:t>
            </a:r>
            <a:r>
              <a:rPr dirty="0" sz="1200" spc="-10">
                <a:solidFill>
                  <a:srgbClr val="262626"/>
                </a:solidFill>
                <a:latin typeface="Calibri"/>
                <a:cs typeface="Calibri"/>
              </a:rPr>
              <a:t>brinquedos).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>
              <a:latin typeface="Calibri"/>
              <a:cs typeface="Calibri"/>
            </a:endParaRPr>
          </a:p>
          <a:p>
            <a:pPr marL="252729" indent="-139065">
              <a:lnSpc>
                <a:spcPct val="100000"/>
              </a:lnSpc>
              <a:buClr>
                <a:srgbClr val="2D2D2D"/>
              </a:buClr>
              <a:buAutoNum type="arabicPeriod" startAt="8"/>
              <a:tabLst>
                <a:tab pos="252729" algn="l"/>
              </a:tabLst>
            </a:pPr>
            <a:r>
              <a:rPr dirty="0" sz="1200" spc="-40">
                <a:solidFill>
                  <a:srgbClr val="282828"/>
                </a:solidFill>
                <a:latin typeface="Calibri"/>
                <a:cs typeface="Calibri"/>
              </a:rPr>
              <a:t>Fluxo</a:t>
            </a:r>
            <a:r>
              <a:rPr dirty="0" sz="1200" spc="-4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12121"/>
                </a:solidFill>
                <a:latin typeface="Calibri"/>
                <a:cs typeface="Calibri"/>
              </a:rPr>
              <a:t>Operacional</a:t>
            </a:r>
            <a:r>
              <a:rPr dirty="0" sz="1200" spc="4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64646"/>
                </a:solidFill>
                <a:latin typeface="Calibri"/>
                <a:cs typeface="Calibri"/>
              </a:rPr>
              <a:t>e</a:t>
            </a:r>
            <a:r>
              <a:rPr dirty="0" sz="1200" spc="-5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2A2A2A"/>
                </a:solidFill>
                <a:latin typeface="Calibri"/>
                <a:cs typeface="Calibri"/>
              </a:rPr>
              <a:t>Afiadas</a:t>
            </a:r>
            <a:r>
              <a:rPr dirty="0" sz="1200" spc="-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313131"/>
                </a:solidFill>
                <a:latin typeface="Calibri"/>
                <a:cs typeface="Calibri"/>
              </a:rPr>
              <a:t>de </a:t>
            </a:r>
            <a:r>
              <a:rPr dirty="0" sz="1200" spc="-45">
                <a:solidFill>
                  <a:srgbClr val="2F2F2F"/>
                </a:solidFill>
                <a:latin typeface="Calibri"/>
                <a:cs typeface="Calibri"/>
              </a:rPr>
              <a:t>Aprovação</a:t>
            </a:r>
            <a:r>
              <a:rPr dirty="0" sz="1200" spc="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33333"/>
                </a:solidFill>
                <a:latin typeface="Calibri"/>
                <a:cs typeface="Calibri"/>
              </a:rPr>
              <a:t>(Como</a:t>
            </a:r>
            <a:r>
              <a:rPr dirty="0" sz="1200" spc="-1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F2F2F"/>
                </a:solidFill>
                <a:latin typeface="Calibri"/>
                <a:cs typeface="Calibri"/>
              </a:rPr>
              <a:t>Comprar)</a:t>
            </a:r>
            <a:endParaRPr sz="1200">
              <a:latin typeface="Calibri"/>
              <a:cs typeface="Calibri"/>
            </a:endParaRPr>
          </a:p>
          <a:p>
            <a:pPr marL="113030" marR="150495" indent="3175">
              <a:lnSpc>
                <a:spcPts val="1400"/>
              </a:lnSpc>
              <a:spcBef>
                <a:spcPts val="945"/>
              </a:spcBef>
            </a:pPr>
            <a:r>
              <a:rPr dirty="0" sz="1200" spc="-55">
                <a:solidFill>
                  <a:srgbClr val="343434"/>
                </a:solidFill>
                <a:latin typeface="Calibri"/>
                <a:cs typeface="Calibri"/>
              </a:rPr>
              <a:t>Para</a:t>
            </a:r>
            <a:r>
              <a:rPr dirty="0" sz="1200" spc="-3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42424"/>
                </a:solidFill>
                <a:latin typeface="Calibri"/>
                <a:cs typeface="Calibri"/>
              </a:rPr>
              <a:t>organizar</a:t>
            </a:r>
            <a:r>
              <a:rPr dirty="0" sz="1200" spc="-15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B3B3B"/>
                </a:solidFill>
                <a:latin typeface="Calibri"/>
                <a:cs typeface="Calibri"/>
              </a:rPr>
              <a:t>o</a:t>
            </a:r>
            <a:r>
              <a:rPr dirty="0" sz="1200" spc="-3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13131"/>
                </a:solidFill>
                <a:latin typeface="Calibri"/>
                <a:cs typeface="Calibri"/>
              </a:rPr>
              <a:t>dia</a:t>
            </a:r>
            <a:r>
              <a:rPr dirty="0" sz="1200" spc="-2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D3D3D"/>
                </a:solidFill>
                <a:latin typeface="Calibri"/>
                <a:cs typeface="Calibri"/>
              </a:rPr>
              <a:t>a</a:t>
            </a:r>
            <a:r>
              <a:rPr dirty="0" sz="1200" spc="-55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dia</a:t>
            </a:r>
            <a:r>
              <a:rPr dirty="0" sz="1200" spc="-2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63636"/>
                </a:solidFill>
                <a:latin typeface="Calibri"/>
                <a:cs typeface="Calibri"/>
              </a:rPr>
              <a:t>e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343434"/>
                </a:solidFill>
                <a:latin typeface="Calibri"/>
                <a:cs typeface="Calibri"/>
              </a:rPr>
              <a:t>evitar</a:t>
            </a:r>
            <a:r>
              <a:rPr dirty="0" sz="1200" spc="3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80">
                <a:solidFill>
                  <a:srgbClr val="2F2F2F"/>
                </a:solidFill>
                <a:latin typeface="Calibri"/>
                <a:cs typeface="Calibri"/>
              </a:rPr>
              <a:t>compras</a:t>
            </a:r>
            <a:r>
              <a:rPr dirty="0" sz="1200" spc="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80">
                <a:solidFill>
                  <a:srgbClr val="1F1F1F"/>
                </a:solidFill>
                <a:latin typeface="Calibri"/>
                <a:cs typeface="Calibri"/>
              </a:rPr>
              <a:t>sem</a:t>
            </a:r>
            <a:r>
              <a:rPr dirty="0" sz="1200" spc="-2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1F1F1F"/>
                </a:solidFill>
                <a:latin typeface="Calibri"/>
                <a:cs typeface="Calibri"/>
              </a:rPr>
              <a:t>saldo,</a:t>
            </a:r>
            <a:r>
              <a:rPr dirty="0" sz="1200" spc="-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F3F3F"/>
                </a:solidFill>
                <a:latin typeface="Calibri"/>
                <a:cs typeface="Calibri"/>
              </a:rPr>
              <a:t>a</a:t>
            </a:r>
            <a:r>
              <a:rPr dirty="0" sz="1200" spc="-55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62626"/>
                </a:solidFill>
                <a:latin typeface="Calibri"/>
                <a:cs typeface="Calibri"/>
              </a:rPr>
              <a:t>associação</a:t>
            </a:r>
            <a:r>
              <a:rPr dirty="0" sz="1200" spc="2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adotará</a:t>
            </a:r>
            <a:r>
              <a:rPr dirty="0" sz="1200" spc="2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o</a:t>
            </a:r>
            <a:r>
              <a:rPr dirty="0" sz="1200" spc="-1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seguinte</a:t>
            </a:r>
            <a:r>
              <a:rPr dirty="0" sz="1200" spc="2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B3B3B"/>
                </a:solidFill>
                <a:latin typeface="Calibri"/>
                <a:cs typeface="Calibri"/>
              </a:rPr>
              <a:t>fluxo</a:t>
            </a:r>
            <a:r>
              <a:rPr dirty="0" sz="1200" spc="3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83838"/>
                </a:solidFill>
                <a:latin typeface="Calibri"/>
                <a:cs typeface="Calibri"/>
              </a:rPr>
              <a:t>de </a:t>
            </a:r>
            <a:r>
              <a:rPr dirty="0" sz="1200" spc="-55">
                <a:solidFill>
                  <a:srgbClr val="2B2B2B"/>
                </a:solidFill>
                <a:latin typeface="Calibri"/>
                <a:cs typeface="Calibri"/>
              </a:rPr>
              <a:t>aprovação</a:t>
            </a:r>
            <a:r>
              <a:rPr dirty="0" sz="120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343434"/>
                </a:solidFill>
                <a:latin typeface="Calibri"/>
                <a:cs typeface="Calibri"/>
              </a:rPr>
              <a:t>de</a:t>
            </a:r>
            <a:r>
              <a:rPr dirty="0" sz="1200" spc="-7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43434"/>
                </a:solidFill>
                <a:latin typeface="Calibri"/>
                <a:cs typeface="Calibri"/>
              </a:rPr>
              <a:t>gastos:</a:t>
            </a:r>
            <a:endParaRPr sz="1200">
              <a:latin typeface="Calibri"/>
              <a:cs typeface="Calibri"/>
            </a:endParaRPr>
          </a:p>
          <a:p>
            <a:pPr marL="120650" marR="591820">
              <a:lnSpc>
                <a:spcPct val="109000"/>
              </a:lnSpc>
              <a:spcBef>
                <a:spcPts val="915"/>
              </a:spcBef>
            </a:pPr>
            <a:r>
              <a:rPr dirty="0" baseline="2525" sz="1650">
                <a:solidFill>
                  <a:srgbClr val="313131"/>
                </a:solidFill>
                <a:latin typeface="Calibri"/>
                <a:cs typeface="Calibri"/>
              </a:rPr>
              <a:t>[Solicita</a:t>
            </a:r>
            <a:r>
              <a:rPr dirty="0" baseline="-7575" sz="1650">
                <a:solidFill>
                  <a:srgbClr val="313131"/>
                </a:solidFill>
                <a:latin typeface="Calibri"/>
                <a:cs typeface="Calibri"/>
              </a:rPr>
              <a:t>sa</a:t>
            </a:r>
            <a:r>
              <a:rPr dirty="0" baseline="2525" sz="1650">
                <a:solidFill>
                  <a:srgbClr val="313131"/>
                </a:solidFill>
                <a:latin typeface="Calibri"/>
                <a:cs typeface="Calibri"/>
              </a:rPr>
              <a:t>o</a:t>
            </a:r>
            <a:r>
              <a:rPr dirty="0" baseline="2525" sz="1650" spc="-67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63636"/>
                </a:solidFill>
                <a:latin typeface="Calibri"/>
                <a:cs typeface="Calibri"/>
              </a:rPr>
              <a:t>da</a:t>
            </a:r>
            <a:r>
              <a:rPr dirty="0" sz="1100" spc="-1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42424"/>
                </a:solidFill>
                <a:latin typeface="Calibri"/>
                <a:cs typeface="Calibri"/>
              </a:rPr>
              <a:t>Creche]</a:t>
            </a:r>
            <a:r>
              <a:rPr dirty="0" sz="110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100" spc="-235">
                <a:solidFill>
                  <a:srgbClr val="3B3B3B"/>
                </a:solidFill>
                <a:latin typeface="Calibri"/>
                <a:cs typeface="Calibri"/>
              </a:rPr>
              <a:t>••+</a:t>
            </a:r>
            <a:r>
              <a:rPr dirty="0" sz="1100" spc="13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D2D2D"/>
                </a:solidFill>
                <a:latin typeface="Calibri"/>
                <a:cs typeface="Calibri"/>
              </a:rPr>
              <a:t>[Cotação</a:t>
            </a:r>
            <a:r>
              <a:rPr dirty="0" sz="1100" spc="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32323"/>
                </a:solidFill>
                <a:latin typeface="Calibri"/>
                <a:cs typeface="Calibri"/>
              </a:rPr>
              <a:t>de</a:t>
            </a:r>
            <a:r>
              <a:rPr dirty="0" sz="1100" spc="-10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baseline="2525" sz="1650">
                <a:solidFill>
                  <a:srgbClr val="313131"/>
                </a:solidFill>
                <a:latin typeface="Calibri"/>
                <a:cs typeface="Calibri"/>
              </a:rPr>
              <a:t>Pre</a:t>
            </a:r>
            <a:r>
              <a:rPr dirty="0" baseline="-5050" sz="1650">
                <a:solidFill>
                  <a:srgbClr val="313131"/>
                </a:solidFill>
                <a:latin typeface="Calibri"/>
                <a:cs typeface="Calibri"/>
              </a:rPr>
              <a:t>s</a:t>
            </a:r>
            <a:r>
              <a:rPr dirty="0" baseline="2525" sz="1650">
                <a:solidFill>
                  <a:srgbClr val="313131"/>
                </a:solidFill>
                <a:latin typeface="Calibri"/>
                <a:cs typeface="Calibri"/>
              </a:rPr>
              <a:t>os</a:t>
            </a:r>
            <a:r>
              <a:rPr dirty="0" baseline="2525" sz="1650" spc="-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82828"/>
                </a:solidFill>
                <a:latin typeface="Calibri"/>
                <a:cs typeface="Calibri"/>
              </a:rPr>
              <a:t>(3)]</a:t>
            </a:r>
            <a:r>
              <a:rPr dirty="0" sz="1100" spc="7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-+</a:t>
            </a:r>
            <a:r>
              <a:rPr dirty="0" sz="1100" spc="5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F2F2F"/>
                </a:solidFill>
                <a:latin typeface="Calibri"/>
                <a:cs typeface="Calibri"/>
              </a:rPr>
              <a:t>[Análise</a:t>
            </a:r>
            <a:r>
              <a:rPr dirty="0" sz="1100" spc="2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414141"/>
                </a:solidFill>
                <a:latin typeface="Calibri"/>
                <a:cs typeface="Calibri"/>
              </a:rPr>
              <a:t>de</a:t>
            </a:r>
            <a:r>
              <a:rPr dirty="0" sz="1100" spc="25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83838"/>
                </a:solidFill>
                <a:latin typeface="Calibri"/>
                <a:cs typeface="Calibri"/>
              </a:rPr>
              <a:t>A</a:t>
            </a:r>
            <a:r>
              <a:rPr dirty="0" sz="1100" spc="-1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baseline="-7575" sz="1650">
                <a:solidFill>
                  <a:srgbClr val="383838"/>
                </a:solidFill>
                <a:latin typeface="Calibri"/>
                <a:cs typeface="Calibri"/>
              </a:rPr>
              <a:t>s</a:t>
            </a:r>
            <a:r>
              <a:rPr dirty="0" sz="1100">
                <a:solidFill>
                  <a:srgbClr val="383838"/>
                </a:solidFill>
                <a:latin typeface="Calibri"/>
                <a:cs typeface="Calibri"/>
              </a:rPr>
              <a:t>ada/Aprovação]</a:t>
            </a:r>
            <a:r>
              <a:rPr dirty="0" sz="1100" spc="8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62626"/>
                </a:solidFill>
                <a:latin typeface="Calibri"/>
                <a:cs typeface="Calibri"/>
              </a:rPr>
              <a:t>-</a:t>
            </a:r>
            <a:r>
              <a:rPr dirty="0" sz="1100" spc="-50">
                <a:solidFill>
                  <a:srgbClr val="262626"/>
                </a:solidFill>
                <a:latin typeface="Calibri"/>
                <a:cs typeface="Calibri"/>
              </a:rPr>
              <a:t>*</a:t>
            </a:r>
            <a:r>
              <a:rPr dirty="0" sz="110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B2B2B"/>
                </a:solidFill>
                <a:latin typeface="Calibri"/>
                <a:cs typeface="Calibri"/>
              </a:rPr>
              <a:t>[Emissão</a:t>
            </a:r>
            <a:r>
              <a:rPr dirty="0" sz="1100" spc="1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43434"/>
                </a:solidFill>
                <a:latin typeface="Calibri"/>
                <a:cs typeface="Calibri"/>
              </a:rPr>
              <a:t>do</a:t>
            </a:r>
            <a:r>
              <a:rPr dirty="0" sz="1100" spc="-3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B3B3B"/>
                </a:solidFill>
                <a:latin typeface="Calibri"/>
                <a:cs typeface="Calibri"/>
              </a:rPr>
              <a:t>Pedido</a:t>
            </a:r>
            <a:r>
              <a:rPr dirty="0" sz="1100" spc="-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B2B2B"/>
                </a:solidFill>
                <a:latin typeface="Calibri"/>
                <a:cs typeface="Calibri"/>
              </a:rPr>
              <a:t>&amp;</a:t>
            </a:r>
            <a:r>
              <a:rPr dirty="0" sz="1100" spc="-4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F2F2F"/>
                </a:solidFill>
                <a:latin typeface="Calibri"/>
                <a:cs typeface="Calibri"/>
              </a:rPr>
              <a:t>Execuçãoj</a:t>
            </a:r>
            <a:endParaRPr sz="1100">
              <a:latin typeface="Calibri"/>
              <a:cs typeface="Calibri"/>
            </a:endParaRPr>
          </a:p>
          <a:p>
            <a:pPr lvl="1" marL="357505" indent="-243204">
              <a:lnSpc>
                <a:spcPct val="100000"/>
              </a:lnSpc>
              <a:spcBef>
                <a:spcPts val="860"/>
              </a:spcBef>
              <a:buClr>
                <a:srgbClr val="383838"/>
              </a:buClr>
              <a:buAutoNum type="arabicPeriod"/>
              <a:tabLst>
                <a:tab pos="357505" algn="l"/>
              </a:tabLst>
            </a:pPr>
            <a:r>
              <a:rPr dirty="0" sz="1150" spc="-10">
                <a:solidFill>
                  <a:srgbClr val="2B2B2B"/>
                </a:solidFill>
                <a:latin typeface="Calibri"/>
                <a:cs typeface="Calibri"/>
              </a:rPr>
              <a:t>Limites</a:t>
            </a:r>
            <a:r>
              <a:rPr dirty="0" sz="1150" spc="-1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13131"/>
                </a:solidFill>
                <a:latin typeface="Calibri"/>
                <a:cs typeface="Calibri"/>
              </a:rPr>
              <a:t>de</a:t>
            </a:r>
            <a:r>
              <a:rPr dirty="0" sz="1150" spc="-5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D2D2D"/>
                </a:solidFill>
                <a:latin typeface="Calibri"/>
                <a:cs typeface="Calibri"/>
              </a:rPr>
              <a:t>Alçada</a:t>
            </a:r>
            <a:r>
              <a:rPr dirty="0" sz="1150" spc="-2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F1F1F"/>
                </a:solidFill>
                <a:latin typeface="Calibri"/>
                <a:cs typeface="Calibri"/>
              </a:rPr>
              <a:t>para</a:t>
            </a:r>
            <a:r>
              <a:rPr dirty="0" sz="1150" spc="-1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62626"/>
                </a:solidFill>
                <a:latin typeface="Calibri"/>
                <a:cs typeface="Calibri"/>
              </a:rPr>
              <a:t>Autorização</a:t>
            </a:r>
            <a:endParaRPr sz="1150">
              <a:latin typeface="Calibri"/>
              <a:cs typeface="Calibri"/>
            </a:endParaRPr>
          </a:p>
          <a:p>
            <a:pPr lvl="2" marL="568960" marR="132080" indent="-234950">
              <a:lnSpc>
                <a:spcPct val="100000"/>
              </a:lnSpc>
              <a:spcBef>
                <a:spcPts val="835"/>
              </a:spcBef>
              <a:buChar char="•"/>
              <a:tabLst>
                <a:tab pos="568960" algn="l"/>
                <a:tab pos="574675" algn="l"/>
              </a:tabLst>
            </a:pPr>
            <a:r>
              <a:rPr dirty="0" sz="1200">
                <a:solidFill>
                  <a:srgbClr val="414141"/>
                </a:solidFill>
                <a:latin typeface="Calibri"/>
                <a:cs typeface="Calibri"/>
              </a:rPr>
              <a:t>	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Até</a:t>
            </a:r>
            <a:r>
              <a:rPr dirty="0" sz="1200" spc="-7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12121"/>
                </a:solidFill>
                <a:latin typeface="Calibri"/>
                <a:cs typeface="Calibri"/>
              </a:rPr>
              <a:t>R$</a:t>
            </a:r>
            <a:r>
              <a:rPr dirty="0" sz="1200" spc="-6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1.500,00</a:t>
            </a:r>
            <a:r>
              <a:rPr dirty="0" sz="1200" spc="-1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82828"/>
                </a:solidFill>
                <a:latin typeface="Calibri"/>
                <a:cs typeface="Calibri"/>
              </a:rPr>
              <a:t>(Pequenas</a:t>
            </a:r>
            <a:r>
              <a:rPr dirty="0" sz="1200" spc="-2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151515"/>
                </a:solidFill>
                <a:latin typeface="Calibri"/>
                <a:cs typeface="Calibri"/>
              </a:rPr>
              <a:t>Compras</a:t>
            </a:r>
            <a:r>
              <a:rPr dirty="0" sz="120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D2D2D"/>
                </a:solidFill>
                <a:latin typeface="Calibri"/>
                <a:cs typeface="Calibri"/>
              </a:rPr>
              <a:t>/</a:t>
            </a:r>
            <a:r>
              <a:rPr dirty="0" sz="1200" spc="-2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Reparos</a:t>
            </a:r>
            <a:r>
              <a:rPr dirty="0" sz="1200" spc="-2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262626"/>
                </a:solidFill>
                <a:latin typeface="Calibri"/>
                <a:cs typeface="Calibri"/>
              </a:rPr>
              <a:t>Rápidos):</a:t>
            </a:r>
            <a:r>
              <a:rPr dirty="0" sz="1200" spc="5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D2D2D"/>
                </a:solidFill>
                <a:latin typeface="Calibri"/>
                <a:cs typeface="Calibri"/>
              </a:rPr>
              <a:t>Aprovação</a:t>
            </a:r>
            <a:r>
              <a:rPr dirty="0" sz="1200" spc="1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B3B3B"/>
                </a:solidFill>
                <a:latin typeface="Calibri"/>
                <a:cs typeface="Calibri"/>
              </a:rPr>
              <a:t>direta</a:t>
            </a:r>
            <a:r>
              <a:rPr dirty="0" sz="1200" spc="-1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do(a) </a:t>
            </a:r>
            <a:r>
              <a:rPr dirty="0" sz="1200" spc="-40">
                <a:solidFill>
                  <a:srgbClr val="181818"/>
                </a:solidFill>
                <a:latin typeface="Calibri"/>
                <a:cs typeface="Calibri"/>
              </a:rPr>
              <a:t>Diretor(a)</a:t>
            </a:r>
            <a:r>
              <a:rPr dirty="0" sz="1200" spc="3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383838"/>
                </a:solidFill>
                <a:latin typeface="Calibri"/>
                <a:cs typeface="Calibri"/>
              </a:rPr>
              <a:t>da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12121"/>
                </a:solidFill>
                <a:latin typeface="Calibri"/>
                <a:cs typeface="Calibri"/>
              </a:rPr>
              <a:t>Unidade</a:t>
            </a:r>
            <a:r>
              <a:rPr dirty="0" sz="1200" spc="-5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1F1F1F"/>
                </a:solidFill>
                <a:latin typeface="Calibri"/>
                <a:cs typeface="Calibri"/>
              </a:rPr>
              <a:t>Escolar/Creche.</a:t>
            </a:r>
            <a:r>
              <a:rPr dirty="0" sz="1200" spc="-2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B2B2B"/>
                </a:solidFill>
                <a:latin typeface="Calibri"/>
                <a:cs typeface="Calibri"/>
              </a:rPr>
              <a:t>Requer</a:t>
            </a:r>
            <a:r>
              <a:rPr dirty="0" sz="1200" spc="5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4D4D4D"/>
                </a:solidFill>
                <a:latin typeface="Calibri"/>
                <a:cs typeface="Calibri"/>
              </a:rPr>
              <a:t>3 </a:t>
            </a:r>
            <a:r>
              <a:rPr dirty="0" sz="1200">
                <a:solidFill>
                  <a:srgbClr val="383838"/>
                </a:solidFill>
                <a:latin typeface="Calibri"/>
                <a:cs typeface="Calibri"/>
              </a:rPr>
              <a:t>o</a:t>
            </a:r>
            <a:r>
              <a:rPr dirty="0" sz="1200" spc="10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baseline="-6944" sz="1800" spc="-75">
                <a:solidFill>
                  <a:srgbClr val="383838"/>
                </a:solidFill>
                <a:latin typeface="Calibri"/>
                <a:cs typeface="Calibri"/>
              </a:rPr>
              <a:t>s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amentos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simplificados</a:t>
            </a:r>
            <a:r>
              <a:rPr dirty="0" sz="1200" spc="11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43434"/>
                </a:solidFill>
                <a:latin typeface="Calibri"/>
                <a:cs typeface="Calibri"/>
              </a:rPr>
              <a:t>(podem</a:t>
            </a:r>
            <a:r>
              <a:rPr dirty="0" sz="1200" spc="3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83838"/>
                </a:solidFill>
                <a:latin typeface="Calibri"/>
                <a:cs typeface="Calibri"/>
              </a:rPr>
              <a:t>ser </a:t>
            </a:r>
            <a:r>
              <a:rPr dirty="0" sz="1200" spc="-45">
                <a:solidFill>
                  <a:srgbClr val="343434"/>
                </a:solidFill>
                <a:latin typeface="Calibri"/>
                <a:cs typeface="Calibri"/>
              </a:rPr>
              <a:t>prints</a:t>
            </a:r>
            <a:r>
              <a:rPr dirty="0" sz="1200" spc="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3B3B3B"/>
                </a:solidFill>
                <a:latin typeface="Calibri"/>
                <a:cs typeface="Calibri"/>
              </a:rPr>
              <a:t>de</a:t>
            </a:r>
            <a:r>
              <a:rPr dirty="0" sz="1200" spc="2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D3D3D"/>
                </a:solidFill>
                <a:latin typeface="Calibri"/>
                <a:cs typeface="Calibri"/>
              </a:rPr>
              <a:t>sites</a:t>
            </a:r>
            <a:r>
              <a:rPr dirty="0" sz="1200" spc="-3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ou </a:t>
            </a:r>
            <a:r>
              <a:rPr dirty="0" sz="1200" spc="-75">
                <a:solidFill>
                  <a:srgbClr val="2A2A2A"/>
                </a:solidFill>
                <a:latin typeface="Calibri"/>
                <a:cs typeface="Calibri"/>
              </a:rPr>
              <a:t>orçamentos</a:t>
            </a:r>
            <a:r>
              <a:rPr dirty="0" sz="1200" spc="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por</a:t>
            </a:r>
            <a:r>
              <a:rPr dirty="0" sz="1200" spc="-1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A2A2A"/>
                </a:solidFill>
                <a:latin typeface="Calibri"/>
                <a:cs typeface="Calibri"/>
              </a:rPr>
              <a:t>e-</a:t>
            </a:r>
            <a:r>
              <a:rPr dirty="0" sz="1200" spc="-10">
                <a:solidFill>
                  <a:srgbClr val="2A2A2A"/>
                </a:solidFill>
                <a:latin typeface="Calibri"/>
                <a:cs typeface="Calibri"/>
              </a:rPr>
              <a:t>mail/WhatsApp).</a:t>
            </a:r>
            <a:endParaRPr sz="1200">
              <a:latin typeface="Calibri"/>
              <a:cs typeface="Calibri"/>
            </a:endParaRPr>
          </a:p>
          <a:p>
            <a:pPr lvl="2" marL="570230" marR="358775" indent="-230504">
              <a:lnSpc>
                <a:spcPct val="107700"/>
              </a:lnSpc>
              <a:spcBef>
                <a:spcPts val="825"/>
              </a:spcBef>
              <a:buChar char="•"/>
              <a:tabLst>
                <a:tab pos="570230" algn="l"/>
                <a:tab pos="574675" algn="l"/>
              </a:tabLst>
            </a:pPr>
            <a:r>
              <a:rPr dirty="0" sz="1100">
                <a:solidFill>
                  <a:srgbClr val="383838"/>
                </a:solidFill>
                <a:latin typeface="Calibri"/>
                <a:cs typeface="Calibri"/>
              </a:rPr>
              <a:t>	</a:t>
            </a:r>
            <a:r>
              <a:rPr dirty="0" sz="1100">
                <a:solidFill>
                  <a:srgbClr val="3B3B3B"/>
                </a:solidFill>
                <a:latin typeface="Calibri"/>
                <a:cs typeface="Calibri"/>
              </a:rPr>
              <a:t>De</a:t>
            </a:r>
            <a:r>
              <a:rPr dirty="0" sz="1100" spc="-6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43434"/>
                </a:solidFill>
                <a:latin typeface="Calibri"/>
                <a:cs typeface="Calibri"/>
              </a:rPr>
              <a:t>R$</a:t>
            </a:r>
            <a:r>
              <a:rPr dirty="0" sz="1100" spc="-6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D2D2D"/>
                </a:solidFill>
                <a:latin typeface="Calibri"/>
                <a:cs typeface="Calibri"/>
              </a:rPr>
              <a:t>1.500,01</a:t>
            </a:r>
            <a:r>
              <a:rPr dirty="0" sz="1100" spc="-1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F3F3F"/>
                </a:solidFill>
                <a:latin typeface="Calibri"/>
                <a:cs typeface="Calibri"/>
              </a:rPr>
              <a:t>a</a:t>
            </a:r>
            <a:r>
              <a:rPr dirty="0" sz="1100" spc="-25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43434"/>
                </a:solidFill>
                <a:latin typeface="Calibri"/>
                <a:cs typeface="Calibri"/>
              </a:rPr>
              <a:t>R$</a:t>
            </a:r>
            <a:r>
              <a:rPr dirty="0" sz="1100" spc="-6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B2B2B"/>
                </a:solidFill>
                <a:latin typeface="Calibri"/>
                <a:cs typeface="Calibri"/>
              </a:rPr>
              <a:t>10.000,00:</a:t>
            </a:r>
            <a:r>
              <a:rPr dirty="0" sz="1100" spc="4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B2B2B"/>
                </a:solidFill>
                <a:latin typeface="Calibri"/>
                <a:cs typeface="Calibri"/>
              </a:rPr>
              <a:t>Aprovação</a:t>
            </a:r>
            <a:r>
              <a:rPr dirty="0" sz="1100" spc="2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13131"/>
                </a:solidFill>
                <a:latin typeface="Calibri"/>
                <a:cs typeface="Calibri"/>
              </a:rPr>
              <a:t>conjunta</a:t>
            </a:r>
            <a:r>
              <a:rPr dirty="0" sz="1100" spc="5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33333"/>
                </a:solidFill>
                <a:latin typeface="Calibri"/>
                <a:cs typeface="Calibri"/>
              </a:rPr>
              <a:t>do(a) </a:t>
            </a:r>
            <a:r>
              <a:rPr dirty="0" sz="1100" spc="-10">
                <a:solidFill>
                  <a:srgbClr val="2A2A2A"/>
                </a:solidFill>
                <a:latin typeface="Calibri"/>
                <a:cs typeface="Calibri"/>
              </a:rPr>
              <a:t>Coordenador(a) </a:t>
            </a:r>
            <a:r>
              <a:rPr dirty="0" sz="1100">
                <a:solidFill>
                  <a:srgbClr val="1A1A1A"/>
                </a:solidFill>
                <a:latin typeface="Calibri"/>
                <a:cs typeface="Calibri"/>
              </a:rPr>
              <a:t>Financeiro(a)</a:t>
            </a:r>
            <a:r>
              <a:rPr dirty="0" sz="1100" spc="-25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D3D3D"/>
                </a:solidFill>
                <a:latin typeface="Calibri"/>
                <a:cs typeface="Calibri"/>
              </a:rPr>
              <a:t>da</a:t>
            </a:r>
            <a:r>
              <a:rPr dirty="0" sz="1100" spc="-5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62626"/>
                </a:solidFill>
                <a:latin typeface="Calibri"/>
                <a:cs typeface="Calibri"/>
              </a:rPr>
              <a:t>Associação.</a:t>
            </a:r>
            <a:r>
              <a:rPr dirty="0" sz="1100" spc="4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1A1A1A"/>
                </a:solidFill>
                <a:latin typeface="Calibri"/>
                <a:cs typeface="Calibri"/>
              </a:rPr>
              <a:t>Requer</a:t>
            </a:r>
            <a:r>
              <a:rPr dirty="0" sz="1100" spc="15">
                <a:solidFill>
                  <a:srgbClr val="1A1A1A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B3B3B"/>
                </a:solidFill>
                <a:latin typeface="Calibri"/>
                <a:cs typeface="Calibri"/>
              </a:rPr>
              <a:t>3</a:t>
            </a:r>
            <a:r>
              <a:rPr dirty="0" sz="1100" spc="-6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383838"/>
                </a:solidFill>
                <a:latin typeface="Calibri"/>
                <a:cs typeface="Calibri"/>
              </a:rPr>
              <a:t>orçamentos</a:t>
            </a:r>
            <a:r>
              <a:rPr dirty="0" sz="1100" spc="5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B3B3B"/>
                </a:solidFill>
                <a:latin typeface="Calibri"/>
                <a:cs typeface="Calibri"/>
              </a:rPr>
              <a:t>formais </a:t>
            </a:r>
            <a:r>
              <a:rPr dirty="0" sz="1100">
                <a:solidFill>
                  <a:srgbClr val="424242"/>
                </a:solidFill>
                <a:latin typeface="Calibri"/>
                <a:cs typeface="Calibri"/>
              </a:rPr>
              <a:t>em</a:t>
            </a:r>
            <a:r>
              <a:rPr dirty="0" sz="11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A3A3A"/>
                </a:solidFill>
                <a:latin typeface="Calibri"/>
                <a:cs typeface="Calibri"/>
              </a:rPr>
              <a:t>papel</a:t>
            </a:r>
            <a:r>
              <a:rPr dirty="0" sz="1100" spc="3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313131"/>
                </a:solidFill>
                <a:latin typeface="Calibri"/>
                <a:cs typeface="Calibri"/>
              </a:rPr>
              <a:t>timbrado</a:t>
            </a:r>
            <a:r>
              <a:rPr dirty="0" sz="1100" spc="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363636"/>
                </a:solidFill>
                <a:latin typeface="Calibri"/>
                <a:cs typeface="Calibri"/>
              </a:rPr>
              <a:t>dos </a:t>
            </a:r>
            <a:r>
              <a:rPr dirty="0" sz="1100" spc="-10">
                <a:solidFill>
                  <a:srgbClr val="2B2B2B"/>
                </a:solidFill>
                <a:latin typeface="Calibri"/>
                <a:cs typeface="Calibri"/>
              </a:rPr>
              <a:t>fornecedores.</a:t>
            </a:r>
            <a:endParaRPr sz="1100">
              <a:latin typeface="Calibri"/>
              <a:cs typeface="Calibri"/>
            </a:endParaRPr>
          </a:p>
          <a:p>
            <a:pPr lvl="2" marL="568960" marR="544830" indent="-234950">
              <a:lnSpc>
                <a:spcPct val="100000"/>
              </a:lnSpc>
              <a:spcBef>
                <a:spcPts val="885"/>
              </a:spcBef>
              <a:buChar char="•"/>
              <a:tabLst>
                <a:tab pos="568960" algn="l"/>
                <a:tab pos="574675" algn="l"/>
                <a:tab pos="4330700" algn="l"/>
              </a:tabLst>
            </a:pPr>
            <a:r>
              <a:rPr dirty="0" sz="1200">
                <a:solidFill>
                  <a:srgbClr val="2F2F2F"/>
                </a:solidFill>
                <a:latin typeface="Calibri"/>
                <a:cs typeface="Calibri"/>
              </a:rPr>
              <a:t>	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Acima </a:t>
            </a:r>
            <a:r>
              <a:rPr dirty="0" sz="1200" spc="-40">
                <a:solidFill>
                  <a:srgbClr val="212121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343434"/>
                </a:solidFill>
                <a:latin typeface="Calibri"/>
                <a:cs typeface="Calibri"/>
              </a:rPr>
              <a:t>R$</a:t>
            </a:r>
            <a:r>
              <a:rPr dirty="0" sz="1200" spc="-9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82828"/>
                </a:solidFill>
                <a:latin typeface="Calibri"/>
                <a:cs typeface="Calibri"/>
              </a:rPr>
              <a:t>10.000,00</a:t>
            </a:r>
            <a:r>
              <a:rPr dirty="0" sz="1200" spc="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62626"/>
                </a:solidFill>
                <a:latin typeface="Calibri"/>
                <a:cs typeface="Calibri"/>
              </a:rPr>
              <a:t>(Grandes</a:t>
            </a:r>
            <a:r>
              <a:rPr dirty="0" sz="1200" spc="-2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1D1D1D"/>
                </a:solidFill>
                <a:latin typeface="Calibri"/>
                <a:cs typeface="Calibri"/>
              </a:rPr>
              <a:t>Reformas</a:t>
            </a:r>
            <a:r>
              <a:rPr dirty="0" sz="1200" spc="-5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F2F2F"/>
                </a:solidFill>
                <a:latin typeface="Calibri"/>
                <a:cs typeface="Calibri"/>
              </a:rPr>
              <a:t>ou</a:t>
            </a:r>
            <a:r>
              <a:rPr dirty="0" sz="1200" spc="-7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Contratos</a:t>
            </a:r>
            <a:r>
              <a:rPr dirty="0" sz="1200" spc="2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2D2D2D"/>
                </a:solidFill>
                <a:latin typeface="Calibri"/>
                <a:cs typeface="Calibri"/>
              </a:rPr>
              <a:t>Anuals):</a:t>
            </a:r>
            <a:r>
              <a:rPr dirty="0" sz="1200" spc="6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13131"/>
                </a:solidFill>
                <a:latin typeface="Calibri"/>
                <a:cs typeface="Calibri"/>
              </a:rPr>
              <a:t>Aprovação </a:t>
            </a:r>
            <a:r>
              <a:rPr dirty="0" sz="1200" spc="-50">
                <a:solidFill>
                  <a:srgbClr val="2A2A2A"/>
                </a:solidFill>
                <a:latin typeface="Calibri"/>
                <a:cs typeface="Calibri"/>
              </a:rPr>
              <a:t>obrigatória</a:t>
            </a:r>
            <a:r>
              <a:rPr dirty="0" sz="1200" spc="8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da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212121"/>
                </a:solidFill>
                <a:latin typeface="Calibri"/>
                <a:cs typeface="Calibri"/>
              </a:rPr>
              <a:t>Presidência/Diretoria</a:t>
            </a:r>
            <a:r>
              <a:rPr dirty="0" sz="1200" spc="-135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1F1F1F"/>
                </a:solidFill>
                <a:latin typeface="Calibri"/>
                <a:cs typeface="Calibri"/>
              </a:rPr>
              <a:t>Executiva</a:t>
            </a:r>
            <a:r>
              <a:rPr dirty="0" sz="1200" spc="10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da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82828"/>
                </a:solidFill>
                <a:latin typeface="Calibri"/>
                <a:cs typeface="Calibri"/>
              </a:rPr>
              <a:t>Associação</a:t>
            </a:r>
            <a:r>
              <a:rPr dirty="0" sz="1200" spc="9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D2D2D"/>
                </a:solidFill>
                <a:latin typeface="Calibri"/>
                <a:cs typeface="Calibri"/>
              </a:rPr>
              <a:t>através</a:t>
            </a:r>
            <a:r>
              <a:rPr dirty="0" sz="1200" spc="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D3D3D"/>
                </a:solidFill>
                <a:latin typeface="Calibri"/>
                <a:cs typeface="Calibri"/>
              </a:rPr>
              <a:t>de</a:t>
            </a:r>
            <a:r>
              <a:rPr dirty="0" sz="1200" spc="-2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12121"/>
                </a:solidFill>
                <a:latin typeface="Calibri"/>
                <a:cs typeface="Calibri"/>
              </a:rPr>
              <a:t>Ata</a:t>
            </a:r>
            <a:r>
              <a:rPr dirty="0" sz="1200" spc="-35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13131"/>
                </a:solidFill>
                <a:latin typeface="Calibri"/>
                <a:cs typeface="Calibri"/>
              </a:rPr>
              <a:t>ou </a:t>
            </a:r>
            <a:r>
              <a:rPr dirty="0" sz="1200" spc="-60">
                <a:solidFill>
                  <a:srgbClr val="2D2D2D"/>
                </a:solidFill>
                <a:latin typeface="Calibri"/>
                <a:cs typeface="Calibri"/>
              </a:rPr>
              <a:t>Despacho</a:t>
            </a:r>
            <a:r>
              <a:rPr dirty="0" sz="1200" spc="-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62626"/>
                </a:solidFill>
                <a:latin typeface="Calibri"/>
                <a:cs typeface="Calibri"/>
              </a:rPr>
              <a:t>Formal,</a:t>
            </a:r>
            <a:r>
              <a:rPr dirty="0" sz="1200" spc="-1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83838"/>
                </a:solidFill>
                <a:latin typeface="Calibri"/>
                <a:cs typeface="Calibri"/>
              </a:rPr>
              <a:t>após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parecer</a:t>
            </a:r>
            <a:r>
              <a:rPr dirty="0" sz="1200" spc="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técnico</a:t>
            </a:r>
            <a:r>
              <a:rPr dirty="0" sz="1200" spc="4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A2A2A"/>
                </a:solidFill>
                <a:latin typeface="Calibri"/>
                <a:cs typeface="Calibri"/>
              </a:rPr>
              <a:t>se</a:t>
            </a:r>
            <a:r>
              <a:rPr dirty="0" sz="1200" spc="-7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A2A2A"/>
                </a:solidFill>
                <a:latin typeface="Calibri"/>
                <a:cs typeface="Calibri"/>
              </a:rPr>
              <a:t>envolver</a:t>
            </a:r>
            <a:r>
              <a:rPr dirty="0" sz="12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13131"/>
                </a:solidFill>
                <a:latin typeface="Calibri"/>
                <a:cs typeface="Calibri"/>
              </a:rPr>
              <a:t>engenharia.</a:t>
            </a:r>
            <a:r>
              <a:rPr dirty="0" sz="1200">
                <a:solidFill>
                  <a:srgbClr val="313131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3A3A3A"/>
                </a:solidFill>
                <a:latin typeface="Calibri"/>
                <a:cs typeface="Calibri"/>
              </a:rPr>
              <a:t>]</a:t>
            </a:r>
            <a:endParaRPr sz="12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buFont typeface="Calibri"/>
              <a:buChar char="•"/>
            </a:pPr>
            <a:endParaRPr sz="12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190"/>
              </a:spcBef>
              <a:buFont typeface="Calibri"/>
              <a:buChar char="•"/>
            </a:pPr>
            <a:endParaRPr sz="1200">
              <a:latin typeface="Calibri"/>
              <a:cs typeface="Calibri"/>
            </a:endParaRPr>
          </a:p>
          <a:p>
            <a:pPr marL="248285" indent="-143510">
              <a:lnSpc>
                <a:spcPct val="100000"/>
              </a:lnSpc>
              <a:buClr>
                <a:srgbClr val="313131"/>
              </a:buClr>
              <a:buAutoNum type="arabicPeriod" startAt="9"/>
              <a:tabLst>
                <a:tab pos="248285" algn="l"/>
              </a:tabLst>
            </a:pPr>
            <a:r>
              <a:rPr dirty="0" sz="1100">
                <a:solidFill>
                  <a:srgbClr val="1C1C1C"/>
                </a:solidFill>
                <a:latin typeface="Calibri"/>
                <a:cs typeface="Calibri"/>
              </a:rPr>
              <a:t>Modelo</a:t>
            </a:r>
            <a:r>
              <a:rPr dirty="0" sz="1100" spc="6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82828"/>
                </a:solidFill>
                <a:latin typeface="Calibri"/>
                <a:cs typeface="Calibri"/>
              </a:rPr>
              <a:t>de</a:t>
            </a:r>
            <a:r>
              <a:rPr dirty="0" sz="1100" spc="-3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13131"/>
                </a:solidFill>
                <a:latin typeface="Calibri"/>
                <a:cs typeface="Calibri"/>
              </a:rPr>
              <a:t>Formulário</a:t>
            </a:r>
            <a:r>
              <a:rPr dirty="0" sz="1100" spc="14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82828"/>
                </a:solidFill>
                <a:latin typeface="Calibri"/>
                <a:cs typeface="Calibri"/>
              </a:rPr>
              <a:t>interno:</a:t>
            </a:r>
            <a:r>
              <a:rPr dirty="0" sz="1100" spc="4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13131"/>
                </a:solidFill>
                <a:latin typeface="Calibri"/>
                <a:cs typeface="Calibri"/>
              </a:rPr>
              <a:t>Requisição</a:t>
            </a:r>
            <a:r>
              <a:rPr dirty="0" sz="1100" spc="5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343434"/>
                </a:solidFill>
                <a:latin typeface="Calibri"/>
                <a:cs typeface="Calibri"/>
              </a:rPr>
              <a:t>de</a:t>
            </a:r>
            <a:r>
              <a:rPr dirty="0" sz="1100" spc="-2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A2A"/>
                </a:solidFill>
                <a:latin typeface="Calibri"/>
                <a:cs typeface="Calibri"/>
              </a:rPr>
              <a:t>Compra</a:t>
            </a:r>
            <a:r>
              <a:rPr dirty="0" sz="1100" spc="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363636"/>
                </a:solidFill>
                <a:latin typeface="Calibri"/>
                <a:cs typeface="Calibri"/>
              </a:rPr>
              <a:t>(RC)</a:t>
            </a:r>
            <a:endParaRPr sz="1100">
              <a:latin typeface="Calibri"/>
              <a:cs typeface="Calibri"/>
            </a:endParaRPr>
          </a:p>
          <a:p>
            <a:pPr marL="109855" marR="198120" indent="-5715">
              <a:lnSpc>
                <a:spcPct val="106300"/>
              </a:lnSpc>
              <a:spcBef>
                <a:spcPts val="830"/>
              </a:spcBef>
            </a:pPr>
            <a:r>
              <a:rPr dirty="0" sz="1100" i="1">
                <a:solidFill>
                  <a:srgbClr val="343434"/>
                </a:solidFill>
                <a:latin typeface="Calibri"/>
                <a:cs typeface="Calibri"/>
              </a:rPr>
              <a:t>Este</a:t>
            </a:r>
            <a:r>
              <a:rPr dirty="0" sz="1100" spc="15" i="1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282828"/>
                </a:solidFill>
                <a:latin typeface="Calibri"/>
                <a:cs typeface="Calibri"/>
              </a:rPr>
              <a:t>documento</a:t>
            </a:r>
            <a:r>
              <a:rPr dirty="0" sz="1100" spc="50" i="1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3A3A3A"/>
                </a:solidFill>
                <a:latin typeface="Calibri"/>
                <a:cs typeface="Calibri"/>
              </a:rPr>
              <a:t>deve</a:t>
            </a:r>
            <a:r>
              <a:rPr dirty="0" sz="1100" spc="-30" i="1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2A2A2A"/>
                </a:solidFill>
                <a:latin typeface="Calibri"/>
                <a:cs typeface="Calibri"/>
              </a:rPr>
              <a:t>iniciarformalmente</a:t>
            </a:r>
            <a:r>
              <a:rPr dirty="0" sz="1100" spc="35" i="1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424242"/>
                </a:solidFill>
                <a:latin typeface="Calibri"/>
                <a:cs typeface="Calibri"/>
              </a:rPr>
              <a:t>todo</a:t>
            </a:r>
            <a:r>
              <a:rPr dirty="0" sz="110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181818"/>
                </a:solidFill>
                <a:latin typeface="Calibri"/>
                <a:cs typeface="Calibri"/>
              </a:rPr>
              <a:t>processo</a:t>
            </a:r>
            <a:r>
              <a:rPr dirty="0" sz="1100" spc="35" i="1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2D2D2D"/>
                </a:solidFill>
                <a:latin typeface="Calibri"/>
                <a:cs typeface="Calibri"/>
              </a:rPr>
              <a:t>de</a:t>
            </a:r>
            <a:r>
              <a:rPr dirty="0" sz="1100" spc="15" i="1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2D2D2D"/>
                </a:solidFill>
                <a:latin typeface="Calibri"/>
                <a:cs typeface="Calibri"/>
              </a:rPr>
              <a:t>compra</a:t>
            </a:r>
            <a:r>
              <a:rPr dirty="0" sz="1100" spc="10" i="1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545454"/>
                </a:solidFill>
                <a:latin typeface="Calibri"/>
                <a:cs typeface="Calibri"/>
              </a:rPr>
              <a:t>e</a:t>
            </a:r>
            <a:r>
              <a:rPr dirty="0" sz="1100" spc="-35" i="1">
                <a:solidFill>
                  <a:srgbClr val="545454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383838"/>
                </a:solidFill>
                <a:latin typeface="Calibri"/>
                <a:cs typeface="Calibri"/>
              </a:rPr>
              <a:t>ser</a:t>
            </a:r>
            <a:r>
              <a:rPr dirty="0" sz="1100" spc="40" i="1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363636"/>
                </a:solidFill>
                <a:latin typeface="Calibri"/>
                <a:cs typeface="Calibri"/>
              </a:rPr>
              <a:t>anexado</a:t>
            </a:r>
            <a:r>
              <a:rPr dirty="0" sz="1100" spc="20" i="1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494949"/>
                </a:solidFill>
                <a:latin typeface="Calibri"/>
                <a:cs typeface="Calibri"/>
              </a:rPr>
              <a:t>à</a:t>
            </a:r>
            <a:r>
              <a:rPr dirty="0" sz="1100" spc="-30" i="1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313131"/>
                </a:solidFill>
                <a:latin typeface="Calibri"/>
                <a:cs typeface="Calibri"/>
              </a:rPr>
              <a:t>prestação </a:t>
            </a:r>
            <a:r>
              <a:rPr dirty="0" sz="1100" i="1">
                <a:solidFill>
                  <a:srgbClr val="343434"/>
                </a:solidFill>
                <a:latin typeface="Calibri"/>
                <a:cs typeface="Calibri"/>
              </a:rPr>
              <a:t>de</a:t>
            </a:r>
            <a:r>
              <a:rPr dirty="0" sz="1100" spc="-20" i="1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2F2F2F"/>
                </a:solidFill>
                <a:latin typeface="Calibri"/>
                <a:cs typeface="Calibri"/>
              </a:rPr>
              <a:t>contas</a:t>
            </a:r>
            <a:r>
              <a:rPr dirty="0" sz="1100" spc="10" i="1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2F2F2F"/>
                </a:solidFill>
                <a:latin typeface="Calibri"/>
                <a:cs typeface="Calibri"/>
              </a:rPr>
              <a:t>final.</a:t>
            </a:r>
            <a:endParaRPr sz="1100">
              <a:latin typeface="Calibri"/>
              <a:cs typeface="Calibri"/>
            </a:endParaRPr>
          </a:p>
          <a:p>
            <a:pPr marL="112395">
              <a:lnSpc>
                <a:spcPct val="100000"/>
              </a:lnSpc>
              <a:spcBef>
                <a:spcPts val="880"/>
              </a:spcBef>
            </a:pPr>
            <a:r>
              <a:rPr dirty="0" sz="1200" spc="-65">
                <a:solidFill>
                  <a:srgbClr val="2B2B2B"/>
                </a:solidFill>
                <a:latin typeface="Calibri"/>
                <a:cs typeface="Calibri"/>
              </a:rPr>
              <a:t>ASSOCIAÇÃO</a:t>
            </a:r>
            <a:r>
              <a:rPr dirty="0" sz="1200" spc="3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B2B2B"/>
                </a:solidFill>
                <a:latin typeface="Calibri"/>
                <a:cs typeface="Calibri"/>
              </a:rPr>
              <a:t>[NOME</a:t>
            </a:r>
            <a:r>
              <a:rPr dirty="0" sz="1200" spc="1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383838"/>
                </a:solidFill>
                <a:latin typeface="Calibri"/>
                <a:cs typeface="Calibri"/>
              </a:rPr>
              <a:t>DA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33333"/>
                </a:solidFill>
                <a:latin typeface="Calibri"/>
                <a:cs typeface="Calibri"/>
              </a:rPr>
              <a:t>SUA</a:t>
            </a:r>
            <a:r>
              <a:rPr dirty="0" sz="1200" spc="2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82828"/>
                </a:solidFill>
                <a:latin typeface="Calibri"/>
                <a:cs typeface="Calibri"/>
              </a:rPr>
              <a:t>ASSOCIAÇÃO]</a:t>
            </a:r>
            <a:endParaRPr sz="1200">
              <a:latin typeface="Calibri"/>
              <a:cs typeface="Calibri"/>
            </a:endParaRPr>
          </a:p>
          <a:p>
            <a:pPr marL="102870" marR="958850" indent="6350">
              <a:lnSpc>
                <a:spcPct val="100000"/>
              </a:lnSpc>
              <a:spcBef>
                <a:spcPts val="35"/>
              </a:spcBef>
            </a:pPr>
            <a:r>
              <a:rPr dirty="0" sz="1200" spc="-75">
                <a:solidFill>
                  <a:srgbClr val="333333"/>
                </a:solidFill>
                <a:latin typeface="Calibri"/>
                <a:cs typeface="Calibri"/>
              </a:rPr>
              <a:t>Termo</a:t>
            </a:r>
            <a:r>
              <a:rPr dirty="0" sz="1200" spc="-2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383838"/>
                </a:solidFill>
                <a:latin typeface="Calibri"/>
                <a:cs typeface="Calibri"/>
              </a:rPr>
              <a:t>de</a:t>
            </a:r>
            <a:r>
              <a:rPr dirty="0" sz="1200" spc="-6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82828"/>
                </a:solidFill>
                <a:latin typeface="Calibri"/>
                <a:cs typeface="Calibri"/>
              </a:rPr>
              <a:t>Colaboração</a:t>
            </a:r>
            <a:r>
              <a:rPr dirty="0" sz="1200" spc="2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1D1D1D"/>
                </a:solidFill>
                <a:latin typeface="Calibri"/>
                <a:cs typeface="Calibri"/>
              </a:rPr>
              <a:t>Municipal</a:t>
            </a:r>
            <a:r>
              <a:rPr dirty="0" sz="1200" spc="-20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n^:</a:t>
            </a:r>
            <a:r>
              <a:rPr dirty="0" sz="1200" spc="-3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F2F2F"/>
                </a:solidFill>
                <a:latin typeface="Calibri"/>
                <a:cs typeface="Calibri"/>
              </a:rPr>
              <a:t>[Inserir</a:t>
            </a:r>
            <a:r>
              <a:rPr dirty="0" sz="1200" spc="-3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95">
                <a:solidFill>
                  <a:srgbClr val="2D2D2D"/>
                </a:solidFill>
                <a:latin typeface="Calibri"/>
                <a:cs typeface="Calibri"/>
              </a:rPr>
              <a:t>Números</a:t>
            </a:r>
            <a:r>
              <a:rPr dirty="0" sz="1200" spc="7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525252"/>
                </a:solidFill>
                <a:latin typeface="Calibri"/>
                <a:cs typeface="Calibri"/>
              </a:rPr>
              <a:t>-</a:t>
            </a:r>
            <a:r>
              <a:rPr dirty="0" sz="1200" spc="-50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1D1D1D"/>
                </a:solidFill>
                <a:latin typeface="Calibri"/>
                <a:cs typeface="Calibri"/>
              </a:rPr>
              <a:t>Prefeitura</a:t>
            </a:r>
            <a:r>
              <a:rPr dirty="0" sz="1200" spc="25">
                <a:solidFill>
                  <a:srgbClr val="1D1D1D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4B4B4B"/>
                </a:solidFill>
                <a:latin typeface="Calibri"/>
                <a:cs typeface="Calibri"/>
              </a:rPr>
              <a:t>de</a:t>
            </a:r>
            <a:r>
              <a:rPr dirty="0" sz="1200" spc="1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3F3F3F"/>
                </a:solidFill>
                <a:latin typeface="Calibri"/>
                <a:cs typeface="Calibri"/>
              </a:rPr>
              <a:t>Guarulhos </a:t>
            </a:r>
            <a:r>
              <a:rPr dirty="0" sz="1200" spc="-40">
                <a:solidFill>
                  <a:srgbClr val="2A2A2A"/>
                </a:solidFill>
                <a:latin typeface="Calibri"/>
                <a:cs typeface="Calibri"/>
              </a:rPr>
              <a:t>Unidade</a:t>
            </a:r>
            <a:r>
              <a:rPr dirty="0" sz="1200" spc="-3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A2A2A"/>
                </a:solidFill>
                <a:latin typeface="Calibri"/>
                <a:cs typeface="Calibri"/>
              </a:rPr>
              <a:t>Beneficiada </a:t>
            </a:r>
            <a:r>
              <a:rPr dirty="0" sz="1200" spc="-40">
                <a:solidFill>
                  <a:srgbClr val="282828"/>
                </a:solidFill>
                <a:latin typeface="Calibri"/>
                <a:cs typeface="Calibri"/>
              </a:rPr>
              <a:t>(Creche):</a:t>
            </a:r>
            <a:r>
              <a:rPr dirty="0" sz="120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13131"/>
                </a:solidFill>
                <a:latin typeface="Calibri"/>
                <a:cs typeface="Calibri"/>
              </a:rPr>
              <a:t>[Nome</a:t>
            </a:r>
            <a:r>
              <a:rPr dirty="0" sz="1200" spc="1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da</a:t>
            </a:r>
            <a:r>
              <a:rPr dirty="0" sz="1200" spc="-2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Creche/CEI)</a:t>
            </a:r>
            <a:r>
              <a:rPr dirty="0" sz="1200" spc="3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2618" y="8408901"/>
            <a:ext cx="5407025" cy="0"/>
          </a:xfrm>
          <a:custGeom>
            <a:avLst/>
            <a:gdLst/>
            <a:ahLst/>
            <a:cxnLst/>
            <a:rect l="l" t="t" r="r" b="b"/>
            <a:pathLst>
              <a:path w="5407025" h="0">
                <a:moveTo>
                  <a:pt x="0" y="0"/>
                </a:moveTo>
                <a:lnTo>
                  <a:pt x="5406995" y="0"/>
                </a:lnTo>
              </a:path>
            </a:pathLst>
          </a:custGeom>
          <a:ln w="213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88717" y="7834598"/>
            <a:ext cx="5401310" cy="0"/>
          </a:xfrm>
          <a:custGeom>
            <a:avLst/>
            <a:gdLst/>
            <a:ahLst/>
            <a:cxnLst/>
            <a:rect l="l" t="t" r="r" b="b"/>
            <a:pathLst>
              <a:path w="5401310" h="0">
                <a:moveTo>
                  <a:pt x="0" y="0"/>
                </a:moveTo>
                <a:lnTo>
                  <a:pt x="5400895" y="0"/>
                </a:lnTo>
              </a:path>
            </a:pathLst>
          </a:custGeom>
          <a:ln w="1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40062" y="7106435"/>
            <a:ext cx="4949825" cy="0"/>
          </a:xfrm>
          <a:custGeom>
            <a:avLst/>
            <a:gdLst/>
            <a:ahLst/>
            <a:cxnLst/>
            <a:rect l="l" t="t" r="r" b="b"/>
            <a:pathLst>
              <a:path w="4949825" h="0">
                <a:moveTo>
                  <a:pt x="0" y="0"/>
                </a:moveTo>
                <a:lnTo>
                  <a:pt x="4949550" y="0"/>
                </a:lnTo>
              </a:path>
            </a:pathLst>
          </a:custGeom>
          <a:ln w="1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55310" y="6253359"/>
            <a:ext cx="3833495" cy="0"/>
          </a:xfrm>
          <a:custGeom>
            <a:avLst/>
            <a:gdLst/>
            <a:ahLst/>
            <a:cxnLst/>
            <a:rect l="l" t="t" r="r" b="b"/>
            <a:pathLst>
              <a:path w="3833495" h="0">
                <a:moveTo>
                  <a:pt x="0" y="0"/>
                </a:moveTo>
                <a:lnTo>
                  <a:pt x="3833385" y="0"/>
                </a:lnTo>
              </a:path>
            </a:pathLst>
          </a:custGeom>
          <a:ln w="121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46161" y="4474084"/>
            <a:ext cx="4940935" cy="0"/>
          </a:xfrm>
          <a:custGeom>
            <a:avLst/>
            <a:gdLst/>
            <a:ahLst/>
            <a:cxnLst/>
            <a:rect l="l" t="t" r="r" b="b"/>
            <a:pathLst>
              <a:path w="4940935" h="0">
                <a:moveTo>
                  <a:pt x="0" y="0"/>
                </a:moveTo>
                <a:lnTo>
                  <a:pt x="4940401" y="0"/>
                </a:lnTo>
              </a:path>
            </a:pathLst>
          </a:custGeom>
          <a:ln w="121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46161" y="3822089"/>
            <a:ext cx="4940935" cy="0"/>
          </a:xfrm>
          <a:custGeom>
            <a:avLst/>
            <a:gdLst/>
            <a:ahLst/>
            <a:cxnLst/>
            <a:rect l="l" t="t" r="r" b="b"/>
            <a:pathLst>
              <a:path w="4940935" h="0">
                <a:moveTo>
                  <a:pt x="0" y="0"/>
                </a:moveTo>
                <a:lnTo>
                  <a:pt x="4940401" y="0"/>
                </a:lnTo>
              </a:path>
            </a:pathLst>
          </a:custGeom>
          <a:ln w="1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49212" y="3167048"/>
            <a:ext cx="4934585" cy="0"/>
          </a:xfrm>
          <a:custGeom>
            <a:avLst/>
            <a:gdLst/>
            <a:ahLst/>
            <a:cxnLst/>
            <a:rect l="l" t="t" r="r" b="b"/>
            <a:pathLst>
              <a:path w="4934585" h="0">
                <a:moveTo>
                  <a:pt x="0" y="0"/>
                </a:moveTo>
                <a:lnTo>
                  <a:pt x="4934302" y="0"/>
                </a:lnTo>
              </a:path>
            </a:pathLst>
          </a:custGeom>
          <a:ln w="121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94816" y="1043495"/>
            <a:ext cx="5404485" cy="0"/>
          </a:xfrm>
          <a:custGeom>
            <a:avLst/>
            <a:gdLst/>
            <a:ahLst/>
            <a:cxnLst/>
            <a:rect l="l" t="t" r="r" b="b"/>
            <a:pathLst>
              <a:path w="5404485" h="0">
                <a:moveTo>
                  <a:pt x="0" y="0"/>
                </a:moveTo>
                <a:lnTo>
                  <a:pt x="5403945" y="0"/>
                </a:lnTo>
              </a:path>
            </a:pathLst>
          </a:custGeom>
          <a:ln w="1218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65164" y="1211312"/>
            <a:ext cx="5411470" cy="1801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0495" indent="-13208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50495" algn="l"/>
              </a:tabLst>
            </a:pPr>
            <a:r>
              <a:rPr dirty="0" sz="1050" b="1">
                <a:latin typeface="Calibri"/>
                <a:cs typeface="Calibri"/>
              </a:rPr>
              <a:t>DADOS</a:t>
            </a:r>
            <a:r>
              <a:rPr dirty="0" sz="1050" spc="105" b="1">
                <a:latin typeface="Calibri"/>
                <a:cs typeface="Calibri"/>
              </a:rPr>
              <a:t> </a:t>
            </a:r>
            <a:r>
              <a:rPr dirty="0" sz="1050" b="1">
                <a:latin typeface="Calibri"/>
                <a:cs typeface="Calibri"/>
              </a:rPr>
              <a:t>DA</a:t>
            </a:r>
            <a:r>
              <a:rPr dirty="0" sz="1050" spc="30" b="1">
                <a:latin typeface="Calibri"/>
                <a:cs typeface="Calibri"/>
              </a:rPr>
              <a:t> </a:t>
            </a:r>
            <a:r>
              <a:rPr dirty="0" sz="1050" spc="-10" b="1">
                <a:latin typeface="Calibri"/>
                <a:cs typeface="Calibri"/>
              </a:rPr>
              <a:t>SOLICITAÇÃO</a:t>
            </a:r>
            <a:endParaRPr sz="1050">
              <a:latin typeface="Calibri"/>
              <a:cs typeface="Calibri"/>
            </a:endParaRPr>
          </a:p>
          <a:p>
            <a:pPr lvl="1" marL="470534" indent="-236854">
              <a:lnSpc>
                <a:spcPct val="100000"/>
              </a:lnSpc>
              <a:spcBef>
                <a:spcPts val="869"/>
              </a:spcBef>
              <a:buFont typeface="Calibri"/>
              <a:buChar char="•"/>
              <a:tabLst>
                <a:tab pos="470534" algn="l"/>
                <a:tab pos="1560195" algn="l"/>
              </a:tabLst>
            </a:pPr>
            <a:r>
              <a:rPr dirty="0" sz="1150" spc="-20" b="1">
                <a:latin typeface="Calibri"/>
                <a:cs typeface="Calibri"/>
              </a:rPr>
              <a:t>Data</a:t>
            </a:r>
            <a:r>
              <a:rPr dirty="0" sz="1150" spc="-40" b="1">
                <a:latin typeface="Calibri"/>
                <a:cs typeface="Calibri"/>
              </a:rPr>
              <a:t> </a:t>
            </a:r>
            <a:r>
              <a:rPr dirty="0" sz="1150" spc="-35" b="1">
                <a:latin typeface="Calibri"/>
                <a:cs typeface="Calibri"/>
              </a:rPr>
              <a:t>do</a:t>
            </a:r>
            <a:r>
              <a:rPr dirty="0" sz="1150" spc="-30" b="1">
                <a:latin typeface="Calibri"/>
                <a:cs typeface="Calibri"/>
              </a:rPr>
              <a:t> </a:t>
            </a:r>
            <a:r>
              <a:rPr dirty="0" sz="1150" spc="-10" b="1">
                <a:latin typeface="Calibri"/>
                <a:cs typeface="Calibri"/>
              </a:rPr>
              <a:t>Pedido:</a:t>
            </a:r>
            <a:r>
              <a:rPr dirty="0" sz="1150" b="1">
                <a:latin typeface="Calibri"/>
                <a:cs typeface="Calibri"/>
              </a:rPr>
              <a:t>	/</a:t>
            </a:r>
            <a:r>
              <a:rPr dirty="0" sz="1150" spc="465" b="1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/2026</a:t>
            </a:r>
            <a:endParaRPr sz="1150">
              <a:latin typeface="Calibri"/>
              <a:cs typeface="Calibri"/>
            </a:endParaRPr>
          </a:p>
          <a:p>
            <a:pPr lvl="1" marL="476250" indent="-238125">
              <a:lnSpc>
                <a:spcPct val="100000"/>
              </a:lnSpc>
              <a:spcBef>
                <a:spcPts val="885"/>
              </a:spcBef>
              <a:buFont typeface="Calibri"/>
              <a:buChar char="•"/>
              <a:tabLst>
                <a:tab pos="476250" algn="l"/>
                <a:tab pos="4374515" algn="l"/>
              </a:tabLst>
            </a:pPr>
            <a:r>
              <a:rPr dirty="0" sz="1150" spc="-10" b="1">
                <a:latin typeface="Calibri"/>
                <a:cs typeface="Calibri"/>
              </a:rPr>
              <a:t>Solicitante/</a:t>
            </a:r>
            <a:r>
              <a:rPr dirty="0" sz="1150" spc="160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Cargo:</a:t>
            </a:r>
            <a:r>
              <a:rPr dirty="0" sz="1150" spc="110" b="1">
                <a:latin typeface="Calibri"/>
                <a:cs typeface="Calibri"/>
              </a:rPr>
              <a:t> </a:t>
            </a:r>
            <a:r>
              <a:rPr dirty="0" u="sng" sz="11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endParaRPr sz="1150">
              <a:latin typeface="Calibri"/>
              <a:cs typeface="Calibri"/>
            </a:endParaRPr>
          </a:p>
          <a:p>
            <a:pPr lvl="1" marL="478155" indent="-239395">
              <a:lnSpc>
                <a:spcPct val="100000"/>
              </a:lnSpc>
              <a:spcBef>
                <a:spcPts val="865"/>
              </a:spcBef>
              <a:buChar char="•"/>
              <a:tabLst>
                <a:tab pos="478155" algn="l"/>
                <a:tab pos="5355590" algn="l"/>
              </a:tabLst>
            </a:pPr>
            <a:r>
              <a:rPr dirty="0" sz="1100">
                <a:latin typeface="Calibri"/>
                <a:cs typeface="Calibri"/>
              </a:rPr>
              <a:t>Origem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Recurso: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Custeio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Geral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/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Per</a:t>
            </a:r>
            <a:r>
              <a:rPr dirty="0" sz="1100" spc="-20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Capita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|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Verba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Manutenção</a:t>
            </a:r>
            <a:r>
              <a:rPr dirty="0" sz="1100" spc="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Predial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 spc="-50">
                <a:latin typeface="Calibri"/>
                <a:cs typeface="Calibri"/>
              </a:rPr>
              <a:t>]</a:t>
            </a:r>
            <a:endParaRPr sz="1100">
              <a:latin typeface="Calibri"/>
              <a:cs typeface="Calibri"/>
            </a:endParaRPr>
          </a:p>
          <a:p>
            <a:pPr marL="149860" indent="-137160">
              <a:lnSpc>
                <a:spcPts val="1365"/>
              </a:lnSpc>
              <a:spcBef>
                <a:spcPts val="935"/>
              </a:spcBef>
              <a:buAutoNum type="arabicPeriod"/>
              <a:tabLst>
                <a:tab pos="149860" algn="l"/>
              </a:tabLst>
            </a:pPr>
            <a:r>
              <a:rPr dirty="0" sz="1150" spc="-35" b="1">
                <a:latin typeface="Calibri"/>
                <a:cs typeface="Calibri"/>
              </a:rPr>
              <a:t>DESCRIÇÃO</a:t>
            </a:r>
            <a:r>
              <a:rPr dirty="0" sz="1150" spc="35" b="1">
                <a:latin typeface="Calibri"/>
                <a:cs typeface="Calibri"/>
              </a:rPr>
              <a:t> </a:t>
            </a:r>
            <a:r>
              <a:rPr dirty="0" sz="1150" spc="-25" b="1">
                <a:latin typeface="Calibri"/>
                <a:cs typeface="Calibri"/>
              </a:rPr>
              <a:t>DOS</a:t>
            </a:r>
            <a:r>
              <a:rPr dirty="0" sz="1150" spc="-50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ITENS/</a:t>
            </a:r>
            <a:r>
              <a:rPr dirty="0" sz="1150" spc="-20" b="1">
                <a:latin typeface="Calibri"/>
                <a:cs typeface="Calibri"/>
              </a:rPr>
              <a:t> </a:t>
            </a:r>
            <a:r>
              <a:rPr dirty="0" sz="1150" spc="-10" b="1">
                <a:latin typeface="Calibri"/>
                <a:cs typeface="Calibri"/>
              </a:rPr>
              <a:t>SERVIÇOS</a:t>
            </a:r>
            <a:endParaRPr sz="1150">
              <a:latin typeface="Calibri"/>
              <a:cs typeface="Calibri"/>
            </a:endParaRPr>
          </a:p>
          <a:p>
            <a:pPr marL="14604">
              <a:lnSpc>
                <a:spcPts val="1425"/>
              </a:lnSpc>
            </a:pPr>
            <a:r>
              <a:rPr dirty="0" sz="1200" spc="-55" i="1">
                <a:latin typeface="Calibri"/>
                <a:cs typeface="Calibri"/>
              </a:rPr>
              <a:t>(Descrever</a:t>
            </a:r>
            <a:r>
              <a:rPr dirty="0" sz="1200" spc="85" i="1">
                <a:latin typeface="Calibri"/>
                <a:cs typeface="Calibri"/>
              </a:rPr>
              <a:t> </a:t>
            </a:r>
            <a:r>
              <a:rPr dirty="0" sz="1200" spc="-60" i="1">
                <a:latin typeface="Calibri"/>
                <a:cs typeface="Calibri"/>
              </a:rPr>
              <a:t>detalhadamente</a:t>
            </a:r>
            <a:r>
              <a:rPr dirty="0" sz="1200" spc="-114" i="1">
                <a:latin typeface="Calibri"/>
                <a:cs typeface="Calibri"/>
              </a:rPr>
              <a:t> </a:t>
            </a:r>
            <a:r>
              <a:rPr dirty="0" sz="1200" spc="-50" i="1">
                <a:latin typeface="Calibri"/>
                <a:cs typeface="Calibri"/>
              </a:rPr>
              <a:t>marcas,</a:t>
            </a:r>
            <a:r>
              <a:rPr dirty="0" sz="1200" spc="20" i="1">
                <a:latin typeface="Calibri"/>
                <a:cs typeface="Calibri"/>
              </a:rPr>
              <a:t> </a:t>
            </a:r>
            <a:r>
              <a:rPr dirty="0" sz="1200" spc="-55" i="1">
                <a:latin typeface="Calibri"/>
                <a:cs typeface="Calibri"/>
              </a:rPr>
              <a:t>quantidades,</a:t>
            </a:r>
            <a:r>
              <a:rPr dirty="0" sz="1200" spc="25" i="1">
                <a:latin typeface="Calibri"/>
                <a:cs typeface="Calibri"/>
              </a:rPr>
              <a:t> </a:t>
            </a:r>
            <a:r>
              <a:rPr dirty="0" sz="1200" spc="-60" i="1">
                <a:latin typeface="Calibri"/>
                <a:cs typeface="Calibri"/>
              </a:rPr>
              <a:t>tamanhos</a:t>
            </a:r>
            <a:r>
              <a:rPr dirty="0" sz="1200" spc="50" i="1">
                <a:latin typeface="Calibri"/>
                <a:cs typeface="Calibri"/>
              </a:rPr>
              <a:t> </a:t>
            </a:r>
            <a:r>
              <a:rPr dirty="0" sz="1200" spc="-35" i="1">
                <a:latin typeface="Calibri"/>
                <a:cs typeface="Calibri"/>
              </a:rPr>
              <a:t>ou</a:t>
            </a:r>
            <a:r>
              <a:rPr dirty="0" sz="1200" spc="-40" i="1">
                <a:latin typeface="Calibri"/>
                <a:cs typeface="Calibri"/>
              </a:rPr>
              <a:t> </a:t>
            </a:r>
            <a:r>
              <a:rPr dirty="0" sz="1200" spc="-55" i="1">
                <a:latin typeface="Calibri"/>
                <a:cs typeface="Calibri"/>
              </a:rPr>
              <a:t>escopo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spc="-55" i="1">
                <a:latin typeface="Calibri"/>
                <a:cs typeface="Calibri"/>
              </a:rPr>
              <a:t>do</a:t>
            </a:r>
            <a:r>
              <a:rPr dirty="0" sz="1200" spc="-90" i="1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serviço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5" i="1">
                <a:latin typeface="Calibri"/>
                <a:cs typeface="Calibri"/>
              </a:rPr>
              <a:t>de</a:t>
            </a:r>
            <a:r>
              <a:rPr dirty="0" sz="1200" spc="-60" i="1">
                <a:latin typeface="Calibri"/>
                <a:cs typeface="Calibri"/>
              </a:rPr>
              <a:t> </a:t>
            </a:r>
            <a:r>
              <a:rPr dirty="0" sz="1200" spc="-10" i="1">
                <a:latin typeface="Calibri"/>
                <a:cs typeface="Calibri"/>
              </a:rPr>
              <a:t>reparo)</a:t>
            </a:r>
            <a:endParaRPr sz="1200">
              <a:latin typeface="Calibri"/>
              <a:cs typeface="Calibri"/>
            </a:endParaRPr>
          </a:p>
          <a:p>
            <a:pPr lvl="1" marL="473075" indent="-234950">
              <a:lnSpc>
                <a:spcPct val="100000"/>
              </a:lnSpc>
              <a:spcBef>
                <a:spcPts val="910"/>
              </a:spcBef>
              <a:buChar char="•"/>
              <a:tabLst>
                <a:tab pos="473075" algn="l"/>
              </a:tabLst>
            </a:pPr>
            <a:r>
              <a:rPr dirty="0" sz="1150" spc="-20">
                <a:latin typeface="Calibri"/>
                <a:cs typeface="Calibri"/>
              </a:rPr>
              <a:t>Item</a:t>
            </a:r>
            <a:r>
              <a:rPr dirty="0" sz="1150" spc="-2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1: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0370" y="3459018"/>
            <a:ext cx="6705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Char char="•"/>
              <a:tabLst>
                <a:tab pos="247015" algn="l"/>
              </a:tabLst>
            </a:pPr>
            <a:r>
              <a:rPr dirty="0" sz="1200" spc="-45">
                <a:latin typeface="Calibri"/>
                <a:cs typeface="Calibri"/>
              </a:rPr>
              <a:t>Item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2: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2922" y="4114313"/>
            <a:ext cx="5469255" cy="2830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5455" indent="-234950">
              <a:lnSpc>
                <a:spcPct val="100000"/>
              </a:lnSpc>
              <a:spcBef>
                <a:spcPts val="100"/>
              </a:spcBef>
              <a:buChar char="•"/>
              <a:tabLst>
                <a:tab pos="465455" algn="l"/>
              </a:tabLst>
            </a:pPr>
            <a:r>
              <a:rPr dirty="0" sz="1150" spc="-20">
                <a:latin typeface="Calibri"/>
                <a:cs typeface="Calibri"/>
              </a:rPr>
              <a:t>Item </a:t>
            </a:r>
            <a:r>
              <a:rPr dirty="0" sz="1150" spc="-25">
                <a:latin typeface="Calibri"/>
                <a:cs typeface="Calibri"/>
              </a:rPr>
              <a:t>3: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1150">
              <a:latin typeface="Calibri"/>
              <a:cs typeface="Calibri"/>
            </a:endParaRPr>
          </a:p>
          <a:p>
            <a:pPr marL="148590" indent="-135890">
              <a:lnSpc>
                <a:spcPct val="100000"/>
              </a:lnSpc>
              <a:buAutoNum type="arabicPeriod" startAt="3"/>
              <a:tabLst>
                <a:tab pos="148590" algn="l"/>
              </a:tabLst>
            </a:pPr>
            <a:r>
              <a:rPr dirty="0" sz="1200" spc="-70">
                <a:latin typeface="Calibri"/>
                <a:cs typeface="Calibri"/>
              </a:rPr>
              <a:t>MAPA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35" b="1">
                <a:latin typeface="Calibri"/>
                <a:cs typeface="Calibri"/>
              </a:rPr>
              <a:t>DE</a:t>
            </a:r>
            <a:r>
              <a:rPr dirty="0" sz="1200" spc="-85" b="1">
                <a:latin typeface="Calibri"/>
                <a:cs typeface="Calibri"/>
              </a:rPr>
              <a:t> </a:t>
            </a:r>
            <a:r>
              <a:rPr dirty="0" sz="1200" spc="-100" b="1">
                <a:latin typeface="Calibri"/>
                <a:cs typeface="Calibri"/>
              </a:rPr>
              <a:t>COTAÇÃO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(Resumo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Orçamentos)</a:t>
            </a:r>
            <a:endParaRPr sz="1200">
              <a:latin typeface="Calibri"/>
              <a:cs typeface="Calibri"/>
            </a:endParaRPr>
          </a:p>
          <a:p>
            <a:pPr lvl="1" marL="464820" indent="-234950">
              <a:lnSpc>
                <a:spcPct val="100000"/>
              </a:lnSpc>
              <a:spcBef>
                <a:spcPts val="825"/>
              </a:spcBef>
              <a:buChar char="•"/>
              <a:tabLst>
                <a:tab pos="464820" algn="l"/>
                <a:tab pos="4176395" algn="l"/>
                <a:tab pos="5455920" algn="l"/>
              </a:tabLst>
            </a:pPr>
            <a:r>
              <a:rPr dirty="0" sz="1200" spc="-45">
                <a:latin typeface="Calibri"/>
                <a:cs typeface="Calibri"/>
              </a:rPr>
              <a:t>Fornecedor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(CNPJ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/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Valor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Total):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R$ </a:t>
            </a:r>
            <a:r>
              <a:rPr dirty="0" u="sng" sz="11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endParaRPr sz="1150">
              <a:latin typeface="Calibri"/>
              <a:cs typeface="Calibri"/>
            </a:endParaRPr>
          </a:p>
          <a:p>
            <a:pPr lvl="1" marL="464820" indent="-230504">
              <a:lnSpc>
                <a:spcPct val="100000"/>
              </a:lnSpc>
              <a:spcBef>
                <a:spcPts val="795"/>
              </a:spcBef>
              <a:buChar char="•"/>
              <a:tabLst>
                <a:tab pos="464820" algn="l"/>
                <a:tab pos="4173220" algn="l"/>
                <a:tab pos="5452745" algn="l"/>
              </a:tabLst>
            </a:pPr>
            <a:r>
              <a:rPr dirty="0" sz="1200" spc="-45">
                <a:latin typeface="Calibri"/>
                <a:cs typeface="Calibri"/>
              </a:rPr>
              <a:t>Fornecedor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</a:t>
            </a:r>
            <a:r>
              <a:rPr dirty="0" sz="1200" spc="-55">
                <a:latin typeface="Calibri"/>
                <a:cs typeface="Calibri"/>
              </a:rPr>
              <a:t> (CNPJ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/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Valor</a:t>
            </a:r>
            <a:r>
              <a:rPr dirty="0" sz="1200">
                <a:latin typeface="Calibri"/>
                <a:cs typeface="Calibri"/>
              </a:rPr>
              <a:t> Total):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dirty="0" sz="1200" spc="500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R$ </a:t>
            </a:r>
            <a:r>
              <a:rPr dirty="0" u="sng" sz="11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endParaRPr sz="1150">
              <a:latin typeface="Calibri"/>
              <a:cs typeface="Calibri"/>
            </a:endParaRPr>
          </a:p>
          <a:p>
            <a:pPr lvl="1" marL="469265" indent="-234950">
              <a:lnSpc>
                <a:spcPct val="100000"/>
              </a:lnSpc>
              <a:spcBef>
                <a:spcPts val="825"/>
              </a:spcBef>
              <a:buChar char="•"/>
              <a:tabLst>
                <a:tab pos="469265" algn="l"/>
                <a:tab pos="4166870" algn="l"/>
                <a:tab pos="5452745" algn="l"/>
              </a:tabLst>
            </a:pPr>
            <a:r>
              <a:rPr dirty="0" baseline="2314" sz="1800" spc="-67">
                <a:latin typeface="Calibri"/>
                <a:cs typeface="Calibri"/>
              </a:rPr>
              <a:t>Fornecedor</a:t>
            </a:r>
            <a:r>
              <a:rPr dirty="0" baseline="2314" sz="1800" spc="135">
                <a:latin typeface="Calibri"/>
                <a:cs typeface="Calibri"/>
              </a:rPr>
              <a:t> </a:t>
            </a:r>
            <a:r>
              <a:rPr dirty="0" baseline="2314" sz="1800" spc="-52">
                <a:latin typeface="Calibri"/>
                <a:cs typeface="Calibri"/>
              </a:rPr>
              <a:t>C</a:t>
            </a:r>
            <a:r>
              <a:rPr dirty="0" baseline="2314" sz="1800" spc="-82">
                <a:latin typeface="Calibri"/>
                <a:cs typeface="Calibri"/>
              </a:rPr>
              <a:t> </a:t>
            </a:r>
            <a:r>
              <a:rPr dirty="0" baseline="2314" sz="1800" spc="-89">
                <a:latin typeface="Calibri"/>
                <a:cs typeface="Calibri"/>
              </a:rPr>
              <a:t>(CNPJ</a:t>
            </a:r>
            <a:r>
              <a:rPr dirty="0" baseline="2314" sz="1800">
                <a:latin typeface="Calibri"/>
                <a:cs typeface="Calibri"/>
              </a:rPr>
              <a:t> /</a:t>
            </a:r>
            <a:r>
              <a:rPr dirty="0" baseline="2314" sz="1800" spc="-15">
                <a:latin typeface="Calibri"/>
                <a:cs typeface="Calibri"/>
              </a:rPr>
              <a:t> </a:t>
            </a:r>
            <a:r>
              <a:rPr dirty="0" baseline="2314" sz="1800" spc="-75">
                <a:latin typeface="Calibri"/>
                <a:cs typeface="Calibri"/>
              </a:rPr>
              <a:t>Valor</a:t>
            </a:r>
            <a:r>
              <a:rPr dirty="0" baseline="2314" sz="1800" spc="-22">
                <a:latin typeface="Calibri"/>
                <a:cs typeface="Calibri"/>
              </a:rPr>
              <a:t> </a:t>
            </a:r>
            <a:r>
              <a:rPr dirty="0" baseline="2314" sz="1800">
                <a:latin typeface="Calibri"/>
                <a:cs typeface="Calibri"/>
              </a:rPr>
              <a:t>Total):</a:t>
            </a:r>
            <a:r>
              <a:rPr dirty="0" baseline="2314" sz="1800" spc="135">
                <a:latin typeface="Calibri"/>
                <a:cs typeface="Calibri"/>
              </a:rPr>
              <a:t> </a:t>
            </a:r>
            <a:r>
              <a:rPr dirty="0" u="sng" baseline="2314" sz="18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dirty="0" baseline="2314" sz="1800" spc="750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R$ </a:t>
            </a:r>
            <a:r>
              <a:rPr dirty="0" u="sng" sz="11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endParaRPr sz="1150">
              <a:latin typeface="Calibri"/>
              <a:cs typeface="Calibri"/>
            </a:endParaRPr>
          </a:p>
          <a:p>
            <a:pPr lvl="1" marL="465455" indent="-230504">
              <a:lnSpc>
                <a:spcPct val="100000"/>
              </a:lnSpc>
              <a:spcBef>
                <a:spcPts val="840"/>
              </a:spcBef>
              <a:buChar char="•"/>
              <a:tabLst>
                <a:tab pos="465455" algn="l"/>
              </a:tabLst>
            </a:pPr>
            <a:r>
              <a:rPr dirty="0" sz="1150" spc="-30">
                <a:latin typeface="Calibri"/>
                <a:cs typeface="Calibri"/>
              </a:rPr>
              <a:t>Fornecedor</a:t>
            </a:r>
            <a:r>
              <a:rPr dirty="0" sz="1150" spc="30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Escolhido:</a:t>
            </a:r>
            <a:endParaRPr sz="115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875"/>
              </a:spcBef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algn="just" lvl="1" marL="469265" marR="3596640" indent="-239395">
              <a:lnSpc>
                <a:spcPct val="100000"/>
              </a:lnSpc>
              <a:buChar char="•"/>
              <a:tabLst>
                <a:tab pos="472440" algn="l"/>
              </a:tabLst>
            </a:pPr>
            <a:r>
              <a:rPr dirty="0" sz="1200" spc="-30">
                <a:latin typeface="Calibri"/>
                <a:cs typeface="Calibri"/>
              </a:rPr>
              <a:t>Justificativa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Escolha: </a:t>
            </a:r>
            <a:r>
              <a:rPr dirty="0" sz="1200" spc="-10">
                <a:latin typeface="Calibri"/>
                <a:cs typeface="Calibri"/>
              </a:rPr>
              <a:t>	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Menor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Preço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(Padrão) </a:t>
            </a:r>
            <a:r>
              <a:rPr dirty="0" sz="1200" spc="-60">
                <a:latin typeface="Calibri"/>
                <a:cs typeface="Calibri"/>
              </a:rPr>
              <a:t>	</a:t>
            </a:r>
            <a:r>
              <a:rPr dirty="0" sz="1200">
                <a:latin typeface="Calibri"/>
                <a:cs typeface="Calibri"/>
              </a:rPr>
              <a:t>(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)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Outro: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9099" y="7391042"/>
            <a:ext cx="5324475" cy="2290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9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Calibri"/>
                <a:cs typeface="Calibri"/>
              </a:rPr>
              <a:t>4.</a:t>
            </a:r>
            <a:r>
              <a:rPr dirty="0" sz="1150" spc="-70">
                <a:latin typeface="Calibri"/>
                <a:cs typeface="Calibri"/>
              </a:rPr>
              <a:t> </a:t>
            </a:r>
            <a:r>
              <a:rPr dirty="0" sz="1150" spc="-50" b="1">
                <a:latin typeface="Calibri"/>
                <a:cs typeface="Calibri"/>
              </a:rPr>
              <a:t>ASSINATURAS</a:t>
            </a:r>
            <a:r>
              <a:rPr dirty="0" sz="1150" spc="50" b="1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E </a:t>
            </a:r>
            <a:r>
              <a:rPr dirty="0" sz="1150" spc="-10">
                <a:latin typeface="Calibri"/>
                <a:cs typeface="Calibri"/>
              </a:rPr>
              <a:t>AUTORIZAÇÃO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150">
              <a:latin typeface="Calibri"/>
              <a:cs typeface="Calibri"/>
            </a:endParaRPr>
          </a:p>
          <a:p>
            <a:pPr marL="22225">
              <a:lnSpc>
                <a:spcPct val="100000"/>
              </a:lnSpc>
            </a:pPr>
            <a:r>
              <a:rPr dirty="0" sz="1200" spc="-35">
                <a:latin typeface="Calibri"/>
                <a:cs typeface="Calibri"/>
              </a:rPr>
              <a:t>Assinatura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Solicitante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(Creche)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dirty="0" sz="1150" spc="-85">
                <a:latin typeface="Arial MT"/>
                <a:cs typeface="Arial MT"/>
              </a:rPr>
              <a:t>Aprovação</a:t>
            </a:r>
            <a:r>
              <a:rPr dirty="0" sz="1150" spc="-15">
                <a:latin typeface="Arial MT"/>
                <a:cs typeface="Arial MT"/>
              </a:rPr>
              <a:t> </a:t>
            </a:r>
            <a:r>
              <a:rPr dirty="0" sz="1150" spc="-85">
                <a:latin typeface="Arial MT"/>
                <a:cs typeface="Arial MT"/>
              </a:rPr>
              <a:t>Financeira</a:t>
            </a:r>
            <a:r>
              <a:rPr dirty="0" sz="1150" spc="20">
                <a:latin typeface="Arial MT"/>
                <a:cs typeface="Arial MT"/>
              </a:rPr>
              <a:t> </a:t>
            </a:r>
            <a:r>
              <a:rPr dirty="0" sz="1150">
                <a:latin typeface="Arial MT"/>
                <a:cs typeface="Arial MT"/>
              </a:rPr>
              <a:t>/</a:t>
            </a:r>
            <a:r>
              <a:rPr dirty="0" sz="1150" spc="114">
                <a:latin typeface="Arial MT"/>
                <a:cs typeface="Arial MT"/>
              </a:rPr>
              <a:t> </a:t>
            </a:r>
            <a:r>
              <a:rPr dirty="0" sz="1150" spc="-10">
                <a:latin typeface="Arial MT"/>
                <a:cs typeface="Arial MT"/>
              </a:rPr>
              <a:t>Direção</a:t>
            </a:r>
            <a:endParaRPr sz="1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150" spc="-90" i="1">
                <a:latin typeface="Arial"/>
                <a:cs typeface="Arial"/>
              </a:rPr>
              <a:t>(Conforme</a:t>
            </a:r>
            <a:r>
              <a:rPr dirty="0" sz="1150" spc="25" i="1">
                <a:latin typeface="Arial"/>
                <a:cs typeface="Arial"/>
              </a:rPr>
              <a:t> </a:t>
            </a:r>
            <a:r>
              <a:rPr dirty="0" sz="1150" spc="-55" i="1">
                <a:latin typeface="Arial"/>
                <a:cs typeface="Arial"/>
              </a:rPr>
              <a:t>limites</a:t>
            </a:r>
            <a:r>
              <a:rPr dirty="0" sz="1150" spc="-15" i="1">
                <a:latin typeface="Arial"/>
                <a:cs typeface="Arial"/>
              </a:rPr>
              <a:t> </a:t>
            </a:r>
            <a:r>
              <a:rPr dirty="0" sz="1150" spc="-80" i="1">
                <a:latin typeface="Arial"/>
                <a:cs typeface="Arial"/>
              </a:rPr>
              <a:t>de</a:t>
            </a:r>
            <a:r>
              <a:rPr dirty="0" sz="1150" spc="-95" i="1">
                <a:latin typeface="Arial"/>
                <a:cs typeface="Arial"/>
              </a:rPr>
              <a:t> </a:t>
            </a:r>
            <a:r>
              <a:rPr dirty="0" sz="1150" spc="-85" i="1">
                <a:latin typeface="Arial"/>
                <a:cs typeface="Arial"/>
              </a:rPr>
              <a:t>alçada</a:t>
            </a:r>
            <a:r>
              <a:rPr dirty="0" sz="1150" spc="-40" i="1">
                <a:latin typeface="Arial"/>
                <a:cs typeface="Arial"/>
              </a:rPr>
              <a:t> </a:t>
            </a:r>
            <a:r>
              <a:rPr dirty="0" sz="1150" spc="-65" i="1">
                <a:latin typeface="Arial"/>
                <a:cs typeface="Arial"/>
              </a:rPr>
              <a:t>do </a:t>
            </a:r>
            <a:r>
              <a:rPr dirty="0" sz="1150" spc="-55" i="1">
                <a:latin typeface="Arial"/>
                <a:cs typeface="Arial"/>
              </a:rPr>
              <a:t>item</a:t>
            </a:r>
            <a:r>
              <a:rPr dirty="0" sz="1150" spc="-75" i="1">
                <a:latin typeface="Arial"/>
                <a:cs typeface="Arial"/>
              </a:rPr>
              <a:t> </a:t>
            </a:r>
            <a:r>
              <a:rPr dirty="0" sz="1150" spc="-20" i="1">
                <a:latin typeface="Arial"/>
                <a:cs typeface="Arial"/>
              </a:rPr>
              <a:t>B.1)</a:t>
            </a:r>
            <a:endParaRPr sz="1150">
              <a:latin typeface="Arial"/>
              <a:cs typeface="Arial"/>
            </a:endParaRPr>
          </a:p>
          <a:p>
            <a:pPr marL="22225" indent="-5715">
              <a:lnSpc>
                <a:spcPct val="100000"/>
              </a:lnSpc>
              <a:spcBef>
                <a:spcPts val="835"/>
              </a:spcBef>
            </a:pPr>
            <a:r>
              <a:rPr dirty="0" sz="1200" spc="-25">
                <a:latin typeface="Calibri"/>
                <a:cs typeface="Calibri"/>
              </a:rPr>
              <a:t>10.</a:t>
            </a:r>
            <a:r>
              <a:rPr dirty="0" sz="1200" spc="-10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Regras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para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Compra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Itens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Higiene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Cuidados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Específicos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(Berçário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Maternal)</a:t>
            </a:r>
            <a:endParaRPr sz="1200">
              <a:latin typeface="Calibri"/>
              <a:cs typeface="Calibri"/>
            </a:endParaRPr>
          </a:p>
          <a:p>
            <a:pPr marL="22225" marR="5080" indent="-635">
              <a:lnSpc>
                <a:spcPct val="102499"/>
              </a:lnSpc>
              <a:spcBef>
                <a:spcPts val="830"/>
              </a:spcBef>
            </a:pPr>
            <a:r>
              <a:rPr dirty="0" sz="1200">
                <a:latin typeface="Calibri"/>
                <a:cs typeface="Calibri"/>
              </a:rPr>
              <a:t>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atendimento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bebês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exige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máxima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cautela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na </a:t>
            </a:r>
            <a:r>
              <a:rPr dirty="0" sz="1200" spc="-65">
                <a:latin typeface="Calibri"/>
                <a:cs typeface="Calibri"/>
              </a:rPr>
              <a:t>seleção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insumos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higiene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pessoal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 limpeza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ambientes.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setor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compras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deve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priorizar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segurança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biológica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prevenção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5685" y="5552617"/>
            <a:ext cx="5394960" cy="0"/>
          </a:xfrm>
          <a:custGeom>
            <a:avLst/>
            <a:gdLst/>
            <a:ahLst/>
            <a:cxnLst/>
            <a:rect l="l" t="t" r="r" b="b"/>
            <a:pathLst>
              <a:path w="5394960" h="0">
                <a:moveTo>
                  <a:pt x="0" y="0"/>
                </a:moveTo>
                <a:lnTo>
                  <a:pt x="5394407" y="0"/>
                </a:lnTo>
              </a:path>
            </a:pathLst>
          </a:custGeom>
          <a:ln w="182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58846" y="892967"/>
            <a:ext cx="5687695" cy="855091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39700">
              <a:lnSpc>
                <a:spcPct val="100000"/>
              </a:lnSpc>
              <a:spcBef>
                <a:spcPts val="190"/>
              </a:spcBef>
            </a:pP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alergias,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evitando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r>
              <a:rPr dirty="0" sz="1200" spc="-40">
                <a:latin typeface="Calibri"/>
                <a:cs typeface="Calibri"/>
              </a:rPr>
              <a:t> critério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“menor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preço”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resulte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em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produtos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nocivos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à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saúde</a:t>
            </a:r>
            <a:endParaRPr sz="1200">
              <a:latin typeface="Calibri"/>
              <a:cs typeface="Calibri"/>
            </a:endParaRPr>
          </a:p>
          <a:p>
            <a:pPr marL="141605">
              <a:lnSpc>
                <a:spcPct val="100000"/>
              </a:lnSpc>
              <a:spcBef>
                <a:spcPts val="85"/>
              </a:spcBef>
            </a:pPr>
            <a:r>
              <a:rPr dirty="0" sz="1150" spc="-10">
                <a:latin typeface="Calibri"/>
                <a:cs typeface="Calibri"/>
              </a:rPr>
              <a:t>infantil.</a:t>
            </a:r>
            <a:endParaRPr sz="1150">
              <a:latin typeface="Calibri"/>
              <a:cs typeface="Calibri"/>
            </a:endParaRPr>
          </a:p>
          <a:p>
            <a:pPr lvl="1" marL="461645" indent="-31623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461645" algn="l"/>
              </a:tabLst>
            </a:pPr>
            <a:r>
              <a:rPr dirty="0" sz="1000" spc="-35" b="1">
                <a:latin typeface="Arial"/>
                <a:cs typeface="Arial"/>
              </a:rPr>
              <a:t>Critérios</a:t>
            </a:r>
            <a:r>
              <a:rPr dirty="0" sz="1000" spc="30" b="1">
                <a:latin typeface="Arial"/>
                <a:cs typeface="Arial"/>
              </a:rPr>
              <a:t> </a:t>
            </a:r>
            <a:r>
              <a:rPr dirty="0" sz="1000" b="1">
                <a:latin typeface="Arial"/>
                <a:cs typeface="Arial"/>
              </a:rPr>
              <a:t>de</a:t>
            </a:r>
            <a:r>
              <a:rPr dirty="0" sz="1000" spc="-15" b="1">
                <a:latin typeface="Arial"/>
                <a:cs typeface="Arial"/>
              </a:rPr>
              <a:t> </a:t>
            </a:r>
            <a:r>
              <a:rPr dirty="0" sz="1000">
                <a:latin typeface="Arial MT"/>
                <a:cs typeface="Arial MT"/>
              </a:rPr>
              <a:t>Qualidade e</a:t>
            </a:r>
            <a:r>
              <a:rPr dirty="0" sz="1000" spc="-70">
                <a:latin typeface="Arial MT"/>
                <a:cs typeface="Arial MT"/>
              </a:rPr>
              <a:t> </a:t>
            </a:r>
            <a:r>
              <a:rPr dirty="0" sz="1000" spc="-25">
                <a:latin typeface="Arial MT"/>
                <a:cs typeface="Arial MT"/>
              </a:rPr>
              <a:t>Segurança</a:t>
            </a:r>
            <a:r>
              <a:rPr dirty="0" sz="1000" spc="30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(Fraldas</a:t>
            </a:r>
            <a:r>
              <a:rPr dirty="0" sz="1000" spc="-5">
                <a:latin typeface="Arial MT"/>
                <a:cs typeface="Arial MT"/>
              </a:rPr>
              <a:t> </a:t>
            </a:r>
            <a:r>
              <a:rPr dirty="0" sz="1000">
                <a:latin typeface="Arial MT"/>
                <a:cs typeface="Arial MT"/>
              </a:rPr>
              <a:t>e</a:t>
            </a:r>
            <a:r>
              <a:rPr dirty="0" sz="1000" spc="-70">
                <a:latin typeface="Arial MT"/>
                <a:cs typeface="Arial MT"/>
              </a:rPr>
              <a:t> </a:t>
            </a:r>
            <a:r>
              <a:rPr dirty="0" sz="1000" spc="-10">
                <a:latin typeface="Arial MT"/>
                <a:cs typeface="Arial MT"/>
              </a:rPr>
              <a:t>Pomadas)</a:t>
            </a:r>
            <a:endParaRPr sz="1000">
              <a:latin typeface="Arial MT"/>
              <a:cs typeface="Arial MT"/>
            </a:endParaRPr>
          </a:p>
          <a:p>
            <a:pPr lvl="2" marL="596900" marR="164465" indent="-236220">
              <a:lnSpc>
                <a:spcPct val="100000"/>
              </a:lnSpc>
              <a:spcBef>
                <a:spcPts val="830"/>
              </a:spcBef>
              <a:buFont typeface="Calibri"/>
              <a:buChar char="•"/>
              <a:tabLst>
                <a:tab pos="596900" algn="l"/>
              </a:tabLst>
            </a:pPr>
            <a:r>
              <a:rPr dirty="0" sz="1200" spc="-55" b="1">
                <a:latin typeface="Calibri"/>
                <a:cs typeface="Calibri"/>
              </a:rPr>
              <a:t>Registro</a:t>
            </a:r>
            <a:r>
              <a:rPr dirty="0" sz="1200" spc="35" b="1">
                <a:latin typeface="Calibri"/>
                <a:cs typeface="Calibri"/>
              </a:rPr>
              <a:t> </a:t>
            </a:r>
            <a:r>
              <a:rPr dirty="0" sz="1200" spc="-55" b="1">
                <a:latin typeface="Calibri"/>
                <a:cs typeface="Calibri"/>
              </a:rPr>
              <a:t>na</a:t>
            </a:r>
            <a:r>
              <a:rPr dirty="0" sz="1200" spc="-40" b="1">
                <a:latin typeface="Calibri"/>
                <a:cs typeface="Calibri"/>
              </a:rPr>
              <a:t> </a:t>
            </a:r>
            <a:r>
              <a:rPr dirty="0" sz="1200" spc="-65" b="1">
                <a:latin typeface="Calibri"/>
                <a:cs typeface="Calibri"/>
              </a:rPr>
              <a:t>ANVISA: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expressamente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proibida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compra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de </a:t>
            </a:r>
            <a:r>
              <a:rPr dirty="0" sz="1200" spc="-50">
                <a:latin typeface="Calibri"/>
                <a:cs typeface="Calibri"/>
              </a:rPr>
              <a:t>fraldas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descartáveis, </a:t>
            </a:r>
            <a:r>
              <a:rPr dirty="0" sz="1200" spc="-60">
                <a:latin typeface="Calibri"/>
                <a:cs typeface="Calibri"/>
              </a:rPr>
              <a:t>pomadas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contra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assaduras,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sabonetes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líquidos,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xampus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ou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baseline="2314" sz="1800" spc="-37">
                <a:latin typeface="Calibri"/>
                <a:cs typeface="Calibri"/>
              </a:rPr>
              <a:t>len</a:t>
            </a:r>
            <a:r>
              <a:rPr dirty="0" baseline="-6944" sz="1800" spc="-37">
                <a:latin typeface="Calibri"/>
                <a:cs typeface="Calibri"/>
              </a:rPr>
              <a:t>s</a:t>
            </a:r>
            <a:r>
              <a:rPr dirty="0" baseline="2314" sz="1800" spc="-37">
                <a:latin typeface="Calibri"/>
                <a:cs typeface="Calibri"/>
              </a:rPr>
              <a:t>os</a:t>
            </a:r>
            <a:r>
              <a:rPr dirty="0" baseline="2314" sz="1800" spc="-202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umedecidos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que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não </a:t>
            </a:r>
            <a:r>
              <a:rPr dirty="0" sz="1200" spc="-60">
                <a:latin typeface="Calibri"/>
                <a:cs typeface="Calibri"/>
              </a:rPr>
              <a:t>possuam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registro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ativo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na</a:t>
            </a:r>
            <a:r>
              <a:rPr dirty="0" sz="1200" spc="-10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Agência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Nacional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Vigilância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Sanitária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(ANVISA).</a:t>
            </a:r>
            <a:endParaRPr sz="1200">
              <a:latin typeface="Calibri"/>
              <a:cs typeface="Calibri"/>
            </a:endParaRPr>
          </a:p>
          <a:p>
            <a:pPr lvl="2" marL="594995" marR="144780" indent="-229870">
              <a:lnSpc>
                <a:spcPct val="100000"/>
              </a:lnSpc>
              <a:spcBef>
                <a:spcPts val="825"/>
              </a:spcBef>
              <a:buChar char="•"/>
              <a:tabLst>
                <a:tab pos="601345" algn="l"/>
              </a:tabLst>
            </a:pPr>
            <a:r>
              <a:rPr dirty="0" sz="1200" spc="-50">
                <a:latin typeface="Calibri"/>
                <a:cs typeface="Calibri"/>
              </a:rPr>
              <a:t>Produtos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Hipoalergênicos: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Itens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uso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direto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pele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bebês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(berçário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ll)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devem </a:t>
            </a:r>
            <a:r>
              <a:rPr dirty="0" sz="1200" spc="-10">
                <a:latin typeface="Calibri"/>
                <a:cs typeface="Calibri"/>
              </a:rPr>
              <a:t>	</a:t>
            </a:r>
            <a:r>
              <a:rPr dirty="0" sz="1200" spc="-75">
                <a:latin typeface="Calibri"/>
                <a:cs typeface="Calibri"/>
              </a:rPr>
              <a:t>ser,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preferencialmente,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dermatologicamente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testados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livres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fragrâncias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fortes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ou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65">
                <a:latin typeface="Calibri"/>
                <a:cs typeface="Calibri"/>
              </a:rPr>
              <a:t>corantes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artificiais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prevenir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35" i="1">
                <a:latin typeface="Calibri"/>
                <a:cs typeface="Calibri"/>
              </a:rPr>
              <a:t>crises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alérgicas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dermatites.</a:t>
            </a:r>
            <a:endParaRPr sz="1200">
              <a:latin typeface="Calibri"/>
              <a:cs typeface="Calibri"/>
            </a:endParaRPr>
          </a:p>
          <a:p>
            <a:pPr lvl="2" marL="598170" marR="210820" indent="-233045">
              <a:lnSpc>
                <a:spcPct val="105200"/>
              </a:lnSpc>
              <a:spcBef>
                <a:spcPts val="770"/>
              </a:spcBef>
              <a:buFont typeface="Calibri"/>
              <a:buChar char="•"/>
              <a:tabLst>
                <a:tab pos="600710" algn="l"/>
              </a:tabLst>
            </a:pPr>
            <a:r>
              <a:rPr dirty="0" baseline="2415" sz="1725" b="1">
                <a:latin typeface="Calibri"/>
                <a:cs typeface="Calibri"/>
              </a:rPr>
              <a:t>Proibi</a:t>
            </a:r>
            <a:r>
              <a:rPr dirty="0" baseline="-7246" sz="1725" b="1">
                <a:latin typeface="Calibri"/>
                <a:cs typeface="Calibri"/>
              </a:rPr>
              <a:t>s</a:t>
            </a:r>
            <a:r>
              <a:rPr dirty="0" baseline="-7246" sz="1725" spc="322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o</a:t>
            </a:r>
            <a:r>
              <a:rPr dirty="0" sz="1150" spc="-65" b="1">
                <a:latin typeface="Calibri"/>
                <a:cs typeface="Calibri"/>
              </a:rPr>
              <a:t> </a:t>
            </a:r>
            <a:r>
              <a:rPr dirty="0" sz="1150" spc="-10" b="1">
                <a:latin typeface="Calibri"/>
                <a:cs typeface="Calibri"/>
              </a:rPr>
              <a:t>de</a:t>
            </a:r>
            <a:r>
              <a:rPr dirty="0" sz="1150" spc="-80" b="1">
                <a:latin typeface="Calibri"/>
                <a:cs typeface="Calibri"/>
              </a:rPr>
              <a:t> </a:t>
            </a:r>
            <a:r>
              <a:rPr dirty="0" sz="1150" spc="-30" b="1">
                <a:latin typeface="Calibri"/>
                <a:cs typeface="Calibri"/>
              </a:rPr>
              <a:t>Marcas</a:t>
            </a:r>
            <a:r>
              <a:rPr dirty="0" sz="1150" spc="-25" b="1">
                <a:latin typeface="Calibri"/>
                <a:cs typeface="Calibri"/>
              </a:rPr>
              <a:t> </a:t>
            </a:r>
            <a:r>
              <a:rPr dirty="0" sz="1150" spc="-35" b="1">
                <a:latin typeface="Calibri"/>
                <a:cs typeface="Calibri"/>
              </a:rPr>
              <a:t>Desconhecidas</a:t>
            </a:r>
            <a:r>
              <a:rPr dirty="0" sz="1150" spc="90" b="1">
                <a:latin typeface="Calibri"/>
                <a:cs typeface="Calibri"/>
              </a:rPr>
              <a:t> </a:t>
            </a:r>
            <a:r>
              <a:rPr dirty="0" sz="1150" spc="-20" b="1">
                <a:latin typeface="Calibri"/>
                <a:cs typeface="Calibri"/>
              </a:rPr>
              <a:t>sem</a:t>
            </a:r>
            <a:r>
              <a:rPr dirty="0" sz="1150" spc="-30" b="1">
                <a:latin typeface="Calibri"/>
                <a:cs typeface="Calibri"/>
              </a:rPr>
              <a:t> </a:t>
            </a:r>
            <a:r>
              <a:rPr dirty="0" sz="1150" spc="-50" b="1">
                <a:latin typeface="Calibri"/>
                <a:cs typeface="Calibri"/>
              </a:rPr>
              <a:t>Teste:</a:t>
            </a:r>
            <a:r>
              <a:rPr dirty="0" sz="1150" spc="-5" b="1">
                <a:latin typeface="Calibri"/>
                <a:cs typeface="Calibri"/>
              </a:rPr>
              <a:t> </a:t>
            </a:r>
            <a:r>
              <a:rPr dirty="0" sz="1150" spc="-50" b="1">
                <a:latin typeface="Calibri"/>
                <a:cs typeface="Calibri"/>
              </a:rPr>
              <a:t>Não</a:t>
            </a:r>
            <a:r>
              <a:rPr dirty="0" sz="1150" spc="5" b="1">
                <a:latin typeface="Calibri"/>
                <a:cs typeface="Calibri"/>
              </a:rPr>
              <a:t> </a:t>
            </a:r>
            <a:r>
              <a:rPr dirty="0" sz="1150" spc="-55" b="1">
                <a:latin typeface="Calibri"/>
                <a:cs typeface="Calibri"/>
              </a:rPr>
              <a:t>compre</a:t>
            </a:r>
            <a:r>
              <a:rPr dirty="0" sz="1150" b="1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lotes</a:t>
            </a:r>
            <a:r>
              <a:rPr dirty="0" sz="1150" spc="-5">
                <a:latin typeface="Calibri"/>
                <a:cs typeface="Calibri"/>
              </a:rPr>
              <a:t> </a:t>
            </a:r>
            <a:r>
              <a:rPr dirty="0" sz="1150" spc="-40">
                <a:latin typeface="Calibri"/>
                <a:cs typeface="Calibri"/>
              </a:rPr>
              <a:t>volumosos</a:t>
            </a:r>
            <a:r>
              <a:rPr dirty="0" sz="1150" spc="-1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de </a:t>
            </a:r>
            <a:r>
              <a:rPr dirty="0" sz="1150" spc="-25">
                <a:latin typeface="Calibri"/>
                <a:cs typeface="Calibri"/>
              </a:rPr>
              <a:t>	</a:t>
            </a:r>
            <a:r>
              <a:rPr dirty="0" sz="1150" spc="-30">
                <a:latin typeface="Calibri"/>
                <a:cs typeface="Calibri"/>
              </a:rPr>
              <a:t>marcas</a:t>
            </a:r>
            <a:r>
              <a:rPr dirty="0" sz="115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desconhecidas</a:t>
            </a:r>
            <a:r>
              <a:rPr dirty="0" sz="1150" spc="2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no</a:t>
            </a:r>
            <a:r>
              <a:rPr dirty="0" sz="1150" spc="-2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mercado</a:t>
            </a:r>
            <a:r>
              <a:rPr dirty="0" sz="1150" spc="4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apenas</a:t>
            </a:r>
            <a:r>
              <a:rPr dirty="0" sz="1150" spc="-2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pelo</a:t>
            </a:r>
            <a:r>
              <a:rPr dirty="0" sz="1150" spc="-35">
                <a:latin typeface="Calibri"/>
                <a:cs typeface="Calibri"/>
              </a:rPr>
              <a:t> preço</a:t>
            </a:r>
            <a:r>
              <a:rPr dirty="0" sz="1150" spc="-3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baixo.</a:t>
            </a:r>
            <a:r>
              <a:rPr dirty="0" sz="1150" spc="-35">
                <a:latin typeface="Calibri"/>
                <a:cs typeface="Calibri"/>
              </a:rPr>
              <a:t> </a:t>
            </a:r>
            <a:r>
              <a:rPr dirty="0" sz="1150" spc="-55">
                <a:latin typeface="Calibri"/>
                <a:cs typeface="Calibri"/>
              </a:rPr>
              <a:t>Recomenda-</a:t>
            </a:r>
            <a:r>
              <a:rPr dirty="0" sz="1150">
                <a:latin typeface="Calibri"/>
                <a:cs typeface="Calibri"/>
              </a:rPr>
              <a:t>se</a:t>
            </a:r>
            <a:r>
              <a:rPr dirty="0" sz="1150" spc="45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solicitar </a:t>
            </a:r>
            <a:r>
              <a:rPr dirty="0" sz="1150" spc="-10">
                <a:latin typeface="Calibri"/>
                <a:cs typeface="Calibri"/>
              </a:rPr>
              <a:t>	</a:t>
            </a:r>
            <a:r>
              <a:rPr dirty="0" sz="1150" spc="-35">
                <a:latin typeface="Calibri"/>
                <a:cs typeface="Calibri"/>
              </a:rPr>
              <a:t>amostras</a:t>
            </a:r>
            <a:r>
              <a:rPr dirty="0" sz="1150" spc="-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prévias</a:t>
            </a:r>
            <a:r>
              <a:rPr dirty="0" sz="1150" spc="-15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ou</a:t>
            </a:r>
            <a:r>
              <a:rPr dirty="0" sz="1150" spc="-9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testar </a:t>
            </a:r>
            <a:r>
              <a:rPr dirty="0" sz="1150" spc="-25">
                <a:latin typeface="Calibri"/>
                <a:cs typeface="Calibri"/>
              </a:rPr>
              <a:t>uma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quantidade</a:t>
            </a:r>
            <a:r>
              <a:rPr dirty="0" sz="1150" spc="3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mínima </a:t>
            </a:r>
            <a:r>
              <a:rPr dirty="0" sz="1150" spc="-30">
                <a:latin typeface="Calibri"/>
                <a:cs typeface="Calibri"/>
              </a:rPr>
              <a:t>antes</a:t>
            </a:r>
            <a:r>
              <a:rPr dirty="0" sz="1150" spc="-35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de</a:t>
            </a:r>
            <a:r>
              <a:rPr dirty="0" sz="1150" spc="-40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fechar</a:t>
            </a:r>
            <a:r>
              <a:rPr dirty="0" sz="1150" spc="-30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pacotes</a:t>
            </a:r>
            <a:r>
              <a:rPr dirty="0" sz="1150" spc="25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anuais de </a:t>
            </a:r>
            <a:r>
              <a:rPr dirty="0" sz="1150" spc="-25">
                <a:latin typeface="Calibri"/>
                <a:cs typeface="Calibri"/>
              </a:rPr>
              <a:t>	</a:t>
            </a:r>
            <a:r>
              <a:rPr dirty="0" sz="1150" spc="-10">
                <a:latin typeface="Calibri"/>
                <a:cs typeface="Calibri"/>
              </a:rPr>
              <a:t>fornecimento.</a:t>
            </a:r>
            <a:endParaRPr sz="1150">
              <a:latin typeface="Calibri"/>
              <a:cs typeface="Calibri"/>
            </a:endParaRPr>
          </a:p>
          <a:p>
            <a:pPr lvl="1" marL="457834" indent="-328295">
              <a:lnSpc>
                <a:spcPct val="100000"/>
              </a:lnSpc>
              <a:spcBef>
                <a:spcPts val="835"/>
              </a:spcBef>
              <a:buAutoNum type="arabicPeriod"/>
              <a:tabLst>
                <a:tab pos="457834" algn="l"/>
              </a:tabLst>
            </a:pPr>
            <a:r>
              <a:rPr dirty="0" sz="1200" spc="-70" b="1">
                <a:latin typeface="Calibri"/>
                <a:cs typeface="Calibri"/>
              </a:rPr>
              <a:t>Produtos</a:t>
            </a:r>
            <a:r>
              <a:rPr dirty="0" sz="1200" spc="55" b="1">
                <a:latin typeface="Calibri"/>
                <a:cs typeface="Calibri"/>
              </a:rPr>
              <a:t> </a:t>
            </a:r>
            <a:r>
              <a:rPr dirty="0" sz="1200" spc="-40" b="1">
                <a:latin typeface="Calibri"/>
                <a:cs typeface="Calibri"/>
              </a:rPr>
              <a:t>de</a:t>
            </a:r>
            <a:r>
              <a:rPr dirty="0" sz="1200" spc="-90" b="1">
                <a:latin typeface="Calibri"/>
                <a:cs typeface="Calibri"/>
              </a:rPr>
              <a:t> </a:t>
            </a:r>
            <a:r>
              <a:rPr dirty="0" sz="1200" spc="-60" b="1">
                <a:latin typeface="Calibri"/>
                <a:cs typeface="Calibri"/>
              </a:rPr>
              <a:t>Higienização</a:t>
            </a:r>
            <a:r>
              <a:rPr dirty="0" sz="1200" spc="20" b="1">
                <a:latin typeface="Calibri"/>
                <a:cs typeface="Calibri"/>
              </a:rPr>
              <a:t> </a:t>
            </a:r>
            <a:r>
              <a:rPr dirty="0" sz="1200" spc="-25" b="1">
                <a:latin typeface="Calibri"/>
                <a:cs typeface="Calibri"/>
              </a:rPr>
              <a:t>de</a:t>
            </a:r>
            <a:r>
              <a:rPr dirty="0" sz="1200" spc="-60" b="1">
                <a:latin typeface="Calibri"/>
                <a:cs typeface="Calibri"/>
              </a:rPr>
              <a:t> Ambientes</a:t>
            </a:r>
            <a:r>
              <a:rPr dirty="0" sz="1200" spc="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e</a:t>
            </a:r>
            <a:r>
              <a:rPr dirty="0" sz="1200" spc="-1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lavanderia</a:t>
            </a:r>
            <a:endParaRPr sz="1200">
              <a:latin typeface="Calibri"/>
              <a:cs typeface="Calibri"/>
            </a:endParaRPr>
          </a:p>
          <a:p>
            <a:pPr lvl="2" marL="597535" marR="329565" indent="-233045">
              <a:lnSpc>
                <a:spcPct val="97500"/>
              </a:lnSpc>
              <a:spcBef>
                <a:spcPts val="900"/>
              </a:spcBef>
              <a:buFont typeface="Calibri"/>
              <a:buChar char="•"/>
              <a:tabLst>
                <a:tab pos="600710" algn="l"/>
              </a:tabLst>
            </a:pPr>
            <a:r>
              <a:rPr dirty="0" baseline="4629" sz="1800" spc="-89" b="1">
                <a:latin typeface="Calibri"/>
                <a:cs typeface="Calibri"/>
              </a:rPr>
              <a:t>Desinfe</a:t>
            </a:r>
            <a:r>
              <a:rPr dirty="0" sz="1200" spc="-60" b="1">
                <a:latin typeface="Calibri"/>
                <a:cs typeface="Calibri"/>
              </a:rPr>
              <a:t>•sa</a:t>
            </a:r>
            <a:r>
              <a:rPr dirty="0" baseline="4629" sz="1800" spc="-89" b="1">
                <a:latin typeface="Calibri"/>
                <a:cs typeface="Calibri"/>
              </a:rPr>
              <a:t>o</a:t>
            </a:r>
            <a:r>
              <a:rPr dirty="0" baseline="4629" sz="1800" spc="-172" b="1">
                <a:latin typeface="Calibri"/>
                <a:cs typeface="Calibri"/>
              </a:rPr>
              <a:t> </a:t>
            </a:r>
            <a:r>
              <a:rPr dirty="0" baseline="2314" sz="1800" spc="-60" b="1">
                <a:latin typeface="Calibri"/>
                <a:cs typeface="Calibri"/>
              </a:rPr>
              <a:t>de</a:t>
            </a:r>
            <a:r>
              <a:rPr dirty="0" baseline="2314" sz="1800" spc="-135" b="1">
                <a:latin typeface="Calibri"/>
                <a:cs typeface="Calibri"/>
              </a:rPr>
              <a:t> </a:t>
            </a:r>
            <a:r>
              <a:rPr dirty="0" baseline="2314" sz="1800" spc="-75" b="1">
                <a:latin typeface="Calibri"/>
                <a:cs typeface="Calibri"/>
              </a:rPr>
              <a:t>Berços</a:t>
            </a:r>
            <a:r>
              <a:rPr dirty="0" baseline="2314" sz="1800" spc="44" b="1">
                <a:latin typeface="Calibri"/>
                <a:cs typeface="Calibri"/>
              </a:rPr>
              <a:t> </a:t>
            </a:r>
            <a:r>
              <a:rPr dirty="0" baseline="2314" sz="1800" b="1">
                <a:latin typeface="Calibri"/>
                <a:cs typeface="Calibri"/>
              </a:rPr>
              <a:t>e</a:t>
            </a:r>
            <a:r>
              <a:rPr dirty="0" baseline="2314" sz="1800" spc="-97" b="1">
                <a:latin typeface="Calibri"/>
                <a:cs typeface="Calibri"/>
              </a:rPr>
              <a:t> </a:t>
            </a:r>
            <a:r>
              <a:rPr dirty="0" baseline="2314" sz="1800" spc="-89" b="1">
                <a:latin typeface="Calibri"/>
                <a:cs typeface="Calibri"/>
              </a:rPr>
              <a:t>Colchonetes:</a:t>
            </a:r>
            <a:r>
              <a:rPr dirty="0" baseline="2314" sz="1800" spc="89" b="1">
                <a:latin typeface="Calibri"/>
                <a:cs typeface="Calibri"/>
              </a:rPr>
              <a:t> </a:t>
            </a:r>
            <a:r>
              <a:rPr dirty="0" baseline="2314" sz="1800" spc="-75">
                <a:latin typeface="Calibri"/>
                <a:cs typeface="Calibri"/>
              </a:rPr>
              <a:t>Âlcool</a:t>
            </a:r>
            <a:r>
              <a:rPr dirty="0" baseline="2314" sz="1800" spc="-22">
                <a:latin typeface="Calibri"/>
                <a:cs typeface="Calibri"/>
              </a:rPr>
              <a:t> </a:t>
            </a:r>
            <a:r>
              <a:rPr dirty="0" baseline="2314" sz="1800" spc="-120">
                <a:latin typeface="Calibri"/>
                <a:cs typeface="Calibri"/>
              </a:rPr>
              <a:t>70%</a:t>
            </a:r>
            <a:r>
              <a:rPr dirty="0" baseline="2314" sz="1800" spc="-30">
                <a:latin typeface="Calibri"/>
                <a:cs typeface="Calibri"/>
              </a:rPr>
              <a:t> </a:t>
            </a:r>
            <a:r>
              <a:rPr dirty="0" baseline="2314" sz="1800" spc="-37">
                <a:latin typeface="Calibri"/>
                <a:cs typeface="Calibri"/>
              </a:rPr>
              <a:t>ou</a:t>
            </a:r>
            <a:r>
              <a:rPr dirty="0" baseline="2314" sz="1800" spc="-150">
                <a:latin typeface="Calibri"/>
                <a:cs typeface="Calibri"/>
              </a:rPr>
              <a:t> </a:t>
            </a:r>
            <a:r>
              <a:rPr dirty="0" baseline="2314" sz="1800" spc="-82">
                <a:latin typeface="Calibri"/>
                <a:cs typeface="Calibri"/>
              </a:rPr>
              <a:t>desinfetantes</a:t>
            </a:r>
            <a:r>
              <a:rPr dirty="0" baseline="2314" sz="1800" spc="37">
                <a:latin typeface="Calibri"/>
                <a:cs typeface="Calibri"/>
              </a:rPr>
              <a:t> </a:t>
            </a:r>
            <a:r>
              <a:rPr dirty="0" baseline="2314" sz="1800" spc="-15">
                <a:latin typeface="Calibri"/>
                <a:cs typeface="Calibri"/>
              </a:rPr>
              <a:t>hospitalares </a:t>
            </a:r>
            <a:r>
              <a:rPr dirty="0" baseline="2314" sz="1800" spc="-15">
                <a:latin typeface="Calibri"/>
                <a:cs typeface="Calibri"/>
              </a:rPr>
              <a:t>	</a:t>
            </a:r>
            <a:r>
              <a:rPr dirty="0" sz="1200" spc="-50">
                <a:latin typeface="Calibri"/>
                <a:cs typeface="Calibri"/>
              </a:rPr>
              <a:t>permitidos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pela </a:t>
            </a:r>
            <a:r>
              <a:rPr dirty="0" sz="1200" spc="-45">
                <a:latin typeface="Calibri"/>
                <a:cs typeface="Calibri"/>
              </a:rPr>
              <a:t>Vigilância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Sanitária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superfícies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escolares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devem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ser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cotados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de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0">
                <a:latin typeface="Calibri"/>
                <a:cs typeface="Calibri"/>
              </a:rPr>
              <a:t>distribuidores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químicos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oficiais,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garantindo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95" i="1">
                <a:latin typeface="Calibri"/>
                <a:cs typeface="Calibri"/>
              </a:rPr>
              <a:t>a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eliminação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vfrus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bactérias.</a:t>
            </a:r>
            <a:endParaRPr sz="1200">
              <a:latin typeface="Calibri"/>
              <a:cs typeface="Calibri"/>
            </a:endParaRPr>
          </a:p>
          <a:p>
            <a:pPr lvl="2" marL="596900" marR="160655" indent="-231140">
              <a:lnSpc>
                <a:spcPct val="104299"/>
              </a:lnSpc>
              <a:spcBef>
                <a:spcPts val="820"/>
              </a:spcBef>
              <a:buChar char="•"/>
              <a:tabLst>
                <a:tab pos="596900" algn="l"/>
                <a:tab pos="602615" algn="l"/>
              </a:tabLst>
            </a:pPr>
            <a:r>
              <a:rPr dirty="0" sz="1150">
                <a:latin typeface="Calibri"/>
                <a:cs typeface="Calibri"/>
              </a:rPr>
              <a:t>	</a:t>
            </a:r>
            <a:r>
              <a:rPr dirty="0" sz="1150" spc="-40" b="1">
                <a:latin typeface="Calibri"/>
                <a:cs typeface="Calibri"/>
              </a:rPr>
              <a:t>Lavagem</a:t>
            </a:r>
            <a:r>
              <a:rPr dirty="0" sz="1150" spc="-5" b="1">
                <a:latin typeface="Calibri"/>
                <a:cs typeface="Calibri"/>
              </a:rPr>
              <a:t> </a:t>
            </a:r>
            <a:r>
              <a:rPr dirty="0" sz="1150" spc="-30" b="1">
                <a:latin typeface="Calibri"/>
                <a:cs typeface="Calibri"/>
              </a:rPr>
              <a:t>de</a:t>
            </a:r>
            <a:r>
              <a:rPr dirty="0" sz="1150" spc="-40" b="1">
                <a:latin typeface="Calibri"/>
                <a:cs typeface="Calibri"/>
              </a:rPr>
              <a:t> </a:t>
            </a:r>
            <a:r>
              <a:rPr dirty="0" sz="1150" spc="-35" b="1">
                <a:latin typeface="Calibri"/>
                <a:cs typeface="Calibri"/>
              </a:rPr>
              <a:t>Enxoval</a:t>
            </a:r>
            <a:r>
              <a:rPr dirty="0" sz="1150" spc="30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(lençóis</a:t>
            </a:r>
            <a:r>
              <a:rPr dirty="0" sz="1150" spc="-5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e</a:t>
            </a:r>
            <a:r>
              <a:rPr dirty="0" sz="1150" spc="-65" b="1">
                <a:latin typeface="Calibri"/>
                <a:cs typeface="Calibri"/>
              </a:rPr>
              <a:t> </a:t>
            </a:r>
            <a:r>
              <a:rPr dirty="0" sz="1150" spc="-30" b="1">
                <a:latin typeface="Calibri"/>
                <a:cs typeface="Calibri"/>
              </a:rPr>
              <a:t>Mantas):</a:t>
            </a:r>
            <a:r>
              <a:rPr dirty="0" sz="1150" spc="5" b="1">
                <a:latin typeface="Calibri"/>
                <a:cs typeface="Calibri"/>
              </a:rPr>
              <a:t> </a:t>
            </a:r>
            <a:r>
              <a:rPr dirty="0" sz="1150" spc="-70" b="1">
                <a:latin typeface="Calibri"/>
                <a:cs typeface="Calibri"/>
              </a:rPr>
              <a:t>O</a:t>
            </a:r>
            <a:r>
              <a:rPr dirty="0" sz="1150" spc="-5" b="1">
                <a:latin typeface="Calibri"/>
                <a:cs typeface="Calibri"/>
              </a:rPr>
              <a:t> </a:t>
            </a:r>
            <a:r>
              <a:rPr dirty="0" sz="1150" spc="-40">
                <a:latin typeface="Calibri"/>
                <a:cs typeface="Calibri"/>
              </a:rPr>
              <a:t>sabão</a:t>
            </a:r>
            <a:r>
              <a:rPr dirty="0" sz="1150" spc="-15">
                <a:latin typeface="Calibri"/>
                <a:cs typeface="Calibri"/>
              </a:rPr>
              <a:t> </a:t>
            </a:r>
            <a:r>
              <a:rPr dirty="0" sz="1150" spc="-50" b="1">
                <a:latin typeface="Calibri"/>
                <a:cs typeface="Calibri"/>
              </a:rPr>
              <a:t>em</a:t>
            </a:r>
            <a:r>
              <a:rPr dirty="0" sz="1150" spc="-40" b="1">
                <a:latin typeface="Calibri"/>
                <a:cs typeface="Calibri"/>
              </a:rPr>
              <a:t> </a:t>
            </a:r>
            <a:r>
              <a:rPr dirty="0" sz="1150" spc="-55" b="1">
                <a:latin typeface="Calibri"/>
                <a:cs typeface="Calibri"/>
              </a:rPr>
              <a:t>pó/Ifquido</a:t>
            </a:r>
            <a:r>
              <a:rPr dirty="0" sz="1150" spc="65" b="1">
                <a:latin typeface="Calibri"/>
                <a:cs typeface="Calibri"/>
              </a:rPr>
              <a:t> </a:t>
            </a:r>
            <a:r>
              <a:rPr dirty="0" sz="1150" b="1">
                <a:latin typeface="Calibri"/>
                <a:cs typeface="Calibri"/>
              </a:rPr>
              <a:t>e</a:t>
            </a:r>
            <a:r>
              <a:rPr dirty="0" sz="1150" spc="-65" b="1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amaciantes </a:t>
            </a:r>
            <a:r>
              <a:rPr dirty="0" sz="1150" spc="-25">
                <a:latin typeface="Calibri"/>
                <a:cs typeface="Calibri"/>
              </a:rPr>
              <a:t>adquiridos para</a:t>
            </a:r>
            <a:r>
              <a:rPr dirty="0" sz="1150" spc="-40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a</a:t>
            </a:r>
            <a:r>
              <a:rPr dirty="0" sz="1150" spc="-10">
                <a:latin typeface="Calibri"/>
                <a:cs typeface="Calibri"/>
              </a:rPr>
              <a:t> </a:t>
            </a:r>
            <a:r>
              <a:rPr dirty="0" sz="1150" spc="-25">
                <a:latin typeface="Calibri"/>
                <a:cs typeface="Calibri"/>
              </a:rPr>
              <a:t>lavanderia</a:t>
            </a:r>
            <a:r>
              <a:rPr dirty="0" sz="1150" spc="1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das</a:t>
            </a:r>
            <a:r>
              <a:rPr dirty="0" sz="1150" spc="-3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creches</a:t>
            </a:r>
            <a:r>
              <a:rPr dirty="0" sz="1150" spc="25">
                <a:latin typeface="Calibri"/>
                <a:cs typeface="Calibri"/>
              </a:rPr>
              <a:t> </a:t>
            </a:r>
            <a:r>
              <a:rPr dirty="0" sz="1150" spc="-45">
                <a:latin typeface="Calibri"/>
                <a:cs typeface="Calibri"/>
              </a:rPr>
              <a:t>devem</a:t>
            </a:r>
            <a:r>
              <a:rPr dirty="0" sz="1150" spc="-15">
                <a:latin typeface="Calibri"/>
                <a:cs typeface="Calibri"/>
              </a:rPr>
              <a:t> </a:t>
            </a:r>
            <a:r>
              <a:rPr dirty="0" sz="1150" spc="-20" i="1">
                <a:latin typeface="Calibri"/>
                <a:cs typeface="Calibri"/>
              </a:rPr>
              <a:t>ser</a:t>
            </a:r>
            <a:r>
              <a:rPr dirty="0" sz="1150" spc="-25" i="1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neutros</a:t>
            </a:r>
            <a:r>
              <a:rPr dirty="0" sz="1150" spc="-15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ou</a:t>
            </a:r>
            <a:r>
              <a:rPr dirty="0" sz="1150" spc="-9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adequados</a:t>
            </a:r>
            <a:r>
              <a:rPr dirty="0" sz="1150" spc="15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para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10" i="1">
                <a:latin typeface="Calibri"/>
                <a:cs typeface="Calibri"/>
              </a:rPr>
              <a:t>roupas </a:t>
            </a:r>
            <a:r>
              <a:rPr dirty="0" sz="1150" spc="-10">
                <a:latin typeface="Calibri"/>
                <a:cs typeface="Calibri"/>
              </a:rPr>
              <a:t>de</a:t>
            </a:r>
            <a:r>
              <a:rPr dirty="0" sz="1150" spc="-60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bebês,</a:t>
            </a:r>
            <a:r>
              <a:rPr dirty="0" sz="1150" spc="-35">
                <a:latin typeface="Calibri"/>
                <a:cs typeface="Calibri"/>
              </a:rPr>
              <a:t> minimizando</a:t>
            </a:r>
            <a:r>
              <a:rPr dirty="0" sz="1150" spc="50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o</a:t>
            </a:r>
            <a:r>
              <a:rPr dirty="0" sz="1150" spc="-70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risco</a:t>
            </a:r>
            <a:r>
              <a:rPr dirty="0" sz="1150" spc="-5">
                <a:latin typeface="Calibri"/>
                <a:cs typeface="Calibri"/>
              </a:rPr>
              <a:t> </a:t>
            </a:r>
            <a:r>
              <a:rPr dirty="0" sz="1150">
                <a:latin typeface="Calibri"/>
                <a:cs typeface="Calibri"/>
              </a:rPr>
              <a:t>de</a:t>
            </a:r>
            <a:r>
              <a:rPr dirty="0" sz="1150" spc="-50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irritações</a:t>
            </a:r>
            <a:r>
              <a:rPr dirty="0" sz="1150" spc="-5">
                <a:latin typeface="Calibri"/>
                <a:cs typeface="Calibri"/>
              </a:rPr>
              <a:t> </a:t>
            </a:r>
            <a:r>
              <a:rPr dirty="0" sz="1150" spc="-35">
                <a:latin typeface="Calibri"/>
                <a:cs typeface="Calibri"/>
              </a:rPr>
              <a:t>respiratórias</a:t>
            </a:r>
            <a:r>
              <a:rPr dirty="0" sz="1150" spc="50">
                <a:latin typeface="Calibri"/>
                <a:cs typeface="Calibri"/>
              </a:rPr>
              <a:t> </a:t>
            </a:r>
            <a:r>
              <a:rPr dirty="0" sz="1150" spc="-20">
                <a:latin typeface="Calibri"/>
                <a:cs typeface="Calibri"/>
              </a:rPr>
              <a:t>ou</a:t>
            </a:r>
            <a:r>
              <a:rPr dirty="0" sz="1150" spc="-55">
                <a:latin typeface="Calibri"/>
                <a:cs typeface="Calibri"/>
              </a:rPr>
              <a:t> </a:t>
            </a:r>
            <a:r>
              <a:rPr dirty="0" sz="1150" spc="-30">
                <a:latin typeface="Calibri"/>
                <a:cs typeface="Calibri"/>
              </a:rPr>
              <a:t>cutâneas</a:t>
            </a:r>
            <a:r>
              <a:rPr dirty="0" sz="1150" spc="-10">
                <a:latin typeface="Calibri"/>
                <a:cs typeface="Calibri"/>
              </a:rPr>
              <a:t> nas</a:t>
            </a:r>
            <a:r>
              <a:rPr dirty="0" sz="1150" spc="-45">
                <a:latin typeface="Calibri"/>
                <a:cs typeface="Calibri"/>
              </a:rPr>
              <a:t> </a:t>
            </a:r>
            <a:r>
              <a:rPr dirty="0" sz="1150" spc="-10">
                <a:latin typeface="Calibri"/>
                <a:cs typeface="Calibri"/>
              </a:rPr>
              <a:t>crian</a:t>
            </a:r>
            <a:r>
              <a:rPr dirty="0" baseline="-7246" sz="1725" spc="-15">
                <a:latin typeface="Calibri"/>
                <a:cs typeface="Calibri"/>
              </a:rPr>
              <a:t>s</a:t>
            </a:r>
            <a:r>
              <a:rPr dirty="0" sz="1150" spc="-10">
                <a:latin typeface="Calibri"/>
                <a:cs typeface="Calibri"/>
              </a:rPr>
              <a:t>as.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9"/>
              </a:spcBef>
            </a:pPr>
            <a:endParaRPr sz="1150">
              <a:latin typeface="Calibri"/>
              <a:cs typeface="Calibri"/>
            </a:endParaRPr>
          </a:p>
          <a:p>
            <a:pPr marL="144145" marR="1236980" indent="-6350">
              <a:lnSpc>
                <a:spcPct val="154900"/>
              </a:lnSpc>
              <a:buAutoNum type="arabicPeriod" startAt="11"/>
              <a:tabLst>
                <a:tab pos="144145" algn="l"/>
                <a:tab pos="346710" algn="l"/>
              </a:tabLst>
            </a:pPr>
            <a:r>
              <a:rPr dirty="0" sz="1200" spc="-45">
                <a:latin typeface="Calibri"/>
                <a:cs typeface="Calibri"/>
              </a:rPr>
              <a:t>	</a:t>
            </a:r>
            <a:r>
              <a:rPr dirty="0" sz="1200" spc="-45">
                <a:latin typeface="Calibri"/>
                <a:cs typeface="Calibri"/>
              </a:rPr>
              <a:t>Protocolo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para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Compras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Contratações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Emergenciais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Urgência </a:t>
            </a:r>
            <a:r>
              <a:rPr dirty="0" sz="1200" spc="-55">
                <a:latin typeface="Calibri"/>
                <a:cs typeface="Calibri"/>
              </a:rPr>
              <a:t>Casos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excepcionais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que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coloquem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em</a:t>
            </a:r>
            <a:r>
              <a:rPr dirty="0" sz="1200" spc="-9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risco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imediato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integridade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fisica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dos</a:t>
            </a:r>
            <a:endParaRPr sz="1200">
              <a:latin typeface="Calibri"/>
              <a:cs typeface="Calibri"/>
            </a:endParaRPr>
          </a:p>
          <a:p>
            <a:pPr marL="139700" marR="570230">
              <a:lnSpc>
                <a:spcPts val="1480"/>
              </a:lnSpc>
              <a:spcBef>
                <a:spcPts val="15"/>
              </a:spcBef>
            </a:pPr>
            <a:r>
              <a:rPr dirty="0" sz="1200" spc="-45">
                <a:latin typeface="Calibri"/>
                <a:cs typeface="Calibri"/>
              </a:rPr>
              <a:t>alunos/funcionários,</a:t>
            </a:r>
            <a:r>
              <a:rPr dirty="0" sz="1200" spc="-10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60">
                <a:latin typeface="Calibri"/>
                <a:cs typeface="Calibri"/>
              </a:rPr>
              <a:t> saúde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pública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ou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continuidade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aulas</a:t>
            </a:r>
            <a:r>
              <a:rPr dirty="0" sz="1200" spc="-25">
                <a:latin typeface="Calibri"/>
                <a:cs typeface="Calibri"/>
              </a:rPr>
              <a:t> na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creche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autorizam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 </a:t>
            </a:r>
            <a:r>
              <a:rPr dirty="0" sz="1200" spc="-30">
                <a:latin typeface="Calibri"/>
                <a:cs typeface="Calibri"/>
              </a:rPr>
              <a:t>dispensa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temporária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regra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dos</a:t>
            </a:r>
            <a:r>
              <a:rPr dirty="0" sz="1200" spc="-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orçamentos.</a:t>
            </a:r>
            <a:endParaRPr sz="1200">
              <a:latin typeface="Calibri"/>
              <a:cs typeface="Calibri"/>
            </a:endParaRPr>
          </a:p>
          <a:p>
            <a:pPr lvl="1" marL="455930" indent="-321945">
              <a:lnSpc>
                <a:spcPct val="100000"/>
              </a:lnSpc>
              <a:spcBef>
                <a:spcPts val="730"/>
              </a:spcBef>
              <a:buAutoNum type="arabicPeriod"/>
              <a:tabLst>
                <a:tab pos="455930" algn="l"/>
              </a:tabLst>
            </a:pPr>
            <a:r>
              <a:rPr dirty="0" sz="1200" spc="-40">
                <a:latin typeface="Calibri"/>
                <a:cs typeface="Calibri"/>
              </a:rPr>
              <a:t>Definição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Juridica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Emergência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Grave</a:t>
            </a:r>
            <a:endParaRPr sz="1200">
              <a:latin typeface="Calibri"/>
              <a:cs typeface="Calibri"/>
            </a:endParaRPr>
          </a:p>
          <a:p>
            <a:pPr marL="140970">
              <a:lnSpc>
                <a:spcPct val="100000"/>
              </a:lnSpc>
              <a:spcBef>
                <a:spcPts val="830"/>
              </a:spcBef>
            </a:pPr>
            <a:r>
              <a:rPr dirty="0" sz="1200" spc="-50">
                <a:latin typeface="Calibri"/>
                <a:cs typeface="Calibri"/>
              </a:rPr>
              <a:t>São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consideradas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situações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emergenciais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válidas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para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este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protocolo:</a:t>
            </a:r>
            <a:endParaRPr sz="1200">
              <a:latin typeface="Calibri"/>
              <a:cs typeface="Calibri"/>
            </a:endParaRPr>
          </a:p>
          <a:p>
            <a:pPr lvl="2" marL="593090" marR="201930" indent="-232410">
              <a:lnSpc>
                <a:spcPct val="100000"/>
              </a:lnSpc>
              <a:spcBef>
                <a:spcPts val="790"/>
              </a:spcBef>
              <a:buFont typeface="Calibri"/>
              <a:buChar char="•"/>
              <a:tabLst>
                <a:tab pos="596900" algn="l"/>
              </a:tabLst>
            </a:pPr>
            <a:r>
              <a:rPr dirty="0" sz="1200" spc="-60" b="1">
                <a:latin typeface="Calibri"/>
                <a:cs typeface="Calibri"/>
              </a:rPr>
              <a:t>Problemas</a:t>
            </a:r>
            <a:r>
              <a:rPr dirty="0" sz="1200" spc="35" b="1">
                <a:latin typeface="Calibri"/>
                <a:cs typeface="Calibri"/>
              </a:rPr>
              <a:t> </a:t>
            </a:r>
            <a:r>
              <a:rPr dirty="0" sz="1200" spc="-55" b="1">
                <a:latin typeface="Calibri"/>
                <a:cs typeface="Calibri"/>
              </a:rPr>
              <a:t>Estruturais/Hidráulicos:</a:t>
            </a:r>
            <a:r>
              <a:rPr dirty="0" sz="1200" spc="-85" b="1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Estouro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de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cano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mestre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inundando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salas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ou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berçários;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queima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da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bomba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d'água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principal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deixando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unidade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sem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abastecimento; </a:t>
            </a:r>
            <a:r>
              <a:rPr dirty="0" sz="1200" spc="-40">
                <a:latin typeface="Calibri"/>
                <a:cs typeface="Calibri"/>
              </a:rPr>
              <a:t>	</a:t>
            </a:r>
            <a:r>
              <a:rPr dirty="0" sz="1200" spc="-60">
                <a:latin typeface="Calibri"/>
                <a:cs typeface="Calibri"/>
              </a:rPr>
              <a:t>entupimento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rede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esgoto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interna.</a:t>
            </a:r>
            <a:endParaRPr sz="1200">
              <a:latin typeface="Calibri"/>
              <a:cs typeface="Calibri"/>
            </a:endParaRPr>
          </a:p>
          <a:p>
            <a:pPr lvl="2" marL="594995" marR="556260" indent="-234950">
              <a:lnSpc>
                <a:spcPct val="100000"/>
              </a:lnSpc>
              <a:spcBef>
                <a:spcPts val="825"/>
              </a:spcBef>
              <a:buChar char="•"/>
              <a:tabLst>
                <a:tab pos="600710" algn="l"/>
              </a:tabLst>
            </a:pPr>
            <a:r>
              <a:rPr dirty="0" sz="1200" spc="-45">
                <a:latin typeface="Calibri"/>
                <a:cs typeface="Calibri"/>
              </a:rPr>
              <a:t>Problemas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Elétricos: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80">
                <a:latin typeface="Calibri"/>
                <a:cs typeface="Calibri"/>
              </a:rPr>
              <a:t>Pane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elétrica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geral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com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risco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40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curto-</a:t>
            </a:r>
            <a:r>
              <a:rPr dirty="0" sz="1200" spc="-45">
                <a:latin typeface="Calibri"/>
                <a:cs typeface="Calibri"/>
              </a:rPr>
              <a:t>circuito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ou</a:t>
            </a:r>
            <a:r>
              <a:rPr dirty="0" sz="1200" spc="-25">
                <a:latin typeface="Calibri"/>
                <a:cs typeface="Calibri"/>
              </a:rPr>
              <a:t> incêndio; </a:t>
            </a:r>
            <a:r>
              <a:rPr dirty="0" sz="1200" spc="-25">
                <a:latin typeface="Calibri"/>
                <a:cs typeface="Calibri"/>
              </a:rPr>
              <a:t>	</a:t>
            </a:r>
            <a:r>
              <a:rPr dirty="0" sz="1200" spc="-55">
                <a:latin typeface="Calibri"/>
                <a:cs typeface="Calibri"/>
              </a:rPr>
              <a:t>queima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de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disjuntor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principal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desative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as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geladeiras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merenda.</a:t>
            </a:r>
            <a:endParaRPr sz="1200">
              <a:latin typeface="Calibri"/>
              <a:cs typeface="Calibri"/>
            </a:endParaRPr>
          </a:p>
          <a:p>
            <a:pPr lvl="2" marL="594360" marR="168910" indent="-237490">
              <a:lnSpc>
                <a:spcPct val="109000"/>
              </a:lnSpc>
              <a:spcBef>
                <a:spcPts val="775"/>
              </a:spcBef>
              <a:buFont typeface="Calibri"/>
              <a:buChar char="•"/>
              <a:tabLst>
                <a:tab pos="596900" algn="l"/>
              </a:tabLst>
            </a:pPr>
            <a:r>
              <a:rPr dirty="0" sz="1100" spc="-10" b="1">
                <a:latin typeface="Calibri"/>
                <a:cs typeface="Calibri"/>
              </a:rPr>
              <a:t>Segurança</a:t>
            </a:r>
            <a:r>
              <a:rPr dirty="0" sz="1100" spc="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e</a:t>
            </a:r>
            <a:r>
              <a:rPr dirty="0" sz="1100" spc="5" b="1">
                <a:latin typeface="Calibri"/>
                <a:cs typeface="Calibri"/>
              </a:rPr>
              <a:t> </a:t>
            </a:r>
            <a:r>
              <a:rPr dirty="0" sz="1100" spc="-10" b="1">
                <a:latin typeface="Calibri"/>
                <a:cs typeface="Calibri"/>
              </a:rPr>
              <a:t>Intempéries:</a:t>
            </a:r>
            <a:r>
              <a:rPr dirty="0" sz="1100" spc="40" b="1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Destelhamento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por </a:t>
            </a:r>
            <a:r>
              <a:rPr dirty="0" sz="1100" spc="-10">
                <a:latin typeface="Calibri"/>
                <a:cs typeface="Calibri"/>
              </a:rPr>
              <a:t>fortes</a:t>
            </a:r>
            <a:r>
              <a:rPr dirty="0" sz="1100" spc="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chuvas/ventos;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quebra</a:t>
            </a:r>
            <a:r>
              <a:rPr dirty="0" sz="1100" spc="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portões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acesso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principal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que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deixem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creche vulnerável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invasões.</a:t>
            </a:r>
            <a:endParaRPr sz="1100">
              <a:latin typeface="Calibri"/>
              <a:cs typeface="Calibri"/>
            </a:endParaRPr>
          </a:p>
          <a:p>
            <a:pPr lvl="1" marL="451484" indent="-321945">
              <a:lnSpc>
                <a:spcPct val="100000"/>
              </a:lnSpc>
              <a:spcBef>
                <a:spcPts val="775"/>
              </a:spcBef>
              <a:buAutoNum type="arabicPeriod" startAt="2"/>
              <a:tabLst>
                <a:tab pos="451484" algn="l"/>
              </a:tabLst>
            </a:pPr>
            <a:r>
              <a:rPr dirty="0" sz="1200" spc="-30">
                <a:latin typeface="Calibri"/>
                <a:cs typeface="Calibri"/>
              </a:rPr>
              <a:t>Fluxo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Operacional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de</a:t>
            </a:r>
            <a:r>
              <a:rPr dirty="0" sz="1200" spc="-11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Emergência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(Passo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a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Passo)</a:t>
            </a:r>
            <a:endParaRPr sz="1200">
              <a:latin typeface="Calibri"/>
              <a:cs typeface="Calibri"/>
            </a:endParaRPr>
          </a:p>
          <a:p>
            <a:pPr marL="140335" marR="191770" indent="-1270">
              <a:lnSpc>
                <a:spcPts val="1400"/>
              </a:lnSpc>
              <a:spcBef>
                <a:spcPts val="940"/>
              </a:spcBef>
            </a:pPr>
            <a:r>
              <a:rPr dirty="0" sz="1200" spc="-60">
                <a:latin typeface="Calibri"/>
                <a:cs typeface="Calibri"/>
              </a:rPr>
              <a:t>Caso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ocorra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um </a:t>
            </a:r>
            <a:r>
              <a:rPr dirty="0" sz="1200" spc="-50">
                <a:latin typeface="Calibri"/>
                <a:cs typeface="Calibri"/>
              </a:rPr>
              <a:t>dos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eventos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acima,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25">
                <a:latin typeface="Calibri"/>
                <a:cs typeface="Calibri"/>
              </a:rPr>
              <a:t>a</a:t>
            </a:r>
            <a:r>
              <a:rPr dirty="0" sz="1200" spc="-70">
                <a:latin typeface="Calibri"/>
                <a:cs typeface="Calibri"/>
              </a:rPr>
              <a:t> </a:t>
            </a:r>
            <a:r>
              <a:rPr dirty="0" sz="1200" spc="-65">
                <a:latin typeface="Calibri"/>
                <a:cs typeface="Calibri"/>
              </a:rPr>
              <a:t>direção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da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creche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60">
                <a:latin typeface="Calibri"/>
                <a:cs typeface="Calibri"/>
              </a:rPr>
              <a:t>setor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de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70">
                <a:latin typeface="Calibri"/>
                <a:cs typeface="Calibri"/>
              </a:rPr>
              <a:t>compras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75">
                <a:latin typeface="Calibri"/>
                <a:cs typeface="Calibri"/>
              </a:rPr>
              <a:t>devem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35">
                <a:latin typeface="Calibri"/>
                <a:cs typeface="Calibri"/>
              </a:rPr>
              <a:t>agir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5">
                <a:latin typeface="Calibri"/>
                <a:cs typeface="Calibri"/>
              </a:rPr>
              <a:t>sob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o seguinte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45">
                <a:latin typeface="Calibri"/>
                <a:cs typeface="Calibri"/>
              </a:rPr>
              <a:t>rito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simplificado: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446" y="10722358"/>
            <a:ext cx="7538720" cy="0"/>
          </a:xfrm>
          <a:custGeom>
            <a:avLst/>
            <a:gdLst/>
            <a:ahLst/>
            <a:cxnLst/>
            <a:rect l="l" t="t" r="r" b="b"/>
            <a:pathLst>
              <a:path w="7538720" h="0">
                <a:moveTo>
                  <a:pt x="0" y="0"/>
                </a:moveTo>
                <a:lnTo>
                  <a:pt x="7538687" y="0"/>
                </a:lnTo>
              </a:path>
            </a:pathLst>
          </a:custGeom>
          <a:ln w="18281">
            <a:solidFill>
              <a:srgbClr val="5B5B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82757" y="6459619"/>
            <a:ext cx="2022475" cy="0"/>
          </a:xfrm>
          <a:custGeom>
            <a:avLst/>
            <a:gdLst/>
            <a:ahLst/>
            <a:cxnLst/>
            <a:rect l="l" t="t" r="r" b="b"/>
            <a:pathLst>
              <a:path w="2022475" h="0">
                <a:moveTo>
                  <a:pt x="0" y="0"/>
                </a:moveTo>
                <a:lnTo>
                  <a:pt x="2021905" y="0"/>
                </a:lnTo>
              </a:path>
            </a:pathLst>
          </a:custGeom>
          <a:ln w="12187">
            <a:solidFill>
              <a:srgbClr val="5B5B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82757" y="6276800"/>
            <a:ext cx="4943475" cy="0"/>
          </a:xfrm>
          <a:custGeom>
            <a:avLst/>
            <a:gdLst/>
            <a:ahLst/>
            <a:cxnLst/>
            <a:rect l="l" t="t" r="r" b="b"/>
            <a:pathLst>
              <a:path w="4943475" h="0">
                <a:moveTo>
                  <a:pt x="0" y="0"/>
                </a:moveTo>
                <a:lnTo>
                  <a:pt x="4943451" y="0"/>
                </a:lnTo>
              </a:path>
            </a:pathLst>
          </a:custGeom>
          <a:ln w="12187">
            <a:solidFill>
              <a:srgbClr val="57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88856" y="5810611"/>
            <a:ext cx="3547110" cy="0"/>
          </a:xfrm>
          <a:custGeom>
            <a:avLst/>
            <a:gdLst/>
            <a:ahLst/>
            <a:cxnLst/>
            <a:rect l="l" t="t" r="r" b="b"/>
            <a:pathLst>
              <a:path w="3547110" h="0">
                <a:moveTo>
                  <a:pt x="0" y="0"/>
                </a:moveTo>
                <a:lnTo>
                  <a:pt x="3546720" y="0"/>
                </a:lnTo>
              </a:path>
            </a:pathLst>
          </a:custGeom>
          <a:ln w="12187">
            <a:solidFill>
              <a:srgbClr val="57575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88856" y="5627790"/>
            <a:ext cx="4937760" cy="0"/>
          </a:xfrm>
          <a:custGeom>
            <a:avLst/>
            <a:gdLst/>
            <a:ahLst/>
            <a:cxnLst/>
            <a:rect l="l" t="t" r="r" b="b"/>
            <a:pathLst>
              <a:path w="4937759" h="0">
                <a:moveTo>
                  <a:pt x="0" y="0"/>
                </a:moveTo>
                <a:lnTo>
                  <a:pt x="4937352" y="0"/>
                </a:lnTo>
              </a:path>
            </a:pathLst>
          </a:custGeom>
          <a:ln w="12187">
            <a:solidFill>
              <a:srgbClr val="575757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282647" y="8839319"/>
            <a:ext cx="3060700" cy="741045"/>
            <a:chOff x="2282647" y="8839319"/>
            <a:chExt cx="3060700" cy="7410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2647" y="8839319"/>
              <a:ext cx="3060302" cy="74041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6251" y="8871311"/>
              <a:ext cx="288189" cy="37477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45814" y="877020"/>
            <a:ext cx="5479415" cy="460057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518795" marR="431800" indent="-223520">
              <a:lnSpc>
                <a:spcPct val="101200"/>
              </a:lnSpc>
              <a:spcBef>
                <a:spcPts val="80"/>
              </a:spcBef>
              <a:buClr>
                <a:srgbClr val="2B2B2B"/>
              </a:buClr>
              <a:buSzPct val="91666"/>
              <a:buAutoNum type="arabicPeriod"/>
              <a:tabLst>
                <a:tab pos="520065" algn="l"/>
              </a:tabLst>
            </a:pPr>
            <a:r>
              <a:rPr dirty="0" sz="1200" spc="-50">
                <a:solidFill>
                  <a:srgbClr val="212121"/>
                </a:solidFill>
                <a:latin typeface="Calibri"/>
                <a:cs typeface="Calibri"/>
              </a:rPr>
              <a:t>Acionamento</a:t>
            </a:r>
            <a:r>
              <a:rPr dirty="0" sz="1200" spc="-2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62626"/>
                </a:solidFill>
                <a:latin typeface="Calibri"/>
                <a:cs typeface="Calibri"/>
              </a:rPr>
              <a:t>Imediato:</a:t>
            </a:r>
            <a:r>
              <a:rPr dirty="0" sz="1200" spc="1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B3B3B"/>
                </a:solidFill>
                <a:latin typeface="Calibri"/>
                <a:cs typeface="Calibri"/>
              </a:rPr>
              <a:t>O(a)</a:t>
            </a:r>
            <a:r>
              <a:rPr dirty="0" sz="1200" spc="-1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63636"/>
                </a:solidFill>
                <a:latin typeface="Calibri"/>
                <a:cs typeface="Calibri"/>
              </a:rPr>
              <a:t>Diretor(a)</a:t>
            </a:r>
            <a:r>
              <a:rPr dirty="0" sz="1200" spc="2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444444"/>
                </a:solidFill>
                <a:latin typeface="Calibri"/>
                <a:cs typeface="Calibri"/>
              </a:rPr>
              <a:t>da</a:t>
            </a:r>
            <a:r>
              <a:rPr dirty="0" sz="1200" spc="-25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43434"/>
                </a:solidFill>
                <a:latin typeface="Calibri"/>
                <a:cs typeface="Calibri"/>
              </a:rPr>
              <a:t>creche</a:t>
            </a:r>
            <a:r>
              <a:rPr dirty="0" sz="120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identifica</a:t>
            </a:r>
            <a:r>
              <a:rPr dirty="0" sz="1200" spc="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A3A3A"/>
                </a:solidFill>
                <a:latin typeface="Calibri"/>
                <a:cs typeface="Calibri"/>
              </a:rPr>
              <a:t>o</a:t>
            </a:r>
            <a:r>
              <a:rPr dirty="0" sz="1200" spc="-4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33333"/>
                </a:solidFill>
                <a:latin typeface="Calibri"/>
                <a:cs typeface="Calibri"/>
              </a:rPr>
              <a:t>risco</a:t>
            </a:r>
            <a:r>
              <a:rPr dirty="0" sz="1200" spc="-1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e</a:t>
            </a:r>
            <a:r>
              <a:rPr dirty="0" sz="1200" spc="-4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333333"/>
                </a:solidFill>
                <a:latin typeface="Calibri"/>
                <a:cs typeface="Calibri"/>
              </a:rPr>
              <a:t>liga </a:t>
            </a:r>
            <a:r>
              <a:rPr dirty="0" sz="1200" spc="-20">
                <a:solidFill>
                  <a:srgbClr val="333333"/>
                </a:solidFill>
                <a:latin typeface="Calibri"/>
                <a:cs typeface="Calibri"/>
              </a:rPr>
              <a:t>	</a:t>
            </a:r>
            <a:r>
              <a:rPr dirty="0" sz="1200" spc="-60">
                <a:solidFill>
                  <a:srgbClr val="3A3A3A"/>
                </a:solidFill>
                <a:latin typeface="Calibri"/>
                <a:cs typeface="Calibri"/>
              </a:rPr>
              <a:t>imediatamente</a:t>
            </a:r>
            <a:r>
              <a:rPr dirty="0" sz="1200" spc="6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para</a:t>
            </a:r>
            <a:r>
              <a:rPr dirty="0" sz="120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83838"/>
                </a:solidFill>
                <a:latin typeface="Calibri"/>
                <a:cs typeface="Calibri"/>
              </a:rPr>
              <a:t>um</a:t>
            </a:r>
            <a:r>
              <a:rPr dirty="0" sz="1200" spc="-4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A2A2A"/>
                </a:solidFill>
                <a:latin typeface="Calibri"/>
                <a:cs typeface="Calibri"/>
              </a:rPr>
              <a:t>prestador</a:t>
            </a:r>
            <a:r>
              <a:rPr dirty="0" sz="1200" spc="3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serviço</a:t>
            </a:r>
            <a:r>
              <a:rPr dirty="0" sz="1200" spc="3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2B2B2B"/>
                </a:solidFill>
                <a:latin typeface="Calibri"/>
                <a:cs typeface="Calibri"/>
              </a:rPr>
              <a:t>de</a:t>
            </a:r>
            <a:r>
              <a:rPr dirty="0" sz="1200" spc="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F2F2F"/>
                </a:solidFill>
                <a:latin typeface="Calibri"/>
                <a:cs typeface="Calibri"/>
              </a:rPr>
              <a:t>confiança</a:t>
            </a:r>
            <a:r>
              <a:rPr dirty="0" sz="1200" spc="4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383838"/>
                </a:solidFill>
                <a:latin typeface="Calibri"/>
                <a:cs typeface="Calibri"/>
              </a:rPr>
              <a:t>ou</a:t>
            </a:r>
            <a:r>
              <a:rPr dirty="0" sz="1200" spc="-2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assistente</a:t>
            </a:r>
            <a:r>
              <a:rPr dirty="0" sz="1200" spc="5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363636"/>
                </a:solidFill>
                <a:latin typeface="Calibri"/>
                <a:cs typeface="Calibri"/>
              </a:rPr>
              <a:t>técnico </a:t>
            </a:r>
            <a:r>
              <a:rPr dirty="0" sz="1200" spc="-30">
                <a:solidFill>
                  <a:srgbClr val="363636"/>
                </a:solidFill>
                <a:latin typeface="Calibri"/>
                <a:cs typeface="Calibri"/>
              </a:rPr>
              <a:t>	</a:t>
            </a:r>
            <a:r>
              <a:rPr dirty="0" sz="1200" spc="-50">
                <a:solidFill>
                  <a:srgbClr val="2B2B2B"/>
                </a:solidFill>
                <a:latin typeface="Calibri"/>
                <a:cs typeface="Calibri"/>
              </a:rPr>
              <a:t>qualificado</a:t>
            </a:r>
            <a:r>
              <a:rPr dirty="0" sz="1200" spc="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13131"/>
                </a:solidFill>
                <a:latin typeface="Calibri"/>
                <a:cs typeface="Calibri"/>
              </a:rPr>
              <a:t>para</a:t>
            </a:r>
            <a:r>
              <a:rPr dirty="0" sz="1200" spc="-2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33333"/>
                </a:solidFill>
                <a:latin typeface="Calibri"/>
                <a:cs typeface="Calibri"/>
              </a:rPr>
              <a:t>cessar</a:t>
            </a:r>
            <a:r>
              <a:rPr dirty="0" sz="120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F3F3F"/>
                </a:solidFill>
                <a:latin typeface="Calibri"/>
                <a:cs typeface="Calibri"/>
              </a:rPr>
              <a:t>o</a:t>
            </a:r>
            <a:r>
              <a:rPr dirty="0" sz="1200" spc="-45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F2F2F"/>
                </a:solidFill>
                <a:latin typeface="Calibri"/>
                <a:cs typeface="Calibri"/>
              </a:rPr>
              <a:t>dano</a:t>
            </a:r>
            <a:r>
              <a:rPr dirty="0" sz="120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(ex:</a:t>
            </a:r>
            <a:r>
              <a:rPr dirty="0" sz="1200" spc="-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B2B2B"/>
                </a:solidFill>
                <a:latin typeface="Calibri"/>
                <a:cs typeface="Calibri"/>
              </a:rPr>
              <a:t>fechar</a:t>
            </a:r>
            <a:r>
              <a:rPr dirty="0" sz="120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44444"/>
                </a:solidFill>
                <a:latin typeface="Calibri"/>
                <a:cs typeface="Calibri"/>
              </a:rPr>
              <a:t>o</a:t>
            </a:r>
            <a:r>
              <a:rPr dirty="0" sz="1200" spc="-2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13131"/>
                </a:solidFill>
                <a:latin typeface="Calibri"/>
                <a:cs typeface="Calibri"/>
              </a:rPr>
              <a:t>registro</a:t>
            </a:r>
            <a:r>
              <a:rPr dirty="0" sz="1200" spc="-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B4B4B"/>
                </a:solidFill>
                <a:latin typeface="Calibri"/>
                <a:cs typeface="Calibri"/>
              </a:rPr>
              <a:t>e</a:t>
            </a:r>
            <a:r>
              <a:rPr dirty="0" sz="1200" spc="-4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D3D3D"/>
                </a:solidFill>
                <a:latin typeface="Calibri"/>
                <a:cs typeface="Calibri"/>
              </a:rPr>
              <a:t>consertar</a:t>
            </a:r>
            <a:r>
              <a:rPr dirty="0" sz="1200" spc="3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A3A3A"/>
                </a:solidFill>
                <a:latin typeface="Calibri"/>
                <a:cs typeface="Calibri"/>
              </a:rPr>
              <a:t>o</a:t>
            </a:r>
            <a:r>
              <a:rPr dirty="0" sz="1200" spc="-2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43434"/>
                </a:solidFill>
                <a:latin typeface="Calibri"/>
                <a:cs typeface="Calibri"/>
              </a:rPr>
              <a:t>cano).</a:t>
            </a:r>
            <a:endParaRPr sz="1200">
              <a:latin typeface="Calibri"/>
              <a:cs typeface="Calibri"/>
            </a:endParaRPr>
          </a:p>
          <a:p>
            <a:pPr marL="518159" marR="17780" indent="-222885">
              <a:lnSpc>
                <a:spcPct val="101200"/>
              </a:lnSpc>
              <a:spcBef>
                <a:spcPts val="775"/>
              </a:spcBef>
              <a:buClr>
                <a:srgbClr val="333333"/>
              </a:buClr>
              <a:buSzPct val="91666"/>
              <a:buAutoNum type="arabicPeriod"/>
              <a:tabLst>
                <a:tab pos="525145" algn="l"/>
              </a:tabLst>
            </a:pPr>
            <a:r>
              <a:rPr dirty="0" sz="1200" spc="-30">
                <a:solidFill>
                  <a:srgbClr val="2D2D2D"/>
                </a:solidFill>
                <a:latin typeface="Calibri"/>
                <a:cs typeface="Calibri"/>
              </a:rPr>
              <a:t>Registro</a:t>
            </a:r>
            <a:r>
              <a:rPr dirty="0" sz="1200" spc="4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62626"/>
                </a:solidFill>
                <a:latin typeface="Calibri"/>
                <a:cs typeface="Calibri"/>
              </a:rPr>
              <a:t>fiotogrãfico:</a:t>
            </a:r>
            <a:r>
              <a:rPr dirty="0" sz="1200" spc="6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83838"/>
                </a:solidFill>
                <a:latin typeface="Calibri"/>
                <a:cs typeface="Calibri"/>
              </a:rPr>
              <a:t>Antes,</a:t>
            </a:r>
            <a:r>
              <a:rPr dirty="0" sz="120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63636"/>
                </a:solidFill>
                <a:latin typeface="Calibri"/>
                <a:cs typeface="Calibri"/>
              </a:rPr>
              <a:t>durante</a:t>
            </a:r>
            <a:r>
              <a:rPr dirty="0" sz="1200" spc="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64646"/>
                </a:solidFill>
                <a:latin typeface="Calibri"/>
                <a:cs typeface="Calibri"/>
              </a:rPr>
              <a:t>e</a:t>
            </a:r>
            <a:r>
              <a:rPr dirty="0" sz="1200" spc="-2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63636"/>
                </a:solidFill>
                <a:latin typeface="Calibri"/>
                <a:cs typeface="Calibri"/>
              </a:rPr>
              <a:t>depois</a:t>
            </a:r>
            <a:r>
              <a:rPr dirty="0" sz="1200" spc="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da</a:t>
            </a:r>
            <a:r>
              <a:rPr dirty="0" sz="1200" spc="-6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43434"/>
                </a:solidFill>
                <a:latin typeface="Calibri"/>
                <a:cs typeface="Calibri"/>
              </a:rPr>
              <a:t>execução,</a:t>
            </a:r>
            <a:r>
              <a:rPr dirty="0" sz="1200" spc="3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A3A3A"/>
                </a:solidFill>
                <a:latin typeface="Calibri"/>
                <a:cs typeface="Calibri"/>
              </a:rPr>
              <a:t>tire</a:t>
            </a:r>
            <a:r>
              <a:rPr dirty="0" sz="1200" spc="1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83838"/>
                </a:solidFill>
                <a:latin typeface="Calibri"/>
                <a:cs typeface="Calibri"/>
              </a:rPr>
              <a:t>fotos</a:t>
            </a:r>
            <a:r>
              <a:rPr dirty="0" sz="120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nítidas</a:t>
            </a:r>
            <a:r>
              <a:rPr dirty="0" sz="1200" spc="2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do </a:t>
            </a:r>
            <a:r>
              <a:rPr dirty="0" sz="1200" spc="-25">
                <a:solidFill>
                  <a:srgbClr val="424242"/>
                </a:solidFill>
                <a:latin typeface="Calibri"/>
                <a:cs typeface="Calibri"/>
              </a:rPr>
              <a:t>	</a:t>
            </a:r>
            <a:r>
              <a:rPr dirty="0" sz="1200" spc="-60">
                <a:solidFill>
                  <a:srgbClr val="3A3A3A"/>
                </a:solidFill>
                <a:latin typeface="Calibri"/>
                <a:cs typeface="Calibri"/>
              </a:rPr>
              <a:t>problema</a:t>
            </a:r>
            <a:r>
              <a:rPr dirty="0" sz="1200" spc="3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F3F3F"/>
                </a:solidFill>
                <a:latin typeface="Calibri"/>
                <a:cs typeface="Calibri"/>
              </a:rPr>
              <a:t>e</a:t>
            </a:r>
            <a:r>
              <a:rPr dirty="0" sz="1200" spc="-45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414141"/>
                </a:solidFill>
                <a:latin typeface="Calibri"/>
                <a:cs typeface="Calibri"/>
              </a:rPr>
              <a:t>do</a:t>
            </a:r>
            <a:r>
              <a:rPr dirty="0" sz="1200" spc="-3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F3F3F"/>
                </a:solidFill>
                <a:latin typeface="Calibri"/>
                <a:cs typeface="Calibri"/>
              </a:rPr>
              <a:t>reparo</a:t>
            </a:r>
            <a:r>
              <a:rPr dirty="0" sz="1200" spc="2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F2F2F"/>
                </a:solidFill>
                <a:latin typeface="Calibri"/>
                <a:cs typeface="Calibri"/>
              </a:rPr>
              <a:t>efetuado.</a:t>
            </a:r>
            <a:r>
              <a:rPr dirty="0" sz="1200" spc="4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33333"/>
                </a:solidFill>
                <a:latin typeface="Calibri"/>
                <a:cs typeface="Calibri"/>
              </a:rPr>
              <a:t>Elas</a:t>
            </a:r>
            <a:r>
              <a:rPr dirty="0" sz="120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2F2F2F"/>
                </a:solidFill>
                <a:latin typeface="Calibri"/>
                <a:cs typeface="Calibri"/>
              </a:rPr>
              <a:t>serão</a:t>
            </a:r>
            <a:r>
              <a:rPr dirty="0" sz="1200" spc="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13131"/>
                </a:solidFill>
                <a:latin typeface="Calibri"/>
                <a:cs typeface="Calibri"/>
              </a:rPr>
              <a:t>provas</a:t>
            </a:r>
            <a:r>
              <a:rPr dirty="0" sz="1200" spc="-1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cruciais</a:t>
            </a:r>
            <a:r>
              <a:rPr dirty="0" sz="1200" spc="3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A3A3A"/>
                </a:solidFill>
                <a:latin typeface="Calibri"/>
                <a:cs typeface="Calibri"/>
              </a:rPr>
              <a:t>na</a:t>
            </a:r>
            <a:r>
              <a:rPr dirty="0" sz="1200" spc="-2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43434"/>
                </a:solidFill>
                <a:latin typeface="Calibri"/>
                <a:cs typeface="Calibri"/>
              </a:rPr>
              <a:t>auditoria</a:t>
            </a:r>
            <a:r>
              <a:rPr dirty="0" sz="1200" spc="3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da</a:t>
            </a:r>
            <a:r>
              <a:rPr dirty="0" sz="1200" spc="-2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F2F2F"/>
                </a:solidFill>
                <a:latin typeface="Calibri"/>
                <a:cs typeface="Calibri"/>
              </a:rPr>
              <a:t>prestação</a:t>
            </a:r>
            <a:r>
              <a:rPr dirty="0" sz="1200" spc="10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D3D3D"/>
                </a:solidFill>
                <a:latin typeface="Calibri"/>
                <a:cs typeface="Calibri"/>
              </a:rPr>
              <a:t>de </a:t>
            </a:r>
            <a:r>
              <a:rPr dirty="0" sz="1200" spc="-25">
                <a:solidFill>
                  <a:srgbClr val="3D3D3D"/>
                </a:solidFill>
                <a:latin typeface="Calibri"/>
                <a:cs typeface="Calibri"/>
              </a:rPr>
              <a:t>	</a:t>
            </a:r>
            <a:r>
              <a:rPr dirty="0" sz="1200" spc="-10">
                <a:solidFill>
                  <a:srgbClr val="262626"/>
                </a:solidFill>
                <a:latin typeface="Calibri"/>
                <a:cs typeface="Calibri"/>
              </a:rPr>
              <a:t>contas.</a:t>
            </a:r>
            <a:endParaRPr sz="1200">
              <a:latin typeface="Calibri"/>
              <a:cs typeface="Calibri"/>
            </a:endParaRPr>
          </a:p>
          <a:p>
            <a:pPr marL="520065" marR="66040" indent="-224154">
              <a:lnSpc>
                <a:spcPct val="104900"/>
              </a:lnSpc>
              <a:spcBef>
                <a:spcPts val="720"/>
              </a:spcBef>
              <a:buClr>
                <a:srgbClr val="444444"/>
              </a:buClr>
              <a:buSzPct val="95833"/>
              <a:buAutoNum type="arabicPeriod"/>
              <a:tabLst>
                <a:tab pos="520065" algn="l"/>
              </a:tabLst>
            </a:pPr>
            <a:r>
              <a:rPr dirty="0" sz="1200" spc="-40">
                <a:solidFill>
                  <a:srgbClr val="313131"/>
                </a:solidFill>
                <a:latin typeface="Calibri"/>
                <a:cs typeface="Calibri"/>
              </a:rPr>
              <a:t>Emissão</a:t>
            </a:r>
            <a:r>
              <a:rPr dirty="0" sz="1200" spc="2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2B2B2B"/>
                </a:solidFill>
                <a:latin typeface="Calibri"/>
                <a:cs typeface="Calibri"/>
              </a:rPr>
              <a:t>da</a:t>
            </a:r>
            <a:r>
              <a:rPr dirty="0" sz="1200" spc="-7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62626"/>
                </a:solidFill>
                <a:latin typeface="Calibri"/>
                <a:cs typeface="Calibri"/>
              </a:rPr>
              <a:t>Nota</a:t>
            </a:r>
            <a:r>
              <a:rPr dirty="0" sz="1200" spc="-5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D2D2D"/>
                </a:solidFill>
                <a:latin typeface="Calibri"/>
                <a:cs typeface="Calibri"/>
              </a:rPr>
              <a:t>Fiscal</a:t>
            </a:r>
            <a:r>
              <a:rPr dirty="0" sz="1200" spc="-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com</a:t>
            </a:r>
            <a:r>
              <a:rPr dirty="0" sz="1200" spc="-3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32323"/>
                </a:solidFill>
                <a:latin typeface="Calibri"/>
                <a:cs typeface="Calibri"/>
              </a:rPr>
              <a:t>Justificativa:</a:t>
            </a:r>
            <a:r>
              <a:rPr dirty="0" sz="1200" spc="-5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D3D3D"/>
                </a:solidFill>
                <a:latin typeface="Calibri"/>
                <a:cs typeface="Calibri"/>
              </a:rPr>
              <a:t>O</a:t>
            </a:r>
            <a:r>
              <a:rPr dirty="0" sz="1200" spc="-5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fornecedor</a:t>
            </a:r>
            <a:r>
              <a:rPr dirty="0" sz="1200" spc="2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B3B3B"/>
                </a:solidFill>
                <a:latin typeface="Calibri"/>
                <a:cs typeface="Calibri"/>
              </a:rPr>
              <a:t>executará</a:t>
            </a:r>
            <a:r>
              <a:rPr dirty="0" sz="1200" spc="4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05050"/>
                </a:solidFill>
                <a:latin typeface="Calibri"/>
                <a:cs typeface="Calibri"/>
              </a:rPr>
              <a:t>o</a:t>
            </a:r>
            <a:r>
              <a:rPr dirty="0" sz="1200" spc="-35">
                <a:solidFill>
                  <a:srgbClr val="505050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serviço</a:t>
            </a:r>
            <a:r>
              <a:rPr dirty="0" sz="1200" spc="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525252"/>
                </a:solidFill>
                <a:latin typeface="Calibri"/>
                <a:cs typeface="Calibri"/>
              </a:rPr>
              <a:t>e</a:t>
            </a:r>
            <a:r>
              <a:rPr dirty="0" sz="1200" spc="-45">
                <a:solidFill>
                  <a:srgbClr val="525252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emitirá</a:t>
            </a:r>
            <a:r>
              <a:rPr dirty="0" sz="1200" spc="3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64646"/>
                </a:solidFill>
                <a:latin typeface="Calibri"/>
                <a:cs typeface="Calibri"/>
              </a:rPr>
              <a:t>a </a:t>
            </a:r>
            <a:r>
              <a:rPr dirty="0" sz="1150" spc="-30">
                <a:solidFill>
                  <a:srgbClr val="3B3B3B"/>
                </a:solidFill>
                <a:latin typeface="Calibri"/>
                <a:cs typeface="Calibri"/>
              </a:rPr>
              <a:t>Nota</a:t>
            </a:r>
            <a:r>
              <a:rPr dirty="0" sz="1150" spc="-4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B2B2B"/>
                </a:solidFill>
                <a:latin typeface="Calibri"/>
                <a:cs typeface="Calibri"/>
              </a:rPr>
              <a:t>Fiscal</a:t>
            </a:r>
            <a:r>
              <a:rPr dirty="0" sz="1150" spc="-5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13131"/>
                </a:solidFill>
                <a:latin typeface="Calibri"/>
                <a:cs typeface="Calibri"/>
              </a:rPr>
              <a:t>Eletrônica</a:t>
            </a:r>
            <a:r>
              <a:rPr dirty="0" sz="1150" spc="2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63636"/>
                </a:solidFill>
                <a:latin typeface="Calibri"/>
                <a:cs typeface="Calibri"/>
              </a:rPr>
              <a:t>normalmente.</a:t>
            </a:r>
            <a:r>
              <a:rPr dirty="0" sz="1150" spc="4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494949"/>
                </a:solidFill>
                <a:latin typeface="Calibri"/>
                <a:cs typeface="Calibri"/>
              </a:rPr>
              <a:t>O</a:t>
            </a:r>
            <a:r>
              <a:rPr dirty="0" sz="1150" spc="-35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1150" spc="-40">
                <a:solidFill>
                  <a:srgbClr val="262626"/>
                </a:solidFill>
                <a:latin typeface="Calibri"/>
                <a:cs typeface="Calibri"/>
              </a:rPr>
              <a:t>gestor</a:t>
            </a:r>
            <a:r>
              <a:rPr dirty="0" sz="1150" spc="2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D2D2D"/>
                </a:solidFill>
                <a:latin typeface="Calibri"/>
                <a:cs typeface="Calibri"/>
              </a:rPr>
              <a:t>financeiro</a:t>
            </a:r>
            <a:r>
              <a:rPr dirty="0" sz="1150" spc="5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414141"/>
                </a:solidFill>
                <a:latin typeface="Calibri"/>
                <a:cs typeface="Calibri"/>
              </a:rPr>
              <a:t>da</a:t>
            </a:r>
            <a:r>
              <a:rPr dirty="0" sz="1150" spc="-35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13131"/>
                </a:solidFill>
                <a:latin typeface="Calibri"/>
                <a:cs typeface="Calibri"/>
              </a:rPr>
              <a:t>associação</a:t>
            </a:r>
            <a:r>
              <a:rPr dirty="0" sz="1150" spc="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83838"/>
                </a:solidFill>
                <a:latin typeface="Calibri"/>
                <a:cs typeface="Calibri"/>
              </a:rPr>
              <a:t>anexará</a:t>
            </a:r>
            <a:r>
              <a:rPr dirty="0" sz="1150" spc="2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313131"/>
                </a:solidFill>
                <a:latin typeface="Calibri"/>
                <a:cs typeface="Calibri"/>
              </a:rPr>
              <a:t>ao </a:t>
            </a:r>
            <a:r>
              <a:rPr dirty="0" sz="1150" spc="-35">
                <a:solidFill>
                  <a:srgbClr val="363636"/>
                </a:solidFill>
                <a:latin typeface="Calibri"/>
                <a:cs typeface="Calibri"/>
              </a:rPr>
              <a:t>processo</a:t>
            </a:r>
            <a:r>
              <a:rPr dirty="0" sz="1150" spc="-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A3A3A"/>
                </a:solidFill>
                <a:latin typeface="Calibri"/>
                <a:cs typeface="Calibri"/>
              </a:rPr>
              <a:t>o</a:t>
            </a:r>
            <a:r>
              <a:rPr dirty="0" sz="1150" spc="-2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63636"/>
                </a:solidFill>
                <a:latin typeface="Calibri"/>
                <a:cs typeface="Calibri"/>
              </a:rPr>
              <a:t>formulário</a:t>
            </a:r>
            <a:r>
              <a:rPr dirty="0" sz="1150" spc="4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40">
                <a:solidFill>
                  <a:srgbClr val="3B3B3B"/>
                </a:solidFill>
                <a:latin typeface="Calibri"/>
                <a:cs typeface="Calibri"/>
              </a:rPr>
              <a:t>"Termo</a:t>
            </a:r>
            <a:r>
              <a:rPr dirty="0" sz="1150" spc="-2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2F2F2F"/>
                </a:solidFill>
                <a:latin typeface="Calibri"/>
                <a:cs typeface="Calibri"/>
              </a:rPr>
              <a:t>de</a:t>
            </a:r>
            <a:r>
              <a:rPr dirty="0" sz="1150" spc="-6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Justificativa</a:t>
            </a:r>
            <a:r>
              <a:rPr dirty="0" sz="115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D2D2D"/>
                </a:solidFill>
                <a:latin typeface="Calibri"/>
                <a:cs typeface="Calibri"/>
              </a:rPr>
              <a:t>de</a:t>
            </a:r>
            <a:r>
              <a:rPr dirty="0" sz="1150" spc="-6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D2D2D"/>
                </a:solidFill>
                <a:latin typeface="Calibri"/>
                <a:cs typeface="Calibri"/>
              </a:rPr>
              <a:t>Dispensa</a:t>
            </a:r>
            <a:r>
              <a:rPr dirty="0" sz="1150" spc="3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de</a:t>
            </a:r>
            <a:r>
              <a:rPr dirty="0" sz="1150" spc="-6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343434"/>
                </a:solidFill>
                <a:latin typeface="Calibri"/>
                <a:cs typeface="Calibri"/>
              </a:rPr>
              <a:t>Cotação</a:t>
            </a:r>
            <a:r>
              <a:rPr dirty="0" sz="115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3A3A3A"/>
                </a:solidFill>
                <a:latin typeface="Calibri"/>
                <a:cs typeface="Calibri"/>
              </a:rPr>
              <a:t>por </a:t>
            </a:r>
            <a:r>
              <a:rPr dirty="0" sz="1150" spc="-20">
                <a:solidFill>
                  <a:srgbClr val="262626"/>
                </a:solidFill>
                <a:latin typeface="Calibri"/>
                <a:cs typeface="Calibri"/>
              </a:rPr>
              <a:t>Emergência"</a:t>
            </a:r>
            <a:r>
              <a:rPr dirty="0" sz="1150" spc="7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13131"/>
                </a:solidFill>
                <a:latin typeface="Calibri"/>
                <a:cs typeface="Calibri"/>
              </a:rPr>
              <a:t>(conforme</a:t>
            </a:r>
            <a:r>
              <a:rPr dirty="0" sz="1150" spc="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62626"/>
                </a:solidFill>
                <a:latin typeface="Calibri"/>
                <a:cs typeface="Calibri"/>
              </a:rPr>
              <a:t>modelo</a:t>
            </a:r>
            <a:r>
              <a:rPr dirty="0" sz="1150" spc="-1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abaixo).</a:t>
            </a:r>
            <a:endParaRPr sz="1150">
              <a:latin typeface="Calibri"/>
              <a:cs typeface="Calibri"/>
            </a:endParaRPr>
          </a:p>
          <a:p>
            <a:pPr marL="520700" marR="141605" indent="-225425">
              <a:lnSpc>
                <a:spcPct val="100000"/>
              </a:lnSpc>
              <a:spcBef>
                <a:spcPts val="800"/>
              </a:spcBef>
              <a:buSzPct val="95833"/>
              <a:buAutoNum type="arabicPeriod"/>
              <a:tabLst>
                <a:tab pos="520700" algn="l"/>
                <a:tab pos="525145" algn="l"/>
              </a:tabLst>
            </a:pP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	</a:t>
            </a:r>
            <a:r>
              <a:rPr dirty="0" sz="1200" spc="-55">
                <a:solidFill>
                  <a:srgbClr val="2A2A2A"/>
                </a:solidFill>
                <a:latin typeface="Calibri"/>
                <a:cs typeface="Calibri"/>
              </a:rPr>
              <a:t>Comunicação</a:t>
            </a:r>
            <a:r>
              <a:rPr dirty="0" sz="12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83838"/>
                </a:solidFill>
                <a:latin typeface="Calibri"/>
                <a:cs typeface="Calibri"/>
              </a:rPr>
              <a:t>à</a:t>
            </a:r>
            <a:r>
              <a:rPr dirty="0" sz="1200" spc="-10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A2A2A"/>
                </a:solidFill>
                <a:latin typeface="Calibri"/>
                <a:cs typeface="Calibri"/>
              </a:rPr>
              <a:t>Prefeitura:</a:t>
            </a:r>
            <a:r>
              <a:rPr dirty="0" sz="1200" spc="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A2A2A"/>
                </a:solidFill>
                <a:latin typeface="Calibri"/>
                <a:cs typeface="Calibri"/>
              </a:rPr>
              <a:t>Notifique</a:t>
            </a:r>
            <a:r>
              <a:rPr dirty="0" sz="1200" spc="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63636"/>
                </a:solidFill>
                <a:latin typeface="Calibri"/>
                <a:cs typeface="Calibri"/>
              </a:rPr>
              <a:t>por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D2D2D"/>
                </a:solidFill>
                <a:latin typeface="Calibri"/>
                <a:cs typeface="Calibri"/>
              </a:rPr>
              <a:t>e-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mail</a:t>
            </a:r>
            <a:r>
              <a:rPr dirty="0" sz="1200" spc="-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ou</a:t>
            </a:r>
            <a:r>
              <a:rPr dirty="0" sz="1200" spc="-5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ofício</a:t>
            </a:r>
            <a:r>
              <a:rPr dirty="0" sz="1200" spc="-1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B3B3B"/>
                </a:solidFill>
                <a:latin typeface="Calibri"/>
                <a:cs typeface="Calibri"/>
              </a:rPr>
              <a:t>o</a:t>
            </a:r>
            <a:r>
              <a:rPr dirty="0" sz="1200" spc="-1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A3A3A"/>
                </a:solidFill>
                <a:latin typeface="Calibri"/>
                <a:cs typeface="Calibri"/>
              </a:rPr>
              <a:t>supervisor</a:t>
            </a:r>
            <a:r>
              <a:rPr dirty="0" sz="1200" spc="3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F2F2F"/>
                </a:solidFill>
                <a:latin typeface="Calibri"/>
                <a:cs typeface="Calibri"/>
              </a:rPr>
              <a:t>de </a:t>
            </a:r>
            <a:r>
              <a:rPr dirty="0" sz="1200" spc="-60">
                <a:solidFill>
                  <a:srgbClr val="2D2D2D"/>
                </a:solidFill>
                <a:latin typeface="Calibri"/>
                <a:cs typeface="Calibri"/>
              </a:rPr>
              <a:t>ensino</a:t>
            </a:r>
            <a:r>
              <a:rPr dirty="0" sz="1200" spc="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83838"/>
                </a:solidFill>
                <a:latin typeface="Calibri"/>
                <a:cs typeface="Calibri"/>
              </a:rPr>
              <a:t>da 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Secretaria</a:t>
            </a:r>
            <a:r>
              <a:rPr dirty="0" sz="1200" spc="-2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de</a:t>
            </a:r>
            <a:r>
              <a:rPr dirty="0" sz="1200" spc="-4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83838"/>
                </a:solidFill>
                <a:latin typeface="Calibri"/>
                <a:cs typeface="Calibri"/>
              </a:rPr>
              <a:t>Educação</a:t>
            </a:r>
            <a:r>
              <a:rPr dirty="0" sz="1200" spc="3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-3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B2B2B"/>
                </a:solidFill>
                <a:latin typeface="Calibri"/>
                <a:cs typeface="Calibri"/>
              </a:rPr>
              <a:t>Guarulhos</a:t>
            </a:r>
            <a:r>
              <a:rPr dirty="0" sz="1200" spc="4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43434"/>
                </a:solidFill>
                <a:latin typeface="Calibri"/>
                <a:cs typeface="Calibri"/>
              </a:rPr>
              <a:t>anexando</a:t>
            </a:r>
            <a:r>
              <a:rPr dirty="0" sz="1200" spc="-1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82828"/>
                </a:solidFill>
                <a:latin typeface="Calibri"/>
                <a:cs typeface="Calibri"/>
              </a:rPr>
              <a:t>o</a:t>
            </a:r>
            <a:r>
              <a:rPr dirty="0" sz="1200" spc="-6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relato</a:t>
            </a:r>
            <a:r>
              <a:rPr dirty="0" sz="1200" spc="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85">
                <a:solidFill>
                  <a:srgbClr val="313131"/>
                </a:solidFill>
                <a:latin typeface="Calibri"/>
                <a:cs typeface="Calibri"/>
              </a:rPr>
              <a:t>do</a:t>
            </a:r>
            <a:r>
              <a:rPr dirty="0" sz="1200" spc="-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ocorrido</a:t>
            </a:r>
            <a:r>
              <a:rPr dirty="0" sz="120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63636"/>
                </a:solidFill>
                <a:latin typeface="Calibri"/>
                <a:cs typeface="Calibri"/>
              </a:rPr>
              <a:t>nas</a:t>
            </a:r>
            <a:r>
              <a:rPr dirty="0" sz="1200" spc="-2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33333"/>
                </a:solidFill>
                <a:latin typeface="Calibri"/>
                <a:cs typeface="Calibri"/>
              </a:rPr>
              <a:t>próximas</a:t>
            </a:r>
            <a:r>
              <a:rPr dirty="0" sz="1200" spc="7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F2F2F"/>
                </a:solidFill>
                <a:latin typeface="Calibri"/>
                <a:cs typeface="Calibri"/>
              </a:rPr>
              <a:t>48 </a:t>
            </a:r>
            <a:r>
              <a:rPr dirty="0" sz="1200" spc="-60">
                <a:solidFill>
                  <a:srgbClr val="2F2F2F"/>
                </a:solidFill>
                <a:latin typeface="Calibri"/>
                <a:cs typeface="Calibri"/>
              </a:rPr>
              <a:t>horas</a:t>
            </a:r>
            <a:r>
              <a:rPr dirty="0" sz="1200" spc="-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2F2F2F"/>
                </a:solidFill>
                <a:latin typeface="Calibri"/>
                <a:cs typeface="Calibri"/>
              </a:rPr>
              <a:t>úteis</a:t>
            </a:r>
            <a:r>
              <a:rPr dirty="0" sz="1200" spc="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A3A3A"/>
                </a:solidFill>
                <a:latin typeface="Calibri"/>
                <a:cs typeface="Calibri"/>
              </a:rPr>
              <a:t>após</a:t>
            </a:r>
            <a:r>
              <a:rPr dirty="0" sz="1200" spc="1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o</a:t>
            </a:r>
            <a:r>
              <a:rPr dirty="0" sz="1200" spc="-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D2D2D"/>
                </a:solidFill>
                <a:latin typeface="Calibri"/>
                <a:cs typeface="Calibri"/>
              </a:rPr>
              <a:t>incidente.</a:t>
            </a:r>
            <a:endParaRPr sz="1200">
              <a:latin typeface="Calibri"/>
              <a:cs typeface="Calibri"/>
            </a:endParaRPr>
          </a:p>
          <a:p>
            <a:pPr marL="69215" marR="1127125" indent="-6985">
              <a:lnSpc>
                <a:spcPts val="2270"/>
              </a:lnSpc>
              <a:spcBef>
                <a:spcPts val="215"/>
              </a:spcBef>
            </a:pPr>
            <a:r>
              <a:rPr dirty="0" sz="1150" spc="-20">
                <a:solidFill>
                  <a:srgbClr val="2B2B2B"/>
                </a:solidFill>
                <a:latin typeface="Calibri"/>
                <a:cs typeface="Calibri"/>
              </a:rPr>
              <a:t>11.3.</a:t>
            </a:r>
            <a:r>
              <a:rPr dirty="0" sz="1150" spc="-5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343434"/>
                </a:solidFill>
                <a:latin typeface="Calibri"/>
                <a:cs typeface="Calibri"/>
              </a:rPr>
              <a:t>Modelo</a:t>
            </a:r>
            <a:r>
              <a:rPr dirty="0" sz="1150" spc="-1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2B2B2B"/>
                </a:solidFill>
                <a:latin typeface="Calibri"/>
                <a:cs typeface="Calibri"/>
              </a:rPr>
              <a:t>de</a:t>
            </a:r>
            <a:r>
              <a:rPr dirty="0" sz="1150" spc="-2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 spc="-55">
                <a:solidFill>
                  <a:srgbClr val="383838"/>
                </a:solidFill>
                <a:latin typeface="Calibri"/>
                <a:cs typeface="Calibri"/>
              </a:rPr>
              <a:t>Termo</a:t>
            </a:r>
            <a:r>
              <a:rPr dirty="0" sz="1150" spc="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2A2A2A"/>
                </a:solidFill>
                <a:latin typeface="Calibri"/>
                <a:cs typeface="Calibri"/>
              </a:rPr>
              <a:t>de</a:t>
            </a:r>
            <a:r>
              <a:rPr dirty="0" sz="115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82828"/>
                </a:solidFill>
                <a:latin typeface="Calibri"/>
                <a:cs typeface="Calibri"/>
              </a:rPr>
              <a:t>Justificativa</a:t>
            </a:r>
            <a:r>
              <a:rPr dirty="0" sz="1150" spc="2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de</a:t>
            </a:r>
            <a:r>
              <a:rPr dirty="0" sz="1150" spc="-6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32323"/>
                </a:solidFill>
                <a:latin typeface="Calibri"/>
                <a:cs typeface="Calibri"/>
              </a:rPr>
              <a:t>Emergência</a:t>
            </a:r>
            <a:r>
              <a:rPr dirty="0" sz="1150" spc="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F2F2F"/>
                </a:solidFill>
                <a:latin typeface="Calibri"/>
                <a:cs typeface="Calibri"/>
              </a:rPr>
              <a:t>(Anexo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Obrigatório) </a:t>
            </a:r>
            <a:r>
              <a:rPr dirty="0" sz="1150" spc="-40">
                <a:solidFill>
                  <a:srgbClr val="212121"/>
                </a:solidFill>
                <a:latin typeface="Calibri"/>
                <a:cs typeface="Calibri"/>
              </a:rPr>
              <a:t>TERMO</a:t>
            </a:r>
            <a:r>
              <a:rPr dirty="0" sz="1150" spc="-30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B3B3B"/>
                </a:solidFill>
                <a:latin typeface="Calibri"/>
                <a:cs typeface="Calibri"/>
              </a:rPr>
              <a:t>DE</a:t>
            </a:r>
            <a:r>
              <a:rPr dirty="0" sz="1150" spc="-2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42424"/>
                </a:solidFill>
                <a:latin typeface="Calibri"/>
                <a:cs typeface="Calibri"/>
              </a:rPr>
              <a:t>JUSTIFICATIVA</a:t>
            </a:r>
            <a:r>
              <a:rPr dirty="0" sz="1150" spc="8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dirty="0" sz="1150" spc="-4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A2A2A"/>
                </a:solidFill>
                <a:latin typeface="Calibri"/>
                <a:cs typeface="Calibri"/>
              </a:rPr>
              <a:t>DISPENSA</a:t>
            </a:r>
            <a:r>
              <a:rPr dirty="0" sz="115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dirty="0" sz="1150" spc="-4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150" spc="-45">
                <a:solidFill>
                  <a:srgbClr val="232323"/>
                </a:solidFill>
                <a:latin typeface="Calibri"/>
                <a:cs typeface="Calibri"/>
              </a:rPr>
              <a:t>COTAÇÃO</a:t>
            </a:r>
            <a:r>
              <a:rPr dirty="0" sz="1150" spc="2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A3A3A"/>
                </a:solidFill>
                <a:latin typeface="Calibri"/>
                <a:cs typeface="Calibri"/>
              </a:rPr>
              <a:t>POR</a:t>
            </a:r>
            <a:r>
              <a:rPr dirty="0" sz="1150" spc="-4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32323"/>
                </a:solidFill>
                <a:latin typeface="Calibri"/>
                <a:cs typeface="Calibri"/>
              </a:rPr>
              <a:t>EMERGÊNCIA</a:t>
            </a:r>
            <a:endParaRPr sz="1150">
              <a:latin typeface="Calibri"/>
              <a:cs typeface="Calibri"/>
            </a:endParaRPr>
          </a:p>
          <a:p>
            <a:pPr marL="69215">
              <a:lnSpc>
                <a:spcPts val="1215"/>
              </a:lnSpc>
            </a:pPr>
            <a:r>
              <a:rPr dirty="0" sz="1150" spc="-55">
                <a:solidFill>
                  <a:srgbClr val="313131"/>
                </a:solidFill>
                <a:latin typeface="Calibri"/>
                <a:cs typeface="Calibri"/>
              </a:rPr>
              <a:t>Termo</a:t>
            </a:r>
            <a:r>
              <a:rPr dirty="0" sz="1150" spc="-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C1C1C"/>
                </a:solidFill>
                <a:latin typeface="Calibri"/>
                <a:cs typeface="Calibri"/>
              </a:rPr>
              <a:t>de</a:t>
            </a:r>
            <a:r>
              <a:rPr dirty="0" sz="1150" spc="-55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62626"/>
                </a:solidFill>
                <a:latin typeface="Calibri"/>
                <a:cs typeface="Calibri"/>
              </a:rPr>
              <a:t>Colaboração</a:t>
            </a:r>
            <a:r>
              <a:rPr dirty="0" sz="1150" spc="1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D2D2D"/>
                </a:solidFill>
                <a:latin typeface="Calibri"/>
                <a:cs typeface="Calibri"/>
              </a:rPr>
              <a:t>Municipal</a:t>
            </a:r>
            <a:r>
              <a:rPr dirty="0" sz="115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C1C1C"/>
                </a:solidFill>
                <a:latin typeface="Calibri"/>
                <a:cs typeface="Calibri"/>
              </a:rPr>
              <a:t>n°:</a:t>
            </a:r>
            <a:r>
              <a:rPr dirty="0" sz="1150" spc="-65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383838"/>
                </a:solidFill>
                <a:latin typeface="Calibri"/>
                <a:cs typeface="Calibri"/>
              </a:rPr>
              <a:t>[Inserir</a:t>
            </a:r>
            <a:r>
              <a:rPr dirty="0" sz="1150" spc="2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13131"/>
                </a:solidFill>
                <a:latin typeface="Calibri"/>
                <a:cs typeface="Calibri"/>
              </a:rPr>
              <a:t>Número]</a:t>
            </a:r>
            <a:r>
              <a:rPr dirty="0" sz="1150" spc="15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444444"/>
                </a:solidFill>
                <a:latin typeface="Calibri"/>
                <a:cs typeface="Calibri"/>
              </a:rPr>
              <a:t>-</a:t>
            </a:r>
            <a:r>
              <a:rPr dirty="0" sz="1150" spc="-15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2F2F2F"/>
                </a:solidFill>
                <a:latin typeface="Calibri"/>
                <a:cs typeface="Calibri"/>
              </a:rPr>
              <a:t>Secretaria</a:t>
            </a:r>
            <a:r>
              <a:rPr dirty="0" sz="1150" spc="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3B3B3B"/>
                </a:solidFill>
                <a:latin typeface="Calibri"/>
                <a:cs typeface="Calibri"/>
              </a:rPr>
              <a:t>de</a:t>
            </a:r>
            <a:r>
              <a:rPr dirty="0" sz="1150" spc="-45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363636"/>
                </a:solidFill>
                <a:latin typeface="Calibri"/>
                <a:cs typeface="Calibri"/>
              </a:rPr>
              <a:t>Educação</a:t>
            </a:r>
            <a:r>
              <a:rPr dirty="0" sz="1150" spc="5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424242"/>
                </a:solidFill>
                <a:latin typeface="Calibri"/>
                <a:cs typeface="Calibri"/>
              </a:rPr>
              <a:t>de</a:t>
            </a:r>
            <a:r>
              <a:rPr dirty="0" sz="1150" spc="-35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43434"/>
                </a:solidFill>
                <a:latin typeface="Calibri"/>
                <a:cs typeface="Calibri"/>
              </a:rPr>
              <a:t>Guarulhos</a:t>
            </a:r>
            <a:endParaRPr sz="1150">
              <a:latin typeface="Calibri"/>
              <a:cs typeface="Calibri"/>
            </a:endParaRPr>
          </a:p>
          <a:p>
            <a:pPr marL="63500" marR="139700" indent="3175">
              <a:lnSpc>
                <a:spcPct val="102600"/>
              </a:lnSpc>
              <a:spcBef>
                <a:spcPts val="800"/>
              </a:spcBef>
            </a:pP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Declaro,</a:t>
            </a:r>
            <a:r>
              <a:rPr dirty="0" sz="1200" spc="7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para</a:t>
            </a:r>
            <a:r>
              <a:rPr dirty="0" sz="1200" spc="-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83838"/>
                </a:solidFill>
                <a:latin typeface="Calibri"/>
                <a:cs typeface="Calibri"/>
              </a:rPr>
              <a:t>fins</a:t>
            </a:r>
            <a:r>
              <a:rPr dirty="0" sz="1200" spc="-1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200" spc="-75">
                <a:solidFill>
                  <a:srgbClr val="333333"/>
                </a:solidFill>
                <a:latin typeface="Calibri"/>
                <a:cs typeface="Calibri"/>
              </a:rPr>
              <a:t>de</a:t>
            </a:r>
            <a:r>
              <a:rPr dirty="0" sz="1200" spc="1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43434"/>
                </a:solidFill>
                <a:latin typeface="Calibri"/>
                <a:cs typeface="Calibri"/>
              </a:rPr>
              <a:t>prestação</a:t>
            </a:r>
            <a:r>
              <a:rPr dirty="0" sz="1200" spc="6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200" spc="-2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43434"/>
                </a:solidFill>
                <a:latin typeface="Calibri"/>
                <a:cs typeface="Calibri"/>
              </a:rPr>
              <a:t>contas</a:t>
            </a:r>
            <a:r>
              <a:rPr dirty="0" sz="1200" spc="4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64646"/>
                </a:solidFill>
                <a:latin typeface="Calibri"/>
                <a:cs typeface="Calibri"/>
              </a:rPr>
              <a:t>e</a:t>
            </a:r>
            <a:r>
              <a:rPr dirty="0" sz="1200" spc="-3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414141"/>
                </a:solidFill>
                <a:latin typeface="Calibri"/>
                <a:cs typeface="Calibri"/>
              </a:rPr>
              <a:t>sob</a:t>
            </a:r>
            <a:r>
              <a:rPr dirty="0" sz="1200" spc="-15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13131"/>
                </a:solidFill>
                <a:latin typeface="Calibri"/>
                <a:cs typeface="Calibri"/>
              </a:rPr>
              <a:t>as</a:t>
            </a: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63636"/>
                </a:solidFill>
                <a:latin typeface="Calibri"/>
                <a:cs typeface="Calibri"/>
              </a:rPr>
              <a:t>penas</a:t>
            </a:r>
            <a:r>
              <a:rPr dirty="0" sz="1200" spc="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424242"/>
                </a:solidFill>
                <a:latin typeface="Calibri"/>
                <a:cs typeface="Calibri"/>
              </a:rPr>
              <a:t>da</a:t>
            </a:r>
            <a:r>
              <a:rPr dirty="0" sz="1200" spc="-2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363636"/>
                </a:solidFill>
                <a:latin typeface="Calibri"/>
                <a:cs typeface="Calibri"/>
              </a:rPr>
              <a:t>lei,</a:t>
            </a:r>
            <a:r>
              <a:rPr dirty="0" sz="120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13131"/>
                </a:solidFill>
                <a:latin typeface="Calibri"/>
                <a:cs typeface="Calibri"/>
              </a:rPr>
              <a:t>que</a:t>
            </a:r>
            <a:r>
              <a:rPr dirty="0" sz="1200" spc="-1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464646"/>
                </a:solidFill>
                <a:latin typeface="Calibri"/>
                <a:cs typeface="Calibri"/>
              </a:rPr>
              <a:t>no</a:t>
            </a:r>
            <a:r>
              <a:rPr dirty="0" sz="1200" spc="-1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363636"/>
                </a:solidFill>
                <a:latin typeface="Calibri"/>
                <a:cs typeface="Calibri"/>
              </a:rPr>
              <a:t>dia</a:t>
            </a:r>
            <a:r>
              <a:rPr dirty="0" sz="1200" spc="-3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62626"/>
                </a:solidFill>
                <a:latin typeface="Calibri"/>
                <a:cs typeface="Calibri"/>
              </a:rPr>
              <a:t>//2026,</a:t>
            </a:r>
            <a:r>
              <a:rPr dirty="0" sz="1200" spc="2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3D3D3D"/>
                </a:solidFill>
                <a:latin typeface="Calibri"/>
                <a:cs typeface="Calibri"/>
              </a:rPr>
              <a:t>a</a:t>
            </a:r>
            <a:r>
              <a:rPr dirty="0" sz="1200" spc="-75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83838"/>
                </a:solidFill>
                <a:latin typeface="Calibri"/>
                <a:cs typeface="Calibri"/>
              </a:rPr>
              <a:t>unidade </a:t>
            </a:r>
            <a:r>
              <a:rPr dirty="0" sz="1150" spc="-10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150" spc="-6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62626"/>
                </a:solidFill>
                <a:latin typeface="Calibri"/>
                <a:cs typeface="Calibri"/>
              </a:rPr>
              <a:t>ensino</a:t>
            </a:r>
            <a:r>
              <a:rPr dirty="0" sz="115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83838"/>
                </a:solidFill>
                <a:latin typeface="Calibri"/>
                <a:cs typeface="Calibri"/>
              </a:rPr>
              <a:t>[Nome</a:t>
            </a:r>
            <a:r>
              <a:rPr dirty="0" sz="115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2D2D2D"/>
                </a:solidFill>
                <a:latin typeface="Calibri"/>
                <a:cs typeface="Calibri"/>
              </a:rPr>
              <a:t>da</a:t>
            </a:r>
            <a:r>
              <a:rPr dirty="0" sz="1150" spc="-4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3A3A3A"/>
                </a:solidFill>
                <a:latin typeface="Calibri"/>
                <a:cs typeface="Calibri"/>
              </a:rPr>
              <a:t>Creche]</a:t>
            </a:r>
            <a:r>
              <a:rPr dirty="0" sz="1150" spc="3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82828"/>
                </a:solidFill>
                <a:latin typeface="Calibri"/>
                <a:cs typeface="Calibri"/>
              </a:rPr>
              <a:t>enfrentou</a:t>
            </a:r>
            <a:r>
              <a:rPr dirty="0" sz="1150" spc="-2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uma</a:t>
            </a:r>
            <a:r>
              <a:rPr dirty="0" sz="1150" spc="-2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35">
                <a:solidFill>
                  <a:srgbClr val="2F2F2F"/>
                </a:solidFill>
                <a:latin typeface="Calibri"/>
                <a:cs typeface="Calibri"/>
              </a:rPr>
              <a:t>situação</a:t>
            </a:r>
            <a:r>
              <a:rPr dirty="0" sz="1150" spc="-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83838"/>
                </a:solidFill>
                <a:latin typeface="Calibri"/>
                <a:cs typeface="Calibri"/>
              </a:rPr>
              <a:t>de</a:t>
            </a:r>
            <a:r>
              <a:rPr dirty="0" sz="1150" spc="-45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A2A2A"/>
                </a:solidFill>
                <a:latin typeface="Calibri"/>
                <a:cs typeface="Calibri"/>
              </a:rPr>
              <a:t>emergência</a:t>
            </a:r>
            <a:r>
              <a:rPr dirty="0" sz="1150" spc="4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55">
                <a:solidFill>
                  <a:srgbClr val="343434"/>
                </a:solidFill>
                <a:latin typeface="Calibri"/>
                <a:cs typeface="Calibri"/>
              </a:rPr>
              <a:t>grave</a:t>
            </a:r>
            <a:r>
              <a:rPr dirty="0" sz="1150" spc="-1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343434"/>
                </a:solidFill>
                <a:latin typeface="Calibri"/>
                <a:cs typeface="Calibri"/>
              </a:rPr>
              <a:t>que</a:t>
            </a:r>
            <a:r>
              <a:rPr dirty="0" sz="1150" spc="-3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F2F2F"/>
                </a:solidFill>
                <a:latin typeface="Calibri"/>
                <a:cs typeface="Calibri"/>
              </a:rPr>
              <a:t>exigiu </a:t>
            </a:r>
            <a:r>
              <a:rPr dirty="0" baseline="2314" sz="1800" spc="-75">
                <a:solidFill>
                  <a:srgbClr val="2F2F2F"/>
                </a:solidFill>
                <a:latin typeface="Calibri"/>
                <a:cs typeface="Calibri"/>
              </a:rPr>
              <a:t>contrata</a:t>
            </a:r>
            <a:r>
              <a:rPr dirty="0" baseline="-6944" sz="1800" spc="-75">
                <a:solidFill>
                  <a:srgbClr val="2F2F2F"/>
                </a:solidFill>
                <a:latin typeface="Calibri"/>
                <a:cs typeface="Calibri"/>
              </a:rPr>
              <a:t>s+</a:t>
            </a:r>
            <a:r>
              <a:rPr dirty="0" baseline="2314" sz="1800" spc="-75">
                <a:solidFill>
                  <a:srgbClr val="2F2F2F"/>
                </a:solidFill>
                <a:latin typeface="Calibri"/>
                <a:cs typeface="Calibri"/>
              </a:rPr>
              <a:t>o/compra</a:t>
            </a:r>
            <a:r>
              <a:rPr dirty="0" sz="1200" spc="-50">
                <a:solidFill>
                  <a:srgbClr val="2F2F2F"/>
                </a:solidFill>
                <a:latin typeface="Calibri"/>
                <a:cs typeface="Calibri"/>
              </a:rPr>
              <a:t>direta</a:t>
            </a:r>
            <a:r>
              <a:rPr dirty="0" sz="1200" spc="-2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32323"/>
                </a:solidFill>
                <a:latin typeface="Calibri"/>
                <a:cs typeface="Calibri"/>
              </a:rPr>
              <a:t>imediata,</a:t>
            </a:r>
            <a:r>
              <a:rPr dirty="0" sz="1200" spc="8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242424"/>
                </a:solidFill>
                <a:latin typeface="Calibri"/>
                <a:cs typeface="Calibri"/>
              </a:rPr>
              <a:t>impossibilitando</a:t>
            </a:r>
            <a:r>
              <a:rPr dirty="0" sz="1200" spc="-7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414141"/>
                </a:solidFill>
                <a:latin typeface="Calibri"/>
                <a:cs typeface="Calibri"/>
              </a:rPr>
              <a:t>a</a:t>
            </a:r>
            <a:r>
              <a:rPr dirty="0" sz="1200" spc="-7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D2D2D"/>
                </a:solidFill>
                <a:latin typeface="Calibri"/>
                <a:cs typeface="Calibri"/>
              </a:rPr>
              <a:t>coleta</a:t>
            </a:r>
            <a:r>
              <a:rPr dirty="0" sz="1200" spc="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45">
                <a:solidFill>
                  <a:srgbClr val="2A2A2A"/>
                </a:solidFill>
                <a:latin typeface="Calibri"/>
                <a:cs typeface="Calibri"/>
              </a:rPr>
              <a:t>prévia</a:t>
            </a:r>
            <a:r>
              <a:rPr dirty="0" sz="1200" spc="3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4F4F4F"/>
                </a:solidFill>
                <a:latin typeface="Calibri"/>
                <a:cs typeface="Calibri"/>
              </a:rPr>
              <a:t>de</a:t>
            </a:r>
            <a:r>
              <a:rPr dirty="0" sz="1200" spc="15">
                <a:solidFill>
                  <a:srgbClr val="4F4F4F"/>
                </a:solidFill>
                <a:latin typeface="Calibri"/>
                <a:cs typeface="Calibri"/>
              </a:rPr>
              <a:t> </a:t>
            </a:r>
            <a:r>
              <a:rPr dirty="0" sz="1200" spc="-40">
                <a:solidFill>
                  <a:srgbClr val="494949"/>
                </a:solidFill>
                <a:latin typeface="Calibri"/>
                <a:cs typeface="Calibri"/>
              </a:rPr>
              <a:t>3</a:t>
            </a:r>
            <a:r>
              <a:rPr dirty="0" sz="1200" spc="-5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2D2D2D"/>
                </a:solidFill>
                <a:latin typeface="Calibri"/>
                <a:cs typeface="Calibri"/>
              </a:rPr>
              <a:t>orçamentos,</a:t>
            </a:r>
            <a:r>
              <a:rPr dirty="0" sz="1200" spc="1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D2D2D"/>
                </a:solidFill>
                <a:latin typeface="Calibri"/>
                <a:cs typeface="Calibri"/>
              </a:rPr>
              <a:t>sob</a:t>
            </a:r>
            <a:r>
              <a:rPr dirty="0" sz="1200" spc="-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B3B3B"/>
                </a:solidFill>
                <a:latin typeface="Calibri"/>
                <a:cs typeface="Calibri"/>
              </a:rPr>
              <a:t>o </a:t>
            </a:r>
            <a:r>
              <a:rPr dirty="0" sz="1150" spc="-20">
                <a:solidFill>
                  <a:srgbClr val="343434"/>
                </a:solidFill>
                <a:latin typeface="Calibri"/>
                <a:cs typeface="Calibri"/>
              </a:rPr>
              <a:t>risco</a:t>
            </a:r>
            <a:r>
              <a:rPr dirty="0" sz="1150" spc="-45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282828"/>
                </a:solidFill>
                <a:latin typeface="Calibri"/>
                <a:cs typeface="Calibri"/>
              </a:rPr>
              <a:t>de</a:t>
            </a:r>
            <a:r>
              <a:rPr dirty="0" sz="1150" spc="-40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D2D2D"/>
                </a:solidFill>
                <a:latin typeface="Calibri"/>
                <a:cs typeface="Calibri"/>
              </a:rPr>
              <a:t>interrupção</a:t>
            </a:r>
            <a:r>
              <a:rPr dirty="0" sz="1150" spc="1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D2D2D"/>
                </a:solidFill>
                <a:latin typeface="Calibri"/>
                <a:cs typeface="Calibri"/>
              </a:rPr>
              <a:t>do</a:t>
            </a:r>
            <a:r>
              <a:rPr dirty="0" sz="1150" spc="-45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150" spc="-40">
                <a:solidFill>
                  <a:srgbClr val="2F2F2F"/>
                </a:solidFill>
                <a:latin typeface="Calibri"/>
                <a:cs typeface="Calibri"/>
              </a:rPr>
              <a:t>atendimento</a:t>
            </a:r>
            <a:r>
              <a:rPr dirty="0" sz="1150" spc="6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F2F2F"/>
                </a:solidFill>
                <a:latin typeface="Calibri"/>
                <a:cs typeface="Calibri"/>
              </a:rPr>
              <a:t>público </a:t>
            </a:r>
            <a:r>
              <a:rPr dirty="0" sz="1150">
                <a:solidFill>
                  <a:srgbClr val="232323"/>
                </a:solidFill>
                <a:latin typeface="Calibri"/>
                <a:cs typeface="Calibri"/>
              </a:rPr>
              <a:t>ou</a:t>
            </a:r>
            <a:r>
              <a:rPr dirty="0" sz="1150" spc="-5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62626"/>
                </a:solidFill>
                <a:latin typeface="Calibri"/>
                <a:cs typeface="Calibri"/>
              </a:rPr>
              <a:t>dano</a:t>
            </a:r>
            <a:r>
              <a:rPr dirty="0" sz="1150" spc="-3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A3A3A"/>
                </a:solidFill>
                <a:latin typeface="Calibri"/>
                <a:cs typeface="Calibri"/>
              </a:rPr>
              <a:t>ao</a:t>
            </a:r>
            <a:r>
              <a:rPr dirty="0" sz="1150" spc="-45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B2B2B"/>
                </a:solidFill>
                <a:latin typeface="Calibri"/>
                <a:cs typeface="Calibri"/>
              </a:rPr>
              <a:t>patrimônio.</a:t>
            </a:r>
            <a:endParaRPr sz="1150">
              <a:latin typeface="Calibri"/>
              <a:cs typeface="Calibri"/>
            </a:endParaRPr>
          </a:p>
          <a:p>
            <a:pPr marL="519430" indent="-230504">
              <a:lnSpc>
                <a:spcPct val="100000"/>
              </a:lnSpc>
              <a:spcBef>
                <a:spcPts val="835"/>
              </a:spcBef>
              <a:buClr>
                <a:srgbClr val="3D3D3D"/>
              </a:buClr>
              <a:buChar char="•"/>
              <a:tabLst>
                <a:tab pos="519430" algn="l"/>
              </a:tabLst>
            </a:pPr>
            <a:r>
              <a:rPr dirty="0" sz="1200" spc="-45">
                <a:solidFill>
                  <a:srgbClr val="262626"/>
                </a:solidFill>
                <a:latin typeface="Calibri"/>
                <a:cs typeface="Calibri"/>
              </a:rPr>
              <a:t>Descrição</a:t>
            </a:r>
            <a:r>
              <a:rPr dirty="0" sz="1200" spc="5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2F2F2F"/>
                </a:solidFill>
                <a:latin typeface="Calibri"/>
                <a:cs typeface="Calibri"/>
              </a:rPr>
              <a:t>Detalhada</a:t>
            </a:r>
            <a:r>
              <a:rPr dirty="0" sz="1200" spc="1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2F2F2F"/>
                </a:solidFill>
                <a:latin typeface="Calibri"/>
                <a:cs typeface="Calibri"/>
              </a:rPr>
              <a:t>do</a:t>
            </a:r>
            <a:r>
              <a:rPr dirty="0" sz="1200" spc="-8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32323"/>
                </a:solidFill>
                <a:latin typeface="Calibri"/>
                <a:cs typeface="Calibri"/>
              </a:rPr>
              <a:t>Fato</a:t>
            </a:r>
            <a:r>
              <a:rPr dirty="0" sz="1200" spc="-45">
                <a:solidFill>
                  <a:srgbClr val="232323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82828"/>
                </a:solidFill>
                <a:latin typeface="Calibri"/>
                <a:cs typeface="Calibri"/>
              </a:rPr>
              <a:t>Emergencial: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18416" y="5924615"/>
            <a:ext cx="384429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Clr>
                <a:srgbClr val="343434"/>
              </a:buClr>
              <a:buChar char="•"/>
              <a:tabLst>
                <a:tab pos="247015" algn="l"/>
              </a:tabLst>
            </a:pPr>
            <a:r>
              <a:rPr dirty="0" sz="1150" spc="-20">
                <a:solidFill>
                  <a:srgbClr val="2A2A2A"/>
                </a:solidFill>
                <a:latin typeface="Calibri"/>
                <a:cs typeface="Calibri"/>
              </a:rPr>
              <a:t>Risco</a:t>
            </a:r>
            <a:r>
              <a:rPr dirty="0" sz="1150" spc="-3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12121"/>
                </a:solidFill>
                <a:latin typeface="Calibri"/>
                <a:cs typeface="Calibri"/>
              </a:rPr>
              <a:t>Identificado</a:t>
            </a:r>
            <a:r>
              <a:rPr dirty="0" sz="1150" spc="45">
                <a:solidFill>
                  <a:srgbClr val="212121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63636"/>
                </a:solidFill>
                <a:latin typeface="Calibri"/>
                <a:cs typeface="Calibri"/>
              </a:rPr>
              <a:t>(ex:</a:t>
            </a:r>
            <a:r>
              <a:rPr dirty="0" sz="1150" spc="-7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282828"/>
                </a:solidFill>
                <a:latin typeface="Calibri"/>
                <a:cs typeface="Calibri"/>
              </a:rPr>
              <a:t>falta</a:t>
            </a:r>
            <a:r>
              <a:rPr dirty="0" sz="1150" spc="-25">
                <a:solidFill>
                  <a:srgbClr val="282828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363636"/>
                </a:solidFill>
                <a:latin typeface="Calibri"/>
                <a:cs typeface="Calibri"/>
              </a:rPr>
              <a:t>de</a:t>
            </a:r>
            <a:r>
              <a:rPr dirty="0" sz="1150" spc="-1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2F2F2F"/>
                </a:solidFill>
                <a:latin typeface="Calibri"/>
                <a:cs typeface="Calibri"/>
              </a:rPr>
              <a:t>água,</a:t>
            </a:r>
            <a:r>
              <a:rPr dirty="0" sz="1150" spc="-30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2A2A2A"/>
                </a:solidFill>
                <a:latin typeface="Calibri"/>
                <a:cs typeface="Calibri"/>
              </a:rPr>
              <a:t>risco</a:t>
            </a:r>
            <a:r>
              <a:rPr dirty="0" sz="1150" spc="-3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C1C1C"/>
                </a:solidFill>
                <a:latin typeface="Calibri"/>
                <a:cs typeface="Calibri"/>
              </a:rPr>
              <a:t>de</a:t>
            </a:r>
            <a:r>
              <a:rPr dirty="0" sz="1150" spc="-6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1150" spc="-25">
                <a:solidFill>
                  <a:srgbClr val="2B2B2B"/>
                </a:solidFill>
                <a:latin typeface="Calibri"/>
                <a:cs typeface="Calibri"/>
              </a:rPr>
              <a:t>choque</a:t>
            </a:r>
            <a:r>
              <a:rPr dirty="0" sz="1150" spc="1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313131"/>
                </a:solidFill>
                <a:latin typeface="Calibri"/>
                <a:cs typeface="Calibri"/>
              </a:rPr>
              <a:t>elôtrico):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5232" y="6578193"/>
            <a:ext cx="5474335" cy="1242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0534" indent="-234950">
              <a:lnSpc>
                <a:spcPct val="100000"/>
              </a:lnSpc>
              <a:spcBef>
                <a:spcPts val="100"/>
              </a:spcBef>
              <a:buClr>
                <a:srgbClr val="3F3F3F"/>
              </a:buClr>
              <a:buChar char="•"/>
              <a:tabLst>
                <a:tab pos="470534" algn="l"/>
                <a:tab pos="5461000" algn="l"/>
              </a:tabLst>
            </a:pPr>
            <a:r>
              <a:rPr dirty="0" sz="1150" spc="-30">
                <a:solidFill>
                  <a:srgbClr val="1F1F1F"/>
                </a:solidFill>
                <a:latin typeface="Calibri"/>
                <a:cs typeface="Calibri"/>
              </a:rPr>
              <a:t>Fornecedor</a:t>
            </a:r>
            <a:r>
              <a:rPr dirty="0" sz="1150" spc="135">
                <a:solidFill>
                  <a:srgbClr val="1F1F1F"/>
                </a:solidFill>
                <a:latin typeface="Calibri"/>
                <a:cs typeface="Calibri"/>
              </a:rPr>
              <a:t> </a:t>
            </a:r>
            <a:r>
              <a:rPr dirty="0" sz="1150" spc="-30">
                <a:solidFill>
                  <a:srgbClr val="262626"/>
                </a:solidFill>
                <a:latin typeface="Calibri"/>
                <a:cs typeface="Calibri"/>
              </a:rPr>
              <a:t>Contratado</a:t>
            </a:r>
            <a:r>
              <a:rPr dirty="0" sz="1150">
                <a:solidFill>
                  <a:srgbClr val="262626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C1C1C"/>
                </a:solidFill>
                <a:latin typeface="Calibri"/>
                <a:cs typeface="Calibri"/>
              </a:rPr>
              <a:t>(Nome/CNPJ):</a:t>
            </a:r>
            <a:r>
              <a:rPr dirty="0" sz="1150" spc="25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u="sng" sz="1150">
                <a:solidFill>
                  <a:srgbClr val="1C1C1C"/>
                </a:solidFill>
                <a:uFill>
                  <a:solidFill>
                    <a:srgbClr val="5B5B5B"/>
                  </a:solidFill>
                </a:uFill>
                <a:latin typeface="Calibri"/>
                <a:cs typeface="Calibri"/>
              </a:rPr>
              <a:t>	</a:t>
            </a:r>
            <a:endParaRPr sz="1150">
              <a:latin typeface="Calibri"/>
              <a:cs typeface="Calibri"/>
            </a:endParaRPr>
          </a:p>
          <a:p>
            <a:pPr marL="475615" indent="-238125">
              <a:lnSpc>
                <a:spcPct val="100000"/>
              </a:lnSpc>
              <a:spcBef>
                <a:spcPts val="1035"/>
              </a:spcBef>
              <a:buClr>
                <a:srgbClr val="333333"/>
              </a:buClr>
              <a:buChar char="•"/>
              <a:tabLst>
                <a:tab pos="475615" algn="l"/>
                <a:tab pos="3020060" algn="l"/>
              </a:tabLst>
            </a:pPr>
            <a:r>
              <a:rPr dirty="0" sz="1000">
                <a:solidFill>
                  <a:srgbClr val="363636"/>
                </a:solidFill>
                <a:latin typeface="Calibri"/>
                <a:cs typeface="Calibri"/>
              </a:rPr>
              <a:t>Valor</a:t>
            </a:r>
            <a:r>
              <a:rPr dirty="0" sz="1000" spc="22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F2F2F"/>
                </a:solidFill>
                <a:latin typeface="Calibri"/>
                <a:cs typeface="Calibri"/>
              </a:rPr>
              <a:t>Total</a:t>
            </a:r>
            <a:r>
              <a:rPr dirty="0" sz="1000" spc="16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1C1C1C"/>
                </a:solidFill>
                <a:latin typeface="Calibri"/>
                <a:cs typeface="Calibri"/>
              </a:rPr>
              <a:t>Pago:</a:t>
            </a:r>
            <a:r>
              <a:rPr dirty="0" sz="1000" spc="210">
                <a:solidFill>
                  <a:srgbClr val="1C1C1C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3D3D3D"/>
                </a:solidFill>
                <a:latin typeface="Calibri"/>
                <a:cs typeface="Calibri"/>
              </a:rPr>
              <a:t>R$</a:t>
            </a:r>
            <a:r>
              <a:rPr dirty="0" sz="1000" spc="44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u="sng" sz="1000">
                <a:solidFill>
                  <a:srgbClr val="3D3D3D"/>
                </a:solidFill>
                <a:uFill>
                  <a:solidFill>
                    <a:srgbClr val="575757"/>
                  </a:solidFill>
                </a:uFill>
                <a:latin typeface="Calibri"/>
                <a:cs typeface="Calibri"/>
              </a:rPr>
              <a:t>	</a:t>
            </a:r>
            <a:endParaRPr sz="1000">
              <a:latin typeface="Calibri"/>
              <a:cs typeface="Calibri"/>
            </a:endParaRPr>
          </a:p>
          <a:p>
            <a:pPr marL="12700" marR="318135" indent="635">
              <a:lnSpc>
                <a:spcPct val="100000"/>
              </a:lnSpc>
              <a:spcBef>
                <a:spcPts val="830"/>
              </a:spcBef>
            </a:pPr>
            <a:r>
              <a:rPr dirty="0" sz="1200" spc="-75">
                <a:solidFill>
                  <a:srgbClr val="2F2F2F"/>
                </a:solidFill>
                <a:latin typeface="Calibri"/>
                <a:cs typeface="Calibri"/>
              </a:rPr>
              <a:t>Anexos</a:t>
            </a:r>
            <a:r>
              <a:rPr dirty="0" sz="1200" spc="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A3A3A"/>
                </a:solidFill>
                <a:latin typeface="Calibri"/>
                <a:cs typeface="Calibri"/>
              </a:rPr>
              <a:t>a</a:t>
            </a:r>
            <a:r>
              <a:rPr dirty="0" sz="1200" spc="-7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63636"/>
                </a:solidFill>
                <a:latin typeface="Calibri"/>
                <a:cs typeface="Calibri"/>
              </a:rPr>
              <a:t>este</a:t>
            </a:r>
            <a:r>
              <a:rPr dirty="0" sz="1200" spc="-5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333333"/>
                </a:solidFill>
                <a:latin typeface="Calibri"/>
                <a:cs typeface="Calibri"/>
              </a:rPr>
              <a:t>termo:</a:t>
            </a:r>
            <a:r>
              <a:rPr dirty="0" sz="1200" spc="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94949"/>
                </a:solidFill>
                <a:latin typeface="Calibri"/>
                <a:cs typeface="Calibri"/>
              </a:rPr>
              <a:t>(</a:t>
            </a:r>
            <a:r>
              <a:rPr dirty="0" sz="1200" spc="-65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B3B3B"/>
                </a:solidFill>
                <a:latin typeface="Calibri"/>
                <a:cs typeface="Calibri"/>
              </a:rPr>
              <a:t>)</a:t>
            </a:r>
            <a:r>
              <a:rPr dirty="0" sz="1200" spc="-6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dirty="0" sz="1200" spc="-70">
                <a:solidFill>
                  <a:srgbClr val="2D2D2D"/>
                </a:solidFill>
                <a:latin typeface="Calibri"/>
                <a:cs typeface="Calibri"/>
              </a:rPr>
              <a:t>Fotos</a:t>
            </a:r>
            <a:r>
              <a:rPr dirty="0" sz="120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3D3D3D"/>
                </a:solidFill>
                <a:latin typeface="Calibri"/>
                <a:cs typeface="Calibri"/>
              </a:rPr>
              <a:t>do</a:t>
            </a:r>
            <a:r>
              <a:rPr dirty="0" sz="1200" spc="-4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dirty="0" sz="1200" spc="-55">
                <a:solidFill>
                  <a:srgbClr val="2A2A2A"/>
                </a:solidFill>
                <a:latin typeface="Calibri"/>
                <a:cs typeface="Calibri"/>
              </a:rPr>
              <a:t>Incidente</a:t>
            </a:r>
            <a:r>
              <a:rPr dirty="0" sz="12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84848"/>
                </a:solidFill>
                <a:latin typeface="Calibri"/>
                <a:cs typeface="Calibri"/>
              </a:rPr>
              <a:t>|</a:t>
            </a:r>
            <a:r>
              <a:rPr dirty="0" sz="1200" spc="-20">
                <a:solidFill>
                  <a:srgbClr val="484848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2F2F2F"/>
                </a:solidFill>
                <a:latin typeface="Calibri"/>
                <a:cs typeface="Calibri"/>
              </a:rPr>
              <a:t>(</a:t>
            </a:r>
            <a:r>
              <a:rPr dirty="0" sz="1200" spc="-5">
                <a:solidFill>
                  <a:srgbClr val="2F2F2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B2B2B"/>
                </a:solidFill>
                <a:latin typeface="Calibri"/>
                <a:cs typeface="Calibri"/>
              </a:rPr>
              <a:t>)</a:t>
            </a:r>
            <a:r>
              <a:rPr dirty="0" sz="1200" spc="-85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sz="1200" spc="-60">
                <a:solidFill>
                  <a:srgbClr val="2A2A2A"/>
                </a:solidFill>
                <a:latin typeface="Calibri"/>
                <a:cs typeface="Calibri"/>
              </a:rPr>
              <a:t>Nota</a:t>
            </a:r>
            <a:r>
              <a:rPr dirty="0" sz="12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33333"/>
                </a:solidFill>
                <a:latin typeface="Calibri"/>
                <a:cs typeface="Calibri"/>
              </a:rPr>
              <a:t>Fiscal</a:t>
            </a:r>
            <a:r>
              <a:rPr dirty="0" sz="1200" spc="-1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50">
                <a:solidFill>
                  <a:srgbClr val="343434"/>
                </a:solidFill>
                <a:latin typeface="Calibri"/>
                <a:cs typeface="Calibri"/>
              </a:rPr>
              <a:t>Eletrônica</a:t>
            </a:r>
            <a:r>
              <a:rPr dirty="0" sz="1200" spc="4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14141"/>
                </a:solidFill>
                <a:latin typeface="Calibri"/>
                <a:cs typeface="Calibri"/>
              </a:rPr>
              <a:t>|</a:t>
            </a:r>
            <a:r>
              <a:rPr dirty="0" sz="1200" spc="-15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464646"/>
                </a:solidFill>
                <a:latin typeface="Calibri"/>
                <a:cs typeface="Calibri"/>
              </a:rPr>
              <a:t>(</a:t>
            </a:r>
            <a:r>
              <a:rPr dirty="0" sz="1200" spc="-65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F3F3F"/>
                </a:solidFill>
                <a:latin typeface="Calibri"/>
                <a:cs typeface="Calibri"/>
              </a:rPr>
              <a:t>)</a:t>
            </a:r>
            <a:r>
              <a:rPr dirty="0" sz="1200" spc="-6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dirty="0" sz="1200" spc="-65">
                <a:solidFill>
                  <a:srgbClr val="333333"/>
                </a:solidFill>
                <a:latin typeface="Calibri"/>
                <a:cs typeface="Calibri"/>
              </a:rPr>
              <a:t>Comprovante</a:t>
            </a:r>
            <a:r>
              <a:rPr dirty="0" sz="1200" spc="85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3F3F3F"/>
                </a:solidFill>
                <a:latin typeface="Calibri"/>
                <a:cs typeface="Calibri"/>
              </a:rPr>
              <a:t>de </a:t>
            </a:r>
            <a:r>
              <a:rPr dirty="0" sz="1200" spc="-75">
                <a:solidFill>
                  <a:srgbClr val="313131"/>
                </a:solidFill>
                <a:latin typeface="Calibri"/>
                <a:cs typeface="Calibri"/>
              </a:rPr>
              <a:t>Pagamento</a:t>
            </a:r>
            <a:r>
              <a:rPr dirty="0" sz="1200" spc="4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2A2A2A"/>
                </a:solidFill>
                <a:latin typeface="Calibri"/>
                <a:cs typeface="Calibri"/>
              </a:rPr>
              <a:t>Bancário.</a:t>
            </a:r>
            <a:endParaRPr sz="12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880"/>
              </a:spcBef>
              <a:tabLst>
                <a:tab pos="1162050" algn="l"/>
                <a:tab pos="2620645" algn="l"/>
              </a:tabLst>
            </a:pPr>
            <a:r>
              <a:rPr dirty="0" baseline="2415" sz="1725" spc="-44">
                <a:solidFill>
                  <a:srgbClr val="2B2B2B"/>
                </a:solidFill>
                <a:latin typeface="Calibri"/>
                <a:cs typeface="Calibri"/>
              </a:rPr>
              <a:t>Guarulhos,</a:t>
            </a:r>
            <a:r>
              <a:rPr dirty="0" baseline="2415" sz="1725" spc="270">
                <a:solidFill>
                  <a:srgbClr val="2B2B2B"/>
                </a:solidFill>
                <a:latin typeface="Calibri"/>
                <a:cs typeface="Calibri"/>
              </a:rPr>
              <a:t> </a:t>
            </a:r>
            <a:r>
              <a:rPr dirty="0" baseline="2415" sz="1725">
                <a:solidFill>
                  <a:srgbClr val="2D2D2D"/>
                </a:solidFill>
                <a:latin typeface="Calibri"/>
                <a:cs typeface="Calibri"/>
              </a:rPr>
              <a:t>SP,</a:t>
            </a:r>
            <a:r>
              <a:rPr dirty="0" baseline="2415" sz="1725" spc="217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dirty="0" u="sng" baseline="2415" sz="1725">
                <a:solidFill>
                  <a:srgbClr val="2D2D2D"/>
                </a:solidFill>
                <a:uFill>
                  <a:solidFill>
                    <a:srgbClr val="606060"/>
                  </a:solidFill>
                </a:uFill>
                <a:latin typeface="Calibri"/>
                <a:cs typeface="Calibri"/>
              </a:rPr>
              <a:t>	</a:t>
            </a:r>
            <a:r>
              <a:rPr dirty="0" baseline="2415" sz="1725">
                <a:solidFill>
                  <a:srgbClr val="343434"/>
                </a:solidFill>
                <a:latin typeface="Calibri"/>
                <a:cs typeface="Calibri"/>
              </a:rPr>
              <a:t>de </a:t>
            </a:r>
            <a:r>
              <a:rPr dirty="0" u="sng" baseline="2415" sz="1725">
                <a:solidFill>
                  <a:srgbClr val="343434"/>
                </a:solidFill>
                <a:uFill>
                  <a:solidFill>
                    <a:srgbClr val="606060"/>
                  </a:solidFill>
                </a:uFill>
                <a:latin typeface="Calibri"/>
                <a:cs typeface="Calibri"/>
              </a:rPr>
              <a:t>	</a:t>
            </a:r>
            <a:r>
              <a:rPr dirty="0" sz="1100">
                <a:solidFill>
                  <a:srgbClr val="363636"/>
                </a:solidFill>
                <a:latin typeface="Cambria"/>
                <a:cs typeface="Cambria"/>
              </a:rPr>
              <a:t>de</a:t>
            </a:r>
            <a:r>
              <a:rPr dirty="0" sz="1100" spc="-15">
                <a:solidFill>
                  <a:srgbClr val="363636"/>
                </a:solidFill>
                <a:latin typeface="Cambria"/>
                <a:cs typeface="Cambria"/>
              </a:rPr>
              <a:t> </a:t>
            </a:r>
            <a:r>
              <a:rPr dirty="0" sz="1100" spc="-10">
                <a:solidFill>
                  <a:srgbClr val="262626"/>
                </a:solidFill>
                <a:latin typeface="Cambria"/>
                <a:cs typeface="Cambria"/>
              </a:rPr>
              <a:t>2026.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2223" y="8466820"/>
            <a:ext cx="1045844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25">
                <a:solidFill>
                  <a:srgbClr val="181818"/>
                </a:solidFill>
                <a:latin typeface="Times New Roman"/>
                <a:cs typeface="Times New Roman"/>
              </a:rPr>
              <a:t>Atenciosamente,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50886" y="9223743"/>
            <a:ext cx="1518920" cy="57594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algn="ctr" marL="12700" marR="5080">
              <a:lnSpc>
                <a:spcPct val="88800"/>
              </a:lnSpc>
              <a:spcBef>
                <a:spcPts val="275"/>
              </a:spcBef>
              <a:tabLst>
                <a:tab pos="547370" algn="l"/>
              </a:tabLst>
            </a:pPr>
            <a:r>
              <a:rPr dirty="0" sz="1300" spc="-20">
                <a:solidFill>
                  <a:srgbClr val="343434"/>
                </a:solidFill>
                <a:latin typeface="Times New Roman"/>
                <a:cs typeface="Times New Roman"/>
              </a:rPr>
              <a:t>Anto</a:t>
            </a:r>
            <a:r>
              <a:rPr dirty="0" sz="1300">
                <a:solidFill>
                  <a:srgbClr val="343434"/>
                </a:solidFill>
                <a:latin typeface="Times New Roman"/>
                <a:cs typeface="Times New Roman"/>
              </a:rPr>
              <a:t>	</a:t>
            </a:r>
            <a:r>
              <a:rPr dirty="0" sz="1300" spc="-70">
                <a:solidFill>
                  <a:srgbClr val="2A2A2A"/>
                </a:solidFill>
                <a:latin typeface="Times New Roman"/>
                <a:cs typeface="Times New Roman"/>
              </a:rPr>
              <a:t>Gomes</a:t>
            </a:r>
            <a:r>
              <a:rPr dirty="0" sz="1300" spc="5">
                <a:solidFill>
                  <a:srgbClr val="2A2A2A"/>
                </a:solidFill>
                <a:latin typeface="Times New Roman"/>
                <a:cs typeface="Times New Roman"/>
              </a:rPr>
              <a:t> </a:t>
            </a:r>
            <a:r>
              <a:rPr dirty="0" sz="1300" spc="-45">
                <a:solidFill>
                  <a:srgbClr val="343434"/>
                </a:solidFill>
                <a:latin typeface="Times New Roman"/>
                <a:cs typeface="Times New Roman"/>
              </a:rPr>
              <a:t>da</a:t>
            </a:r>
            <a:r>
              <a:rPr dirty="0" sz="1300" spc="-40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1300" spc="-55">
                <a:solidFill>
                  <a:srgbClr val="2F2F2F"/>
                </a:solidFill>
                <a:latin typeface="Times New Roman"/>
                <a:cs typeface="Times New Roman"/>
              </a:rPr>
              <a:t>Silva </a:t>
            </a:r>
            <a:r>
              <a:rPr dirty="0" sz="1300" spc="-30">
                <a:solidFill>
                  <a:srgbClr val="313131"/>
                </a:solidFill>
                <a:latin typeface="Times New Roman"/>
                <a:cs typeface="Times New Roman"/>
              </a:rPr>
              <a:t>Presi</a:t>
            </a:r>
            <a:r>
              <a:rPr dirty="0" sz="1300" spc="204">
                <a:solidFill>
                  <a:srgbClr val="313131"/>
                </a:solidFill>
                <a:latin typeface="Times New Roman"/>
                <a:cs typeface="Times New Roman"/>
              </a:rPr>
              <a:t> </a:t>
            </a:r>
            <a:r>
              <a:rPr dirty="0" sz="1300" spc="-55">
                <a:solidFill>
                  <a:srgbClr val="2F2F2F"/>
                </a:solidFill>
                <a:latin typeface="Times New Roman"/>
                <a:cs typeface="Times New Roman"/>
              </a:rPr>
              <a:t>ente</a:t>
            </a:r>
            <a:r>
              <a:rPr dirty="0" sz="1300" spc="-45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dirty="0" sz="1300" spc="-30">
                <a:solidFill>
                  <a:srgbClr val="363636"/>
                </a:solidFill>
                <a:latin typeface="Times New Roman"/>
                <a:cs typeface="Times New Roman"/>
              </a:rPr>
              <a:t>da</a:t>
            </a:r>
            <a:r>
              <a:rPr dirty="0" sz="1300" spc="-50">
                <a:solidFill>
                  <a:srgbClr val="363636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2F2F2F"/>
                </a:solidFill>
                <a:latin typeface="Times New Roman"/>
                <a:cs typeface="Times New Roman"/>
              </a:rPr>
              <a:t>Entidade </a:t>
            </a:r>
            <a:r>
              <a:rPr dirty="0" sz="1300" spc="-50">
                <a:solidFill>
                  <a:srgbClr val="212121"/>
                </a:solidFill>
                <a:latin typeface="Times New Roman"/>
                <a:cs typeface="Times New Roman"/>
              </a:rPr>
              <a:t>RG.</a:t>
            </a:r>
            <a:r>
              <a:rPr dirty="0" sz="1300" spc="-3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z="1300" spc="-10">
                <a:solidFill>
                  <a:srgbClr val="212121"/>
                </a:solidFill>
                <a:latin typeface="Times New Roman"/>
                <a:cs typeface="Times New Roman"/>
              </a:rPr>
              <a:t>11.089.712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2026-08-28T13:11:52Z</dcterms:created>
  <dcterms:modified xsi:type="dcterms:W3CDTF">2026-08-28T13:11:52Z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2026-08-28T00:00:00Z</vt:filetime>
  </property>
  <property fmtid="{D5CDD505-2E9C-101B-9397-08002B2CF9AE}" pid="4" name="LastSaved">
    <vt:filetime>2026-08-28T00:00:00Z</vt:filetime>
  </property>
  <property fmtid="{D5CDD505-2E9C-101B-9397-08002B2CF9AE}" pid="5" name="Producer">
    <vt:lpwstr>EPSON Scan</vt:lpwstr>
  </property>
</Properties>
</file>