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594600" cy="10718800"/>
  <p:notesSz cx="7594600" cy="107188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255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9595" y="3314954"/>
            <a:ext cx="645541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9190" y="5988304"/>
            <a:ext cx="531622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9730" y="2459482"/>
            <a:ext cx="3303651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911219" y="2459482"/>
            <a:ext cx="3303651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9730" y="427736"/>
            <a:ext cx="683514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9730" y="2459482"/>
            <a:ext cx="683514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82164" y="9944862"/>
            <a:ext cx="243027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9730" y="9944862"/>
            <a:ext cx="1746758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68112" y="9944862"/>
            <a:ext cx="1746758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jpg"/><Relationship Id="rId3" Type="http://schemas.openxmlformats.org/officeDocument/2006/relationships/image" Target="../media/image4.png"/><Relationship Id="rId21" Type="http://schemas.openxmlformats.org/officeDocument/2006/relationships/image" Target="../media/image22.jpg"/><Relationship Id="rId7" Type="http://schemas.openxmlformats.org/officeDocument/2006/relationships/image" Target="../media/image8.png"/><Relationship Id="rId12" Type="http://schemas.openxmlformats.org/officeDocument/2006/relationships/image" Target="../media/image13.jpg"/><Relationship Id="rId17" Type="http://schemas.openxmlformats.org/officeDocument/2006/relationships/image" Target="../media/image18.jpg"/><Relationship Id="rId2" Type="http://schemas.openxmlformats.org/officeDocument/2006/relationships/image" Target="../media/image3.png"/><Relationship Id="rId16" Type="http://schemas.openxmlformats.org/officeDocument/2006/relationships/image" Target="../media/image17.jpg"/><Relationship Id="rId20" Type="http://schemas.openxmlformats.org/officeDocument/2006/relationships/image" Target="../media/image2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jpg"/><Relationship Id="rId10" Type="http://schemas.openxmlformats.org/officeDocument/2006/relationships/image" Target="../media/image11.png"/><Relationship Id="rId19" Type="http://schemas.openxmlformats.org/officeDocument/2006/relationships/image" Target="../media/image20.jp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40921" y="402145"/>
            <a:ext cx="1369467" cy="95357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329817" y="1614672"/>
            <a:ext cx="0" cy="8277859"/>
          </a:xfrm>
          <a:custGeom>
            <a:avLst/>
            <a:gdLst/>
            <a:ahLst/>
            <a:cxnLst/>
            <a:rect l="l" t="t" r="r" b="b"/>
            <a:pathLst>
              <a:path h="8277859">
                <a:moveTo>
                  <a:pt x="0" y="8277482"/>
                </a:moveTo>
                <a:lnTo>
                  <a:pt x="0" y="0"/>
                </a:lnTo>
              </a:path>
            </a:pathLst>
          </a:custGeom>
          <a:ln w="24400">
            <a:solidFill>
              <a:srgbClr val="1A1A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27515" y="1608580"/>
            <a:ext cx="0" cy="8293100"/>
          </a:xfrm>
          <a:custGeom>
            <a:avLst/>
            <a:gdLst/>
            <a:ahLst/>
            <a:cxnLst/>
            <a:rect l="l" t="t" r="r" b="b"/>
            <a:pathLst>
              <a:path h="8293100">
                <a:moveTo>
                  <a:pt x="0" y="8292715"/>
                </a:moveTo>
                <a:lnTo>
                  <a:pt x="0" y="0"/>
                </a:lnTo>
              </a:path>
            </a:pathLst>
          </a:custGeom>
          <a:ln w="27450">
            <a:solidFill>
              <a:srgbClr val="1F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36728" y="338167"/>
            <a:ext cx="0" cy="792480"/>
          </a:xfrm>
          <a:custGeom>
            <a:avLst/>
            <a:gdLst/>
            <a:ahLst/>
            <a:cxnLst/>
            <a:rect l="l" t="t" r="r" b="b"/>
            <a:pathLst>
              <a:path h="792480">
                <a:moveTo>
                  <a:pt x="0" y="792103"/>
                </a:moveTo>
                <a:lnTo>
                  <a:pt x="0" y="0"/>
                </a:lnTo>
              </a:path>
            </a:pathLst>
          </a:custGeom>
          <a:ln w="9150">
            <a:solidFill>
              <a:srgbClr val="2B2B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032153" y="338167"/>
            <a:ext cx="2720975" cy="792480"/>
            <a:chOff x="4032153" y="338167"/>
            <a:chExt cx="2720975" cy="792480"/>
          </a:xfrm>
        </p:grpSpPr>
        <p:sp>
          <p:nvSpPr>
            <p:cNvPr id="7" name="object 7"/>
            <p:cNvSpPr/>
            <p:nvPr/>
          </p:nvSpPr>
          <p:spPr>
            <a:xfrm>
              <a:off x="6748214" y="338167"/>
              <a:ext cx="0" cy="792480"/>
            </a:xfrm>
            <a:custGeom>
              <a:avLst/>
              <a:gdLst/>
              <a:ahLst/>
              <a:cxnLst/>
              <a:rect l="l" t="t" r="r" b="b"/>
              <a:pathLst>
                <a:path h="792480">
                  <a:moveTo>
                    <a:pt x="0" y="792103"/>
                  </a:moveTo>
                  <a:lnTo>
                    <a:pt x="0" y="0"/>
                  </a:lnTo>
                </a:path>
              </a:pathLst>
            </a:custGeom>
            <a:ln w="9150">
              <a:solidFill>
                <a:srgbClr val="2B2B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032153" y="342737"/>
              <a:ext cx="2720975" cy="0"/>
            </a:xfrm>
            <a:custGeom>
              <a:avLst/>
              <a:gdLst/>
              <a:ahLst/>
              <a:cxnLst/>
              <a:rect l="l" t="t" r="r" b="b"/>
              <a:pathLst>
                <a:path w="2720975">
                  <a:moveTo>
                    <a:pt x="0" y="0"/>
                  </a:moveTo>
                  <a:lnTo>
                    <a:pt x="2720634" y="0"/>
                  </a:lnTo>
                </a:path>
              </a:pathLst>
            </a:custGeom>
            <a:ln w="9139">
              <a:solidFill>
                <a:srgbClr val="2B2B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032153" y="1125701"/>
              <a:ext cx="2720975" cy="0"/>
            </a:xfrm>
            <a:custGeom>
              <a:avLst/>
              <a:gdLst/>
              <a:ahLst/>
              <a:cxnLst/>
              <a:rect l="l" t="t" r="r" b="b"/>
              <a:pathLst>
                <a:path w="2720975">
                  <a:moveTo>
                    <a:pt x="0" y="0"/>
                  </a:moveTo>
                  <a:lnTo>
                    <a:pt x="2720634" y="0"/>
                  </a:lnTo>
                </a:path>
              </a:pathLst>
            </a:custGeom>
            <a:ln w="9139">
              <a:solidFill>
                <a:srgbClr val="2B2B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74821" y="560565"/>
              <a:ext cx="176902" cy="91396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4145774" y="502928"/>
            <a:ext cx="405130" cy="450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50" spc="-30" dirty="0">
                <a:latin typeface="Times New Roman"/>
                <a:cs typeface="Times New Roman"/>
              </a:rPr>
              <a:t>Rubrica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25"/>
              </a:spcBef>
            </a:pPr>
            <a:r>
              <a:rPr sz="1050" spc="-10" dirty="0">
                <a:latin typeface="Times New Roman"/>
                <a:cs typeface="Times New Roman"/>
              </a:rPr>
              <a:t>Classif.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22947" y="767979"/>
            <a:ext cx="19875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50" spc="-40" dirty="0">
                <a:latin typeface="Times New Roman"/>
                <a:cs typeface="Times New Roman"/>
              </a:rPr>
              <a:t>P.A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56288" y="752239"/>
            <a:ext cx="165735" cy="200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50" spc="-60" dirty="0">
                <a:latin typeface="Courier New"/>
                <a:cs typeface="Courier New"/>
              </a:rPr>
              <a:t>N°</a:t>
            </a:r>
            <a:endParaRPr sz="115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79082" y="975906"/>
            <a:ext cx="5003800" cy="8523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9385">
              <a:lnSpc>
                <a:spcPct val="100000"/>
              </a:lnSpc>
              <a:spcBef>
                <a:spcPts val="100"/>
              </a:spcBef>
            </a:pPr>
            <a:r>
              <a:rPr sz="1500" spc="-85" dirty="0">
                <a:latin typeface="Arial Black"/>
                <a:cs typeface="Arial Black"/>
              </a:rPr>
              <a:t>GUARULHOS</a:t>
            </a:r>
            <a:endParaRPr sz="15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935"/>
              </a:spcBef>
            </a:pPr>
            <a:endParaRPr sz="1500">
              <a:latin typeface="Arial Black"/>
              <a:cs typeface="Arial Black"/>
            </a:endParaRPr>
          </a:p>
          <a:p>
            <a:pPr marL="1710689" marR="1140460" indent="-15240">
              <a:lnSpc>
                <a:spcPct val="104700"/>
              </a:lnSpc>
            </a:pPr>
            <a:r>
              <a:rPr sz="1050" b="1" dirty="0">
                <a:latin typeface="Times New Roman"/>
                <a:cs typeface="Times New Roman"/>
              </a:rPr>
              <a:t>PREFEITURA</a:t>
            </a:r>
            <a:r>
              <a:rPr sz="1050" b="1" spc="459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DE</a:t>
            </a:r>
            <a:r>
              <a:rPr sz="1050" b="1" spc="275" dirty="0">
                <a:latin typeface="Times New Roman"/>
                <a:cs typeface="Times New Roman"/>
              </a:rPr>
              <a:t> </a:t>
            </a:r>
            <a:r>
              <a:rPr sz="1050" b="1" spc="45" dirty="0">
                <a:latin typeface="Times New Roman"/>
                <a:cs typeface="Times New Roman"/>
              </a:rPr>
              <a:t>GUARULHOS </a:t>
            </a:r>
            <a:r>
              <a:rPr sz="1050" b="1" spc="10" dirty="0">
                <a:latin typeface="Times New Roman"/>
                <a:cs typeface="Times New Roman"/>
              </a:rPr>
              <a:t>SECRETARIA</a:t>
            </a:r>
            <a:r>
              <a:rPr sz="1050" b="1" spc="385" dirty="0">
                <a:latin typeface="Times New Roman"/>
                <a:cs typeface="Times New Roman"/>
              </a:rPr>
              <a:t> </a:t>
            </a:r>
            <a:r>
              <a:rPr sz="1050" b="1" spc="10" dirty="0">
                <a:latin typeface="Times New Roman"/>
                <a:cs typeface="Times New Roman"/>
              </a:rPr>
              <a:t>DE</a:t>
            </a:r>
            <a:r>
              <a:rPr sz="1050" b="1" spc="220" dirty="0">
                <a:latin typeface="Times New Roman"/>
                <a:cs typeface="Times New Roman"/>
              </a:rPr>
              <a:t> </a:t>
            </a:r>
            <a:r>
              <a:rPr sz="1050" b="1" spc="-10" dirty="0">
                <a:latin typeface="Times New Roman"/>
                <a:cs typeface="Times New Roman"/>
              </a:rPr>
              <a:t>EDUCAÇÃO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0"/>
              </a:spcBef>
            </a:pPr>
            <a:endParaRPr sz="1050">
              <a:latin typeface="Times New Roman"/>
              <a:cs typeface="Times New Roman"/>
            </a:endParaRPr>
          </a:p>
          <a:p>
            <a:pPr marR="4445" algn="ctr">
              <a:lnSpc>
                <a:spcPct val="100000"/>
              </a:lnSpc>
            </a:pPr>
            <a:r>
              <a:rPr sz="1050" b="1" spc="55" dirty="0">
                <a:solidFill>
                  <a:srgbClr val="0F0F0F"/>
                </a:solidFill>
                <a:latin typeface="Times New Roman"/>
                <a:cs typeface="Times New Roman"/>
              </a:rPr>
              <a:t>TERMO</a:t>
            </a:r>
            <a:r>
              <a:rPr sz="1050" b="1" spc="254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b="1" dirty="0">
                <a:solidFill>
                  <a:srgbClr val="0C0C0C"/>
                </a:solidFill>
                <a:latin typeface="Times New Roman"/>
                <a:cs typeface="Times New Roman"/>
              </a:rPr>
              <a:t>DE</a:t>
            </a:r>
            <a:r>
              <a:rPr sz="1050" b="1" spc="135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050" b="1" dirty="0">
                <a:solidFill>
                  <a:srgbClr val="0C0C0C"/>
                </a:solidFill>
                <a:latin typeface="Times New Roman"/>
                <a:cs typeface="Times New Roman"/>
              </a:rPr>
              <a:t>ADITAMENTO</a:t>
            </a:r>
            <a:r>
              <a:rPr sz="1050" b="1" spc="405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050" b="1" dirty="0">
                <a:solidFill>
                  <a:srgbClr val="080808"/>
                </a:solidFill>
                <a:latin typeface="Times New Roman"/>
                <a:cs typeface="Times New Roman"/>
              </a:rPr>
              <a:t>N°</a:t>
            </a:r>
            <a:r>
              <a:rPr sz="1050" b="1" spc="145" dirty="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sz="1050" b="1" spc="25" dirty="0">
                <a:solidFill>
                  <a:srgbClr val="181818"/>
                </a:solidFill>
                <a:latin typeface="Times New Roman"/>
                <a:cs typeface="Times New Roman"/>
              </a:rPr>
              <a:t>02</a:t>
            </a:r>
            <a:endParaRPr sz="1050">
              <a:latin typeface="Times New Roman"/>
              <a:cs typeface="Times New Roman"/>
            </a:endParaRPr>
          </a:p>
          <a:p>
            <a:pPr marR="5715" algn="ctr">
              <a:lnSpc>
                <a:spcPct val="100000"/>
              </a:lnSpc>
              <a:spcBef>
                <a:spcPts val="60"/>
              </a:spcBef>
            </a:pPr>
            <a:r>
              <a:rPr sz="1050" b="1" spc="60" dirty="0">
                <a:latin typeface="Times New Roman"/>
                <a:cs typeface="Times New Roman"/>
              </a:rPr>
              <a:t>AO</a:t>
            </a:r>
            <a:r>
              <a:rPr sz="1050" b="1" spc="190" dirty="0">
                <a:latin typeface="Times New Roman"/>
                <a:cs typeface="Times New Roman"/>
              </a:rPr>
              <a:t> </a:t>
            </a:r>
            <a:r>
              <a:rPr sz="1050" b="1" spc="55" dirty="0">
                <a:latin typeface="Times New Roman"/>
                <a:cs typeface="Times New Roman"/>
              </a:rPr>
              <a:t>TERMO</a:t>
            </a:r>
            <a:r>
              <a:rPr sz="1050" b="1" spc="360" dirty="0">
                <a:latin typeface="Times New Roman"/>
                <a:cs typeface="Times New Roman"/>
              </a:rPr>
              <a:t> </a:t>
            </a:r>
            <a:r>
              <a:rPr sz="1050" b="1" spc="10" dirty="0">
                <a:solidFill>
                  <a:srgbClr val="1A1A1A"/>
                </a:solidFill>
                <a:latin typeface="Times New Roman"/>
                <a:cs typeface="Times New Roman"/>
              </a:rPr>
              <a:t>DE</a:t>
            </a:r>
            <a:r>
              <a:rPr sz="1050" b="1" spc="21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050" b="1" spc="10" dirty="0">
                <a:latin typeface="Times New Roman"/>
                <a:cs typeface="Times New Roman"/>
              </a:rPr>
              <a:t>COLABORAÇÃO</a:t>
            </a:r>
            <a:r>
              <a:rPr sz="1050" b="1" spc="434" dirty="0">
                <a:latin typeface="Times New Roman"/>
                <a:cs typeface="Times New Roman"/>
              </a:rPr>
              <a:t> </a:t>
            </a:r>
            <a:r>
              <a:rPr sz="1050" spc="10" dirty="0">
                <a:solidFill>
                  <a:srgbClr val="181818"/>
                </a:solidFill>
                <a:latin typeface="Times New Roman"/>
                <a:cs typeface="Times New Roman"/>
              </a:rPr>
              <a:t>N°</a:t>
            </a:r>
            <a:r>
              <a:rPr sz="1050" spc="17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050" b="1" spc="10" dirty="0">
                <a:latin typeface="Times New Roman"/>
                <a:cs typeface="Times New Roman"/>
              </a:rPr>
              <a:t>004224/2021-</a:t>
            </a:r>
            <a:r>
              <a:rPr sz="1050" b="1" spc="50" dirty="0">
                <a:latin typeface="Times New Roman"/>
                <a:cs typeface="Times New Roman"/>
              </a:rPr>
              <a:t>SESE-</a:t>
            </a:r>
            <a:r>
              <a:rPr sz="1050" b="1" spc="35" dirty="0">
                <a:latin typeface="Times New Roman"/>
                <a:cs typeface="Times New Roman"/>
              </a:rPr>
              <a:t>RPP</a:t>
            </a:r>
            <a:endParaRPr sz="1050">
              <a:latin typeface="Times New Roman"/>
              <a:cs typeface="Times New Roman"/>
            </a:endParaRPr>
          </a:p>
          <a:p>
            <a:pPr marL="13335" algn="just">
              <a:lnSpc>
                <a:spcPct val="100000"/>
              </a:lnSpc>
              <a:spcBef>
                <a:spcPts val="135"/>
              </a:spcBef>
            </a:pPr>
            <a:r>
              <a:rPr sz="950" b="1" spc="114" dirty="0">
                <a:latin typeface="Times New Roman"/>
                <a:cs typeface="Times New Roman"/>
              </a:rPr>
              <a:t>MODALIDADE:</a:t>
            </a:r>
            <a:r>
              <a:rPr sz="950" b="1" spc="225" dirty="0">
                <a:latin typeface="Times New Roman"/>
                <a:cs typeface="Times New Roman"/>
              </a:rPr>
              <a:t> </a:t>
            </a:r>
            <a:r>
              <a:rPr sz="950" b="1" spc="-30" dirty="0">
                <a:latin typeface="Times New Roman"/>
                <a:cs typeface="Times New Roman"/>
              </a:rPr>
              <a:t>Educação</a:t>
            </a:r>
            <a:r>
              <a:rPr sz="950" b="1" spc="50" dirty="0">
                <a:latin typeface="Times New Roman"/>
                <a:cs typeface="Times New Roman"/>
              </a:rPr>
              <a:t> </a:t>
            </a:r>
            <a:r>
              <a:rPr sz="950" b="1" spc="-35" dirty="0">
                <a:latin typeface="Times New Roman"/>
                <a:cs typeface="Times New Roman"/>
              </a:rPr>
              <a:t>Bfisica/Educação</a:t>
            </a:r>
            <a:r>
              <a:rPr sz="950" b="1" spc="45" dirty="0">
                <a:latin typeface="Times New Roman"/>
                <a:cs typeface="Times New Roman"/>
              </a:rPr>
              <a:t> </a:t>
            </a:r>
            <a:r>
              <a:rPr sz="950" b="1" spc="-35" dirty="0">
                <a:latin typeface="Times New Roman"/>
                <a:cs typeface="Times New Roman"/>
              </a:rPr>
              <a:t>Infantil</a:t>
            </a:r>
            <a:r>
              <a:rPr sz="950" b="1" spc="50" dirty="0">
                <a:latin typeface="Times New Roman"/>
                <a:cs typeface="Times New Roman"/>
              </a:rPr>
              <a:t> </a:t>
            </a:r>
            <a:r>
              <a:rPr sz="950" dirty="0">
                <a:latin typeface="Times New Roman"/>
                <a:cs typeface="Times New Roman"/>
              </a:rPr>
              <a:t>-</a:t>
            </a:r>
            <a:r>
              <a:rPr sz="950" spc="-60" dirty="0">
                <a:latin typeface="Times New Roman"/>
                <a:cs typeface="Times New Roman"/>
              </a:rPr>
              <a:t> </a:t>
            </a:r>
            <a:r>
              <a:rPr sz="950" b="1" spc="-35" dirty="0">
                <a:latin typeface="Times New Roman"/>
                <a:cs typeface="Times New Roman"/>
              </a:rPr>
              <a:t>Creche</a:t>
            </a:r>
            <a:r>
              <a:rPr sz="950" b="1" spc="10" dirty="0">
                <a:latin typeface="Times New Roman"/>
                <a:cs typeface="Times New Roman"/>
              </a:rPr>
              <a:t> </a:t>
            </a:r>
            <a:r>
              <a:rPr sz="950" b="1" dirty="0">
                <a:solidFill>
                  <a:srgbClr val="2B2B2B"/>
                </a:solidFill>
                <a:latin typeface="Times New Roman"/>
                <a:cs typeface="Times New Roman"/>
              </a:rPr>
              <a:t>e</a:t>
            </a:r>
            <a:r>
              <a:rPr sz="950" b="1" spc="-15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950" b="1" spc="-45" dirty="0">
                <a:solidFill>
                  <a:srgbClr val="080808"/>
                </a:solidFill>
                <a:latin typeface="Times New Roman"/>
                <a:cs typeface="Times New Roman"/>
              </a:rPr>
              <a:t>Pré-</a:t>
            </a:r>
            <a:r>
              <a:rPr sz="950" b="1" spc="-10" dirty="0">
                <a:solidFill>
                  <a:srgbClr val="080808"/>
                </a:solidFill>
                <a:latin typeface="Times New Roman"/>
                <a:cs typeface="Times New Roman"/>
              </a:rPr>
              <a:t>escola</a:t>
            </a: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1050" b="1" spc="50" dirty="0">
                <a:latin typeface="Times New Roman"/>
                <a:cs typeface="Times New Roman"/>
              </a:rPr>
              <a:t>PROCESSO</a:t>
            </a:r>
            <a:r>
              <a:rPr sz="1050" b="1" spc="200" dirty="0">
                <a:latin typeface="Times New Roman"/>
                <a:cs typeface="Times New Roman"/>
              </a:rPr>
              <a:t> </a:t>
            </a:r>
            <a:r>
              <a:rPr sz="1050" b="1" spc="55" dirty="0">
                <a:latin typeface="Times New Roman"/>
                <a:cs typeface="Times New Roman"/>
              </a:rPr>
              <a:t>ADMINISTRATIVO:</a:t>
            </a:r>
            <a:r>
              <a:rPr sz="1050" b="1" spc="3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34.915/2021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050">
              <a:latin typeface="Times New Roman"/>
              <a:cs typeface="Times New Roman"/>
            </a:endParaRPr>
          </a:p>
          <a:p>
            <a:pPr marL="833755" marR="13335" indent="-818515">
              <a:lnSpc>
                <a:spcPts val="1200"/>
              </a:lnSpc>
            </a:pPr>
            <a:r>
              <a:rPr sz="1050" b="1" dirty="0">
                <a:latin typeface="Times New Roman"/>
                <a:cs typeface="Times New Roman"/>
              </a:rPr>
              <a:t>PARTICIPES:</a:t>
            </a:r>
            <a:r>
              <a:rPr sz="1050" b="1" spc="165" dirty="0">
                <a:latin typeface="Times New Roman"/>
                <a:cs typeface="Times New Roman"/>
              </a:rPr>
              <a:t>  </a:t>
            </a:r>
            <a:r>
              <a:rPr sz="1050" b="1" dirty="0">
                <a:latin typeface="Times New Roman"/>
                <a:cs typeface="Times New Roman"/>
              </a:rPr>
              <a:t>Município</a:t>
            </a:r>
            <a:r>
              <a:rPr sz="1050" b="1" spc="150" dirty="0">
                <a:latin typeface="Times New Roman"/>
                <a:cs typeface="Times New Roman"/>
              </a:rPr>
              <a:t>  </a:t>
            </a:r>
            <a:r>
              <a:rPr sz="1050" b="1" dirty="0">
                <a:solidFill>
                  <a:srgbClr val="070707"/>
                </a:solidFill>
                <a:latin typeface="Times New Roman"/>
                <a:cs typeface="Times New Roman"/>
              </a:rPr>
              <a:t>de</a:t>
            </a:r>
            <a:r>
              <a:rPr sz="1050" b="1" spc="130" dirty="0">
                <a:solidFill>
                  <a:srgbClr val="070707"/>
                </a:solidFill>
                <a:latin typeface="Times New Roman"/>
                <a:cs typeface="Times New Roman"/>
              </a:rPr>
              <a:t>  </a:t>
            </a:r>
            <a:r>
              <a:rPr sz="1050" b="1" dirty="0">
                <a:latin typeface="Times New Roman"/>
                <a:cs typeface="Times New Roman"/>
              </a:rPr>
              <a:t>Guarulhos</a:t>
            </a:r>
            <a:r>
              <a:rPr sz="1050" b="1" spc="165" dirty="0">
                <a:latin typeface="Times New Roman"/>
                <a:cs typeface="Times New Roman"/>
              </a:rPr>
              <a:t>  </a:t>
            </a:r>
            <a:r>
              <a:rPr sz="1050" b="1" dirty="0">
                <a:solidFill>
                  <a:srgbClr val="181818"/>
                </a:solidFill>
                <a:latin typeface="Times New Roman"/>
                <a:cs typeface="Times New Roman"/>
              </a:rPr>
              <a:t>e</a:t>
            </a:r>
            <a:r>
              <a:rPr sz="1050" b="1" spc="125" dirty="0">
                <a:solidFill>
                  <a:srgbClr val="181818"/>
                </a:solidFill>
                <a:latin typeface="Times New Roman"/>
                <a:cs typeface="Times New Roman"/>
              </a:rPr>
              <a:t>  </a:t>
            </a:r>
            <a:r>
              <a:rPr sz="1050" b="1" dirty="0">
                <a:latin typeface="Times New Roman"/>
                <a:cs typeface="Times New Roman"/>
              </a:rPr>
              <a:t>Associação</a:t>
            </a:r>
            <a:r>
              <a:rPr sz="1050" b="1" spc="170" dirty="0">
                <a:latin typeface="Times New Roman"/>
                <a:cs typeface="Times New Roman"/>
              </a:rPr>
              <a:t>  </a:t>
            </a:r>
            <a:r>
              <a:rPr sz="1050" b="1" dirty="0">
                <a:latin typeface="Times New Roman"/>
                <a:cs typeface="Times New Roman"/>
              </a:rPr>
              <a:t>dos</a:t>
            </a:r>
            <a:r>
              <a:rPr sz="1050" b="1" spc="145" dirty="0">
                <a:latin typeface="Times New Roman"/>
                <a:cs typeface="Times New Roman"/>
              </a:rPr>
              <a:t>  </a:t>
            </a:r>
            <a:r>
              <a:rPr sz="1050" b="1" dirty="0">
                <a:latin typeface="Times New Roman"/>
                <a:cs typeface="Times New Roman"/>
              </a:rPr>
              <a:t>Moradores</a:t>
            </a:r>
            <a:r>
              <a:rPr sz="1050" b="1" spc="190" dirty="0">
                <a:latin typeface="Times New Roman"/>
                <a:cs typeface="Times New Roman"/>
              </a:rPr>
              <a:t>  </a:t>
            </a:r>
            <a:r>
              <a:rPr sz="1050" dirty="0">
                <a:latin typeface="Times New Roman"/>
                <a:cs typeface="Times New Roman"/>
              </a:rPr>
              <a:t>para</a:t>
            </a:r>
            <a:r>
              <a:rPr sz="1050" spc="155" dirty="0">
                <a:latin typeface="Times New Roman"/>
                <a:cs typeface="Times New Roman"/>
              </a:rPr>
              <a:t>  </a:t>
            </a:r>
            <a:r>
              <a:rPr sz="1050" spc="-50" dirty="0">
                <a:solidFill>
                  <a:srgbClr val="181818"/>
                </a:solidFill>
                <a:latin typeface="Times New Roman"/>
                <a:cs typeface="Times New Roman"/>
              </a:rPr>
              <a:t>o </a:t>
            </a:r>
            <a:r>
              <a:rPr sz="1050" dirty="0">
                <a:latin typeface="Times New Roman"/>
                <a:cs typeface="Times New Roman"/>
              </a:rPr>
              <a:t>Desenvolvimento</a:t>
            </a:r>
            <a:r>
              <a:rPr sz="1050" spc="-7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do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b="1" spc="-10" dirty="0">
                <a:latin typeface="Times New Roman"/>
                <a:cs typeface="Times New Roman"/>
              </a:rPr>
              <a:t>Água</a:t>
            </a:r>
            <a:r>
              <a:rPr sz="1050" b="1" spc="1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Azul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31313"/>
                </a:solidFill>
                <a:latin typeface="Times New Roman"/>
                <a:cs typeface="Times New Roman"/>
              </a:rPr>
              <a:t>-</a:t>
            </a:r>
            <a:r>
              <a:rPr sz="1050" spc="95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Unid.</a:t>
            </a:r>
            <a:r>
              <a:rPr sz="1050" b="1" spc="85" dirty="0">
                <a:latin typeface="Times New Roman"/>
                <a:cs typeface="Times New Roman"/>
              </a:rPr>
              <a:t> </a:t>
            </a:r>
            <a:r>
              <a:rPr sz="1050" b="1" spc="-25" dirty="0">
                <a:solidFill>
                  <a:srgbClr val="151515"/>
                </a:solidFill>
                <a:latin typeface="Times New Roman"/>
                <a:cs typeface="Times New Roman"/>
              </a:rPr>
              <a:t>IY</a:t>
            </a:r>
            <a:endParaRPr sz="1050">
              <a:latin typeface="Times New Roman"/>
              <a:cs typeface="Times New Roman"/>
            </a:endParaRPr>
          </a:p>
          <a:p>
            <a:pPr marL="15875">
              <a:lnSpc>
                <a:spcPts val="1195"/>
              </a:lnSpc>
              <a:spcBef>
                <a:spcPts val="1085"/>
              </a:spcBef>
            </a:pPr>
            <a:r>
              <a:rPr sz="1050" b="1" spc="-45" dirty="0">
                <a:latin typeface="Times New Roman"/>
                <a:cs typeface="Times New Roman"/>
              </a:rPr>
              <a:t>FINALIDADE</a:t>
            </a:r>
            <a:r>
              <a:rPr sz="1050" b="1" spc="60" dirty="0">
                <a:latin typeface="Times New Roman"/>
                <a:cs typeface="Times New Roman"/>
              </a:rPr>
              <a:t> </a:t>
            </a:r>
            <a:r>
              <a:rPr sz="1050" b="1" dirty="0">
                <a:solidFill>
                  <a:srgbClr val="131313"/>
                </a:solidFill>
                <a:latin typeface="Times New Roman"/>
                <a:cs typeface="Times New Roman"/>
              </a:rPr>
              <a:t>DO</a:t>
            </a:r>
            <a:r>
              <a:rPr sz="1050" b="1" spc="-15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050" b="1" spc="-30" dirty="0">
                <a:latin typeface="Times New Roman"/>
                <a:cs typeface="Times New Roman"/>
              </a:rPr>
              <a:t>TERMO</a:t>
            </a:r>
            <a:r>
              <a:rPr sz="1050" b="1" spc="50" dirty="0">
                <a:latin typeface="Times New Roman"/>
                <a:cs typeface="Times New Roman"/>
              </a:rPr>
              <a:t> </a:t>
            </a:r>
            <a:r>
              <a:rPr sz="1050" b="1" spc="-10" dirty="0">
                <a:latin typeface="Times New Roman"/>
                <a:cs typeface="Times New Roman"/>
              </a:rPr>
              <a:t>DE</a:t>
            </a:r>
            <a:r>
              <a:rPr sz="1050" b="1" spc="25" dirty="0">
                <a:latin typeface="Times New Roman"/>
                <a:cs typeface="Times New Roman"/>
              </a:rPr>
              <a:t> </a:t>
            </a:r>
            <a:r>
              <a:rPr sz="1050" b="1" spc="-50" dirty="0">
                <a:latin typeface="Times New Roman"/>
                <a:cs typeface="Times New Roman"/>
              </a:rPr>
              <a:t>ADITAMENTO:</a:t>
            </a:r>
            <a:r>
              <a:rPr sz="1050" b="1" spc="12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Prorrogação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F0F0F"/>
                </a:solidFill>
                <a:latin typeface="Times New Roman"/>
                <a:cs typeface="Times New Roman"/>
              </a:rPr>
              <a:t>do</a:t>
            </a:r>
            <a:r>
              <a:rPr sz="1050" spc="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Termo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70707"/>
                </a:solidFill>
                <a:latin typeface="Times New Roman"/>
                <a:cs typeface="Times New Roman"/>
              </a:rPr>
              <a:t>de </a:t>
            </a:r>
            <a:r>
              <a:rPr sz="1050" spc="-25" dirty="0">
                <a:latin typeface="Times New Roman"/>
                <a:cs typeface="Times New Roman"/>
              </a:rPr>
              <a:t>Colaboração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N°</a:t>
            </a:r>
            <a:endParaRPr sz="1050">
              <a:latin typeface="Times New Roman"/>
              <a:cs typeface="Times New Roman"/>
            </a:endParaRPr>
          </a:p>
          <a:p>
            <a:pPr marL="13970" algn="just">
              <a:lnSpc>
                <a:spcPts val="1195"/>
              </a:lnSpc>
            </a:pPr>
            <a:r>
              <a:rPr sz="1050" b="1" spc="-25" dirty="0">
                <a:latin typeface="Times New Roman"/>
                <a:cs typeface="Times New Roman"/>
              </a:rPr>
              <a:t>004224/2021-</a:t>
            </a:r>
            <a:r>
              <a:rPr sz="1050" b="1" spc="-30" dirty="0">
                <a:latin typeface="Times New Roman"/>
                <a:cs typeface="Times New Roman"/>
              </a:rPr>
              <a:t>SESE-RPP,</a:t>
            </a:r>
            <a:r>
              <a:rPr sz="1050" b="1" spc="-6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</a:t>
            </a:r>
            <a:r>
              <a:rPr sz="1050" spc="5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11111"/>
                </a:solidFill>
                <a:latin typeface="Times New Roman"/>
                <a:cs typeface="Times New Roman"/>
              </a:rPr>
              <a:t>l°</a:t>
            </a:r>
            <a:r>
              <a:rPr sz="1050" spc="-6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</a:t>
            </a:r>
            <a:r>
              <a:rPr sz="1050" spc="-20" dirty="0">
                <a:latin typeface="Times New Roman"/>
                <a:cs typeface="Times New Roman"/>
              </a:rPr>
              <a:t> janeiro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10" dirty="0">
                <a:solidFill>
                  <a:srgbClr val="0F0F0F"/>
                </a:solidFill>
                <a:latin typeface="Times New Roman"/>
                <a:cs typeface="Times New Roman"/>
              </a:rPr>
              <a:t>de</a:t>
            </a:r>
            <a:r>
              <a:rPr sz="1050" spc="-3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2024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51515"/>
                </a:solidFill>
                <a:latin typeface="Times New Roman"/>
                <a:cs typeface="Times New Roman"/>
              </a:rPr>
              <a:t>a</a:t>
            </a:r>
            <a:r>
              <a:rPr sz="1050" spc="-30" dirty="0">
                <a:solidFill>
                  <a:srgbClr val="151515"/>
                </a:solidFill>
                <a:latin typeface="Times New Roman"/>
                <a:cs typeface="Times New Roman"/>
              </a:rPr>
              <a:t> </a:t>
            </a:r>
            <a:r>
              <a:rPr sz="1050" spc="-20" dirty="0">
                <a:solidFill>
                  <a:srgbClr val="0E0E0E"/>
                </a:solidFill>
                <a:latin typeface="Times New Roman"/>
                <a:cs typeface="Times New Roman"/>
              </a:rPr>
              <a:t>31</a:t>
            </a:r>
            <a:r>
              <a:rPr sz="1050" spc="-10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dezembro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de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2026.</a:t>
            </a:r>
            <a:endParaRPr sz="1050">
              <a:latin typeface="Times New Roman"/>
              <a:cs typeface="Times New Roman"/>
            </a:endParaRPr>
          </a:p>
          <a:p>
            <a:pPr marL="15875" marR="12700" indent="-1905" algn="just">
              <a:lnSpc>
                <a:spcPct val="89500"/>
              </a:lnSpc>
              <a:spcBef>
                <a:spcPts val="1155"/>
              </a:spcBef>
            </a:pPr>
            <a:r>
              <a:rPr sz="1050" spc="-40" dirty="0">
                <a:solidFill>
                  <a:srgbClr val="212121"/>
                </a:solidFill>
                <a:latin typeface="Times New Roman"/>
                <a:cs typeface="Times New Roman"/>
              </a:rPr>
              <a:t>Os</a:t>
            </a:r>
            <a:r>
              <a:rPr sz="1050" spc="-1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participes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acima,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neste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25" dirty="0">
                <a:solidFill>
                  <a:srgbClr val="0A0A0A"/>
                </a:solidFill>
                <a:latin typeface="Times New Roman"/>
                <a:cs typeface="Times New Roman"/>
              </a:rPr>
              <a:t>ato</a:t>
            </a:r>
            <a:r>
              <a:rPr sz="1050" spc="-15" dirty="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representados,</a:t>
            </a:r>
            <a:r>
              <a:rPr sz="1050" spc="-6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respectivamente</a:t>
            </a:r>
            <a:r>
              <a:rPr sz="1050" spc="-4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pelo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Secretário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de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Educação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-525" dirty="0">
                <a:solidFill>
                  <a:srgbClr val="2D2D2D"/>
                </a:solidFill>
                <a:latin typeface="Times New Roman"/>
                <a:cs typeface="Times New Roman"/>
              </a:rPr>
              <a:t>—</a:t>
            </a:r>
            <a:r>
              <a:rPr sz="1050" spc="-65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050" spc="-40" dirty="0">
                <a:solidFill>
                  <a:srgbClr val="080808"/>
                </a:solidFill>
                <a:latin typeface="Times New Roman"/>
                <a:cs typeface="Times New Roman"/>
              </a:rPr>
              <a:t>Alex</a:t>
            </a:r>
            <a:r>
              <a:rPr sz="1050" spc="-20" dirty="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Viterale</a:t>
            </a:r>
            <a:r>
              <a:rPr sz="1050" spc="20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de</a:t>
            </a:r>
            <a:r>
              <a:rPr sz="1050" spc="120" dirty="0">
                <a:latin typeface="Times New Roman"/>
                <a:cs typeface="Times New Roman"/>
              </a:rPr>
              <a:t> </a:t>
            </a:r>
            <a:r>
              <a:rPr sz="1050" spc="-30" dirty="0">
                <a:solidFill>
                  <a:srgbClr val="080808"/>
                </a:solidFill>
                <a:latin typeface="Times New Roman"/>
                <a:cs typeface="Times New Roman"/>
              </a:rPr>
              <a:t>Sousa,</a:t>
            </a:r>
            <a:r>
              <a:rPr sz="1050" spc="150" dirty="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e</a:t>
            </a:r>
            <a:r>
              <a:rPr sz="1050" spc="15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pelo</a:t>
            </a:r>
            <a:r>
              <a:rPr sz="1050" spc="12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Sr.</a:t>
            </a:r>
            <a:r>
              <a:rPr sz="1050" spc="14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Antonio</a:t>
            </a:r>
            <a:r>
              <a:rPr sz="1050" spc="165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Gomes</a:t>
            </a:r>
            <a:r>
              <a:rPr sz="1050" spc="155" dirty="0">
                <a:latin typeface="Times New Roman"/>
                <a:cs typeface="Times New Roman"/>
              </a:rPr>
              <a:t> </a:t>
            </a:r>
            <a:r>
              <a:rPr sz="1050" spc="-35" dirty="0">
                <a:solidFill>
                  <a:srgbClr val="131313"/>
                </a:solidFill>
                <a:latin typeface="Times New Roman"/>
                <a:cs typeface="Times New Roman"/>
              </a:rPr>
              <a:t>da</a:t>
            </a:r>
            <a:r>
              <a:rPr sz="1050" spc="140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Silva,</a:t>
            </a:r>
            <a:r>
              <a:rPr sz="1050" spc="17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devidamente</a:t>
            </a:r>
            <a:r>
              <a:rPr sz="1050" spc="19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qualificados</a:t>
            </a:r>
            <a:r>
              <a:rPr sz="1050" spc="220" dirty="0">
                <a:latin typeface="Times New Roman"/>
                <a:cs typeface="Times New Roman"/>
              </a:rPr>
              <a:t> </a:t>
            </a:r>
            <a:r>
              <a:rPr sz="1050" spc="-40" dirty="0">
                <a:solidFill>
                  <a:srgbClr val="0A0A0A"/>
                </a:solidFill>
                <a:latin typeface="Times New Roman"/>
                <a:cs typeface="Times New Roman"/>
              </a:rPr>
              <a:t>no</a:t>
            </a:r>
            <a:r>
              <a:rPr sz="1050" spc="135" dirty="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Processo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Administrativo</a:t>
            </a:r>
            <a:r>
              <a:rPr sz="1050" spc="8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citado,</a:t>
            </a:r>
            <a:r>
              <a:rPr sz="1050" spc="165" dirty="0">
                <a:latin typeface="Times New Roman"/>
                <a:cs typeface="Times New Roman"/>
              </a:rPr>
              <a:t> </a:t>
            </a:r>
            <a:r>
              <a:rPr sz="1050" spc="-45" dirty="0">
                <a:latin typeface="Times New Roman"/>
                <a:cs typeface="Times New Roman"/>
              </a:rPr>
              <a:t>efetuam</a:t>
            </a:r>
            <a:r>
              <a:rPr sz="1050" spc="229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o</a:t>
            </a:r>
            <a:r>
              <a:rPr sz="1050" spc="14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presente</a:t>
            </a:r>
            <a:r>
              <a:rPr sz="1050" spc="195" dirty="0">
                <a:latin typeface="Times New Roman"/>
                <a:cs typeface="Times New Roman"/>
              </a:rPr>
              <a:t> </a:t>
            </a:r>
            <a:r>
              <a:rPr sz="1050" spc="-50" dirty="0">
                <a:solidFill>
                  <a:srgbClr val="151515"/>
                </a:solidFill>
                <a:latin typeface="Times New Roman"/>
                <a:cs typeface="Times New Roman"/>
              </a:rPr>
              <a:t>TERMO</a:t>
            </a:r>
            <a:r>
              <a:rPr sz="1050" spc="180" dirty="0">
                <a:solidFill>
                  <a:srgbClr val="151515"/>
                </a:solidFill>
                <a:latin typeface="Times New Roman"/>
                <a:cs typeface="Times New Roman"/>
              </a:rPr>
              <a:t> </a:t>
            </a:r>
            <a:r>
              <a:rPr sz="1050" spc="-60" dirty="0">
                <a:latin typeface="Times New Roman"/>
                <a:cs typeface="Times New Roman"/>
              </a:rPr>
              <a:t>DE</a:t>
            </a:r>
            <a:r>
              <a:rPr sz="1050" spc="160" dirty="0"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ADITAMENTO,</a:t>
            </a:r>
            <a:r>
              <a:rPr sz="1050" spc="265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para</a:t>
            </a:r>
            <a:r>
              <a:rPr sz="1050" spc="16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prorrogação</a:t>
            </a:r>
            <a:r>
              <a:rPr sz="1050" spc="185" dirty="0">
                <a:latin typeface="Times New Roman"/>
                <a:cs typeface="Times New Roman"/>
              </a:rPr>
              <a:t> </a:t>
            </a:r>
            <a:r>
              <a:rPr sz="1050" spc="-25" dirty="0">
                <a:solidFill>
                  <a:srgbClr val="0F0F0F"/>
                </a:solidFill>
                <a:latin typeface="Times New Roman"/>
                <a:cs typeface="Times New Roman"/>
              </a:rPr>
              <a:t>do</a:t>
            </a:r>
            <a:r>
              <a:rPr sz="1050" spc="-1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35" dirty="0">
                <a:solidFill>
                  <a:srgbClr val="0F0F0F"/>
                </a:solidFill>
                <a:latin typeface="Times New Roman"/>
                <a:cs typeface="Times New Roman"/>
              </a:rPr>
              <a:t>Termo</a:t>
            </a:r>
            <a:r>
              <a:rPr sz="1050" spc="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35" dirty="0">
                <a:solidFill>
                  <a:srgbClr val="242424"/>
                </a:solidFill>
                <a:latin typeface="Times New Roman"/>
                <a:cs typeface="Times New Roman"/>
              </a:rPr>
              <a:t>de</a:t>
            </a:r>
            <a:r>
              <a:rPr sz="1050" spc="-25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050" spc="-30" dirty="0">
                <a:solidFill>
                  <a:srgbClr val="070707"/>
                </a:solidFill>
                <a:latin typeface="Times New Roman"/>
                <a:cs typeface="Times New Roman"/>
              </a:rPr>
              <a:t>Colaboração</a:t>
            </a:r>
            <a:r>
              <a:rPr sz="1050" spc="85" dirty="0">
                <a:solidFill>
                  <a:srgbClr val="070707"/>
                </a:solidFill>
                <a:latin typeface="Times New Roman"/>
                <a:cs typeface="Times New Roman"/>
              </a:rPr>
              <a:t> </a:t>
            </a:r>
            <a:r>
              <a:rPr sz="1050" spc="-55" dirty="0">
                <a:solidFill>
                  <a:srgbClr val="0F0F0F"/>
                </a:solidFill>
                <a:latin typeface="Times New Roman"/>
                <a:cs typeface="Times New Roman"/>
              </a:rPr>
              <a:t>n°</a:t>
            </a:r>
            <a:r>
              <a:rPr sz="1050" spc="-9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004224/2021-</a:t>
            </a:r>
            <a:r>
              <a:rPr sz="1050" spc="-25" dirty="0">
                <a:latin typeface="Times New Roman"/>
                <a:cs typeface="Times New Roman"/>
              </a:rPr>
              <a:t>SESE-RPP,</a:t>
            </a:r>
            <a:r>
              <a:rPr sz="1050" spc="-9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de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75" dirty="0">
                <a:solidFill>
                  <a:srgbClr val="232323"/>
                </a:solidFill>
                <a:latin typeface="Times New Roman"/>
                <a:cs typeface="Times New Roman"/>
              </a:rPr>
              <a:t>1°</a:t>
            </a:r>
            <a:r>
              <a:rPr sz="1050" spc="-5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050" spc="-35" dirty="0">
                <a:solidFill>
                  <a:srgbClr val="0F0F0F"/>
                </a:solidFill>
                <a:latin typeface="Times New Roman"/>
                <a:cs typeface="Times New Roman"/>
              </a:rPr>
              <a:t>de</a:t>
            </a:r>
            <a:r>
              <a:rPr sz="1050" spc="-2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janeiro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de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2024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-30" dirty="0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sz="1050" spc="-35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050" spc="-35" dirty="0">
                <a:solidFill>
                  <a:srgbClr val="0F0F0F"/>
                </a:solidFill>
                <a:latin typeface="Times New Roman"/>
                <a:cs typeface="Times New Roman"/>
              </a:rPr>
              <a:t>31</a:t>
            </a:r>
            <a:r>
              <a:rPr sz="1050" spc="-2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de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-35" dirty="0">
                <a:solidFill>
                  <a:srgbClr val="0A0A0A"/>
                </a:solidFill>
                <a:latin typeface="Times New Roman"/>
                <a:cs typeface="Times New Roman"/>
              </a:rPr>
              <a:t>dezembro</a:t>
            </a:r>
            <a:r>
              <a:rPr sz="1050" spc="20" dirty="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de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2026,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35" dirty="0">
                <a:solidFill>
                  <a:srgbClr val="111111"/>
                </a:solidFill>
                <a:latin typeface="Times New Roman"/>
                <a:cs typeface="Times New Roman"/>
              </a:rPr>
              <a:t>conforme</a:t>
            </a:r>
            <a:r>
              <a:rPr sz="1050" spc="7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segue:</a:t>
            </a:r>
            <a:endParaRPr sz="1050">
              <a:latin typeface="Times New Roman"/>
              <a:cs typeface="Times New Roman"/>
            </a:endParaRPr>
          </a:p>
          <a:p>
            <a:pPr marL="15240" marR="20320" indent="-1905" algn="just">
              <a:lnSpc>
                <a:spcPct val="104200"/>
              </a:lnSpc>
              <a:spcBef>
                <a:spcPts val="990"/>
              </a:spcBef>
            </a:pPr>
            <a:r>
              <a:rPr sz="1050" b="1" spc="-30" dirty="0">
                <a:latin typeface="Times New Roman"/>
                <a:cs typeface="Times New Roman"/>
              </a:rPr>
              <a:t>OBJETO:</a:t>
            </a:r>
            <a:r>
              <a:rPr sz="1050" b="1" spc="-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“A</a:t>
            </a:r>
            <a:r>
              <a:rPr sz="1050" spc="-20" dirty="0">
                <a:latin typeface="Times New Roman"/>
                <a:cs typeface="Times New Roman"/>
              </a:rPr>
              <a:t> colaboração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técnica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F0F0F"/>
                </a:solidFill>
                <a:latin typeface="Times New Roman"/>
                <a:cs typeface="Times New Roman"/>
              </a:rPr>
              <a:t>e</a:t>
            </a:r>
            <a:r>
              <a:rPr sz="1050" spc="-5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financeira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visando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disciplinar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-30" dirty="0">
                <a:solidFill>
                  <a:srgbClr val="1C1C1C"/>
                </a:solidFill>
                <a:latin typeface="Times New Roman"/>
                <a:cs typeface="Times New Roman"/>
              </a:rPr>
              <a:t>os</a:t>
            </a:r>
            <a:r>
              <a:rPr sz="1050" spc="-3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esforços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conjuntos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232323"/>
                </a:solidFill>
                <a:latin typeface="Times New Roman"/>
                <a:cs typeface="Times New Roman"/>
              </a:rPr>
              <a:t>a</a:t>
            </a:r>
            <a:r>
              <a:rPr sz="1050" spc="-5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serem </a:t>
            </a:r>
            <a:r>
              <a:rPr sz="1050" spc="-20" dirty="0">
                <a:latin typeface="Times New Roman"/>
                <a:cs typeface="Times New Roman"/>
              </a:rPr>
              <a:t>realizados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-10" dirty="0">
                <a:solidFill>
                  <a:srgbClr val="0E0E0E"/>
                </a:solidFill>
                <a:latin typeface="Times New Roman"/>
                <a:cs typeface="Times New Roman"/>
              </a:rPr>
              <a:t>pelo</a:t>
            </a:r>
            <a:r>
              <a:rPr sz="1050" spc="-5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Município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pela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Instituição,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para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11111"/>
                </a:solidFill>
                <a:latin typeface="Times New Roman"/>
                <a:cs typeface="Times New Roman"/>
              </a:rPr>
              <a:t>o</a:t>
            </a:r>
            <a:r>
              <a:rPr sz="1050" spc="-6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desenvolvimento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complementar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F1F1F"/>
                </a:solidFill>
                <a:latin typeface="Times New Roman"/>
                <a:cs typeface="Times New Roman"/>
              </a:rPr>
              <a:t>da</a:t>
            </a:r>
            <a:r>
              <a:rPr sz="1050" spc="-2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educação </a:t>
            </a:r>
            <a:r>
              <a:rPr sz="1050" dirty="0">
                <a:latin typeface="Times New Roman"/>
                <a:cs typeface="Times New Roman"/>
              </a:rPr>
              <a:t>pública</a:t>
            </a:r>
            <a:r>
              <a:rPr sz="1050" spc="145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F0F0F"/>
                </a:solidFill>
                <a:latin typeface="Times New Roman"/>
                <a:cs typeface="Times New Roman"/>
              </a:rPr>
              <a:t>e</a:t>
            </a:r>
            <a:r>
              <a:rPr sz="1050" spc="11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gratuita</a:t>
            </a:r>
            <a:r>
              <a:rPr sz="1050" spc="15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prestada</a:t>
            </a:r>
            <a:r>
              <a:rPr sz="1050" spc="15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pela</a:t>
            </a:r>
            <a:r>
              <a:rPr sz="1050" spc="14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Rede</a:t>
            </a:r>
            <a:r>
              <a:rPr sz="1050" spc="1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Municipal</a:t>
            </a:r>
            <a:r>
              <a:rPr sz="1050" spc="185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C0C0C"/>
                </a:solidFill>
                <a:latin typeface="Times New Roman"/>
                <a:cs typeface="Times New Roman"/>
              </a:rPr>
              <a:t>de</a:t>
            </a:r>
            <a:r>
              <a:rPr sz="1050" spc="130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Guarulhos,</a:t>
            </a:r>
            <a:r>
              <a:rPr sz="1050" spc="15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na</a:t>
            </a:r>
            <a:r>
              <a:rPr sz="1050" spc="114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modalidade</a:t>
            </a:r>
            <a:r>
              <a:rPr sz="1050" spc="18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“Educação </a:t>
            </a:r>
            <a:r>
              <a:rPr sz="1050" spc="-30" dirty="0">
                <a:latin typeface="Times New Roman"/>
                <a:cs typeface="Times New Roman"/>
              </a:rPr>
              <a:t>Bãsica/Educação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30" dirty="0">
                <a:solidFill>
                  <a:srgbClr val="0A0A0A"/>
                </a:solidFill>
                <a:latin typeface="Times New Roman"/>
                <a:cs typeface="Times New Roman"/>
              </a:rPr>
              <a:t>Infantil</a:t>
            </a:r>
            <a:r>
              <a:rPr sz="1050" spc="-35" dirty="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11111"/>
                </a:solidFill>
                <a:latin typeface="Times New Roman"/>
                <a:cs typeface="Times New Roman"/>
              </a:rPr>
              <a:t>-</a:t>
            </a:r>
            <a:r>
              <a:rPr sz="1050" spc="-6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Creche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5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Pré-</a:t>
            </a:r>
            <a:r>
              <a:rPr sz="1050" spc="-25" dirty="0">
                <a:latin typeface="Times New Roman"/>
                <a:cs typeface="Times New Roman"/>
              </a:rPr>
              <a:t>escola”,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-50" dirty="0">
                <a:solidFill>
                  <a:srgbClr val="050505"/>
                </a:solidFill>
                <a:latin typeface="Times New Roman"/>
                <a:cs typeface="Times New Roman"/>
              </a:rPr>
              <a:t>na</a:t>
            </a:r>
            <a:r>
              <a:rPr sz="1050" spc="-15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Unidade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sito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232323"/>
                </a:solidFill>
                <a:latin typeface="Times New Roman"/>
                <a:cs typeface="Times New Roman"/>
              </a:rPr>
              <a:t>a</a:t>
            </a:r>
            <a:r>
              <a:rPr sz="1050" spc="-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050" spc="-35" dirty="0">
                <a:solidFill>
                  <a:srgbClr val="111111"/>
                </a:solidFill>
                <a:latin typeface="Times New Roman"/>
                <a:cs typeface="Times New Roman"/>
              </a:rPr>
              <a:t>Estrada</a:t>
            </a:r>
            <a:r>
              <a:rPr sz="1050" spc="1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Acãcio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Antonio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Batista </a:t>
            </a:r>
            <a:r>
              <a:rPr sz="1050" spc="-50" dirty="0">
                <a:solidFill>
                  <a:srgbClr val="1C1C1C"/>
                </a:solidFill>
                <a:latin typeface="Times New Roman"/>
                <a:cs typeface="Times New Roman"/>
              </a:rPr>
              <a:t>n°.</a:t>
            </a:r>
            <a:r>
              <a:rPr sz="1050" spc="-2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Times New Roman"/>
                <a:cs typeface="Times New Roman"/>
              </a:rPr>
              <a:t>270</a:t>
            </a:r>
            <a:r>
              <a:rPr sz="1050" spc="-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C1C1C"/>
                </a:solidFill>
                <a:latin typeface="Times New Roman"/>
                <a:cs typeface="Times New Roman"/>
              </a:rPr>
              <a:t>-</a:t>
            </a:r>
            <a:r>
              <a:rPr sz="1050" spc="-2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Vila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Nova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Bonsucesso</a:t>
            </a:r>
            <a:r>
              <a:rPr sz="1050" spc="65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F0F0F"/>
                </a:solidFill>
                <a:latin typeface="Times New Roman"/>
                <a:cs typeface="Times New Roman"/>
              </a:rPr>
              <a:t>-</a:t>
            </a:r>
            <a:r>
              <a:rPr sz="1050" spc="-5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35" dirty="0">
                <a:solidFill>
                  <a:srgbClr val="111111"/>
                </a:solidFill>
                <a:latin typeface="Times New Roman"/>
                <a:cs typeface="Times New Roman"/>
              </a:rPr>
              <a:t>Guarulhos</a:t>
            </a:r>
            <a:r>
              <a:rPr sz="1050" spc="5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3B3B3B"/>
                </a:solidFill>
                <a:latin typeface="Times New Roman"/>
                <a:cs typeface="Times New Roman"/>
              </a:rPr>
              <a:t>-</a:t>
            </a:r>
            <a:r>
              <a:rPr sz="1050" spc="-30" dirty="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CEP: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07175-</a:t>
            </a:r>
            <a:r>
              <a:rPr sz="1050" dirty="0">
                <a:latin typeface="Times New Roman"/>
                <a:cs typeface="Times New Roman"/>
              </a:rPr>
              <a:t>080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C0C0C"/>
                </a:solidFill>
                <a:latin typeface="Times New Roman"/>
                <a:cs typeface="Times New Roman"/>
              </a:rPr>
              <a:t>-</a:t>
            </a:r>
            <a:r>
              <a:rPr sz="1050" spc="-45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CNPJ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08.953.367/0003-01.</a:t>
            </a:r>
            <a:endParaRPr sz="1050">
              <a:latin typeface="Times New Roman"/>
              <a:cs typeface="Times New Roman"/>
            </a:endParaRPr>
          </a:p>
          <a:p>
            <a:pPr marL="21590" indent="-6985" algn="just">
              <a:lnSpc>
                <a:spcPct val="100000"/>
              </a:lnSpc>
              <a:spcBef>
                <a:spcPts val="35"/>
              </a:spcBef>
            </a:pPr>
            <a:r>
              <a:rPr sz="1050" spc="-20" dirty="0">
                <a:latin typeface="Times New Roman"/>
                <a:cs typeface="Times New Roman"/>
              </a:rPr>
              <a:t>Atendimento</a:t>
            </a:r>
            <a:r>
              <a:rPr sz="1050" spc="18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</a:t>
            </a:r>
            <a:r>
              <a:rPr sz="1050" spc="13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educandos,</a:t>
            </a:r>
            <a:r>
              <a:rPr sz="1050" spc="16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em</a:t>
            </a:r>
            <a:r>
              <a:rPr sz="1050" spc="17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período</a:t>
            </a:r>
            <a:r>
              <a:rPr sz="1050" spc="16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integral,</a:t>
            </a:r>
            <a:r>
              <a:rPr sz="1050" spc="18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A0A0A"/>
                </a:solidFill>
                <a:latin typeface="Times New Roman"/>
                <a:cs typeface="Times New Roman"/>
              </a:rPr>
              <a:t>na</a:t>
            </a:r>
            <a:r>
              <a:rPr sz="1050" spc="105" dirty="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Modalidade</a:t>
            </a:r>
            <a:r>
              <a:rPr sz="1050" spc="16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Educação</a:t>
            </a:r>
            <a:r>
              <a:rPr sz="1050" spc="17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Bãsica/Educação</a:t>
            </a:r>
            <a:endParaRPr sz="1050">
              <a:latin typeface="Times New Roman"/>
              <a:cs typeface="Times New Roman"/>
            </a:endParaRPr>
          </a:p>
          <a:p>
            <a:pPr marL="20955" marR="15240" indent="635" algn="just">
              <a:lnSpc>
                <a:spcPct val="102800"/>
              </a:lnSpc>
              <a:spcBef>
                <a:spcPts val="20"/>
              </a:spcBef>
            </a:pPr>
            <a:r>
              <a:rPr sz="1050" spc="-25" dirty="0">
                <a:latin typeface="Times New Roman"/>
                <a:cs typeface="Times New Roman"/>
              </a:rPr>
              <a:t>Infantil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F1F1F"/>
                </a:solidFill>
                <a:latin typeface="Times New Roman"/>
                <a:cs typeface="Times New Roman"/>
              </a:rPr>
              <a:t>-</a:t>
            </a:r>
            <a:r>
              <a:rPr sz="1050" spc="-5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Creche </a:t>
            </a:r>
            <a:r>
              <a:rPr sz="1050" dirty="0">
                <a:solidFill>
                  <a:srgbClr val="181818"/>
                </a:solidFill>
                <a:latin typeface="Times New Roman"/>
                <a:cs typeface="Times New Roman"/>
              </a:rPr>
              <a:t>e </a:t>
            </a:r>
            <a:r>
              <a:rPr sz="1050" spc="-40" dirty="0">
                <a:latin typeface="Times New Roman"/>
                <a:cs typeface="Times New Roman"/>
              </a:rPr>
              <a:t>Pré-</a:t>
            </a:r>
            <a:r>
              <a:rPr sz="1050" spc="-10" dirty="0">
                <a:latin typeface="Times New Roman"/>
                <a:cs typeface="Times New Roman"/>
              </a:rPr>
              <a:t>escola,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totalizando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180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vagas,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-20" dirty="0">
                <a:solidFill>
                  <a:srgbClr val="151515"/>
                </a:solidFill>
                <a:latin typeface="Times New Roman"/>
                <a:cs typeface="Times New Roman"/>
              </a:rPr>
              <a:t>sendo </a:t>
            </a:r>
            <a:r>
              <a:rPr sz="1050" dirty="0">
                <a:latin typeface="Times New Roman"/>
                <a:cs typeface="Times New Roman"/>
              </a:rPr>
              <a:t>48</a:t>
            </a:r>
            <a:r>
              <a:rPr sz="1050" spc="20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vaga(s)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81818"/>
                </a:solidFill>
                <a:latin typeface="Times New Roman"/>
                <a:cs typeface="Times New Roman"/>
              </a:rPr>
              <a:t>de</a:t>
            </a:r>
            <a:r>
              <a:rPr sz="1050" spc="-1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berçário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E0E0E"/>
                </a:solidFill>
                <a:latin typeface="Times New Roman"/>
                <a:cs typeface="Times New Roman"/>
              </a:rPr>
              <a:t>I</a:t>
            </a:r>
            <a:r>
              <a:rPr sz="1050" spc="-35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11111"/>
                </a:solidFill>
                <a:latin typeface="Times New Roman"/>
                <a:cs typeface="Times New Roman"/>
              </a:rPr>
              <a:t>e/ou</a:t>
            </a:r>
            <a:r>
              <a:rPr sz="1050" spc="2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F1F1F"/>
                </a:solidFill>
                <a:latin typeface="Times New Roman"/>
                <a:cs typeface="Times New Roman"/>
              </a:rPr>
              <a:t>II;</a:t>
            </a:r>
            <a:r>
              <a:rPr sz="1050" spc="17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solidFill>
                  <a:srgbClr val="0C0C0C"/>
                </a:solidFill>
                <a:latin typeface="Times New Roman"/>
                <a:cs typeface="Times New Roman"/>
              </a:rPr>
              <a:t>63 </a:t>
            </a:r>
            <a:r>
              <a:rPr sz="1050" spc="-30" dirty="0">
                <a:solidFill>
                  <a:srgbClr val="111111"/>
                </a:solidFill>
                <a:latin typeface="Times New Roman"/>
                <a:cs typeface="Times New Roman"/>
              </a:rPr>
              <a:t>vaga(s)</a:t>
            </a:r>
            <a:r>
              <a:rPr sz="1050" spc="-4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</a:t>
            </a:r>
            <a:r>
              <a:rPr sz="1050" spc="-6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matemal</a:t>
            </a:r>
            <a:r>
              <a:rPr sz="1050" spc="20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81818"/>
                </a:solidFill>
                <a:latin typeface="Times New Roman"/>
                <a:cs typeface="Times New Roman"/>
              </a:rPr>
              <a:t>e</a:t>
            </a:r>
            <a:r>
              <a:rPr sz="1050" spc="-6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69</a:t>
            </a:r>
            <a:r>
              <a:rPr sz="1050" spc="-5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vaga(s)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estágio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I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e/ou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II.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0"/>
              </a:spcBef>
            </a:pPr>
            <a:endParaRPr sz="1050">
              <a:latin typeface="Times New Roman"/>
              <a:cs typeface="Times New Roman"/>
            </a:endParaRPr>
          </a:p>
          <a:p>
            <a:pPr marL="20955" algn="just">
              <a:lnSpc>
                <a:spcPct val="100000"/>
              </a:lnSpc>
              <a:spcBef>
                <a:spcPts val="5"/>
              </a:spcBef>
            </a:pPr>
            <a:r>
              <a:rPr sz="1050" dirty="0">
                <a:solidFill>
                  <a:srgbClr val="0C0C0C"/>
                </a:solidFill>
                <a:latin typeface="Times New Roman"/>
                <a:cs typeface="Times New Roman"/>
              </a:rPr>
              <a:t>Art</a:t>
            </a:r>
            <a:r>
              <a:rPr sz="1050" spc="20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lº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F0F0F"/>
                </a:solidFill>
                <a:latin typeface="Times New Roman"/>
                <a:cs typeface="Times New Roman"/>
              </a:rPr>
              <a:t>-</a:t>
            </a:r>
            <a:r>
              <a:rPr sz="1050" spc="-1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As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cláusulas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subcláusulas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adiante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passam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</a:t>
            </a:r>
            <a:r>
              <a:rPr sz="1050" spc="-25" dirty="0">
                <a:latin typeface="Times New Roman"/>
                <a:cs typeface="Times New Roman"/>
              </a:rPr>
              <a:t> vigorar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com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seguinte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redação: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050">
              <a:latin typeface="Times New Roman"/>
              <a:cs typeface="Times New Roman"/>
            </a:endParaRPr>
          </a:p>
          <a:p>
            <a:pPr marL="16510">
              <a:lnSpc>
                <a:spcPct val="100000"/>
              </a:lnSpc>
            </a:pPr>
            <a:r>
              <a:rPr sz="1050" b="1" spc="-45" dirty="0">
                <a:latin typeface="Times New Roman"/>
                <a:cs typeface="Times New Roman"/>
              </a:rPr>
              <a:t>CLÁUSULA</a:t>
            </a:r>
            <a:r>
              <a:rPr sz="1050" b="1" spc="20" dirty="0">
                <a:latin typeface="Times New Roman"/>
                <a:cs typeface="Times New Roman"/>
              </a:rPr>
              <a:t> </a:t>
            </a:r>
            <a:r>
              <a:rPr sz="1050" b="1" spc="-45" dirty="0">
                <a:latin typeface="Times New Roman"/>
                <a:cs typeface="Times New Roman"/>
              </a:rPr>
              <a:t>SEGUNDA</a:t>
            </a:r>
            <a:r>
              <a:rPr sz="1050" b="1" spc="-15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F0F0F"/>
                </a:solidFill>
                <a:latin typeface="Times New Roman"/>
                <a:cs typeface="Times New Roman"/>
              </a:rPr>
              <a:t>-</a:t>
            </a:r>
            <a:r>
              <a:rPr sz="1050" spc="-6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DA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b="1" spc="-10" dirty="0">
                <a:solidFill>
                  <a:srgbClr val="080808"/>
                </a:solidFill>
                <a:latin typeface="Times New Roman"/>
                <a:cs typeface="Times New Roman"/>
              </a:rPr>
              <a:t>VIGÊNCIA</a:t>
            </a:r>
            <a:endParaRPr sz="1050">
              <a:latin typeface="Times New Roman"/>
              <a:cs typeface="Times New Roman"/>
            </a:endParaRPr>
          </a:p>
          <a:p>
            <a:pPr marL="15240" marR="15875" indent="3810" algn="just">
              <a:lnSpc>
                <a:spcPct val="102800"/>
              </a:lnSpc>
              <a:spcBef>
                <a:spcPts val="25"/>
              </a:spcBef>
            </a:pPr>
            <a:r>
              <a:rPr sz="1050" spc="-25" dirty="0">
                <a:solidFill>
                  <a:srgbClr val="0F0F0F"/>
                </a:solidFill>
                <a:latin typeface="Times New Roman"/>
                <a:cs typeface="Times New Roman"/>
              </a:rPr>
              <a:t>2.1-</a:t>
            </a:r>
            <a:r>
              <a:rPr sz="1050" spc="1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95" dirty="0">
                <a:latin typeface="Times New Roman"/>
                <a:cs typeface="Times New Roman"/>
              </a:rPr>
              <a:t>A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presente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parceria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vigorará</a:t>
            </a:r>
            <a:r>
              <a:rPr sz="1050" spc="50" dirty="0">
                <a:latin typeface="Times New Roman"/>
                <a:cs typeface="Times New Roman"/>
              </a:rPr>
              <a:t> </a:t>
            </a:r>
            <a:r>
              <a:rPr sz="1050" spc="-35" dirty="0">
                <a:solidFill>
                  <a:srgbClr val="0C0C0C"/>
                </a:solidFill>
                <a:latin typeface="Times New Roman"/>
                <a:cs typeface="Times New Roman"/>
              </a:rPr>
              <a:t>por</a:t>
            </a:r>
            <a:r>
              <a:rPr sz="1050" spc="30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mais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-50" dirty="0">
                <a:solidFill>
                  <a:srgbClr val="0E0E0E"/>
                </a:solidFill>
                <a:latin typeface="Times New Roman"/>
                <a:cs typeface="Times New Roman"/>
              </a:rPr>
              <a:t>03</a:t>
            </a:r>
            <a:r>
              <a:rPr sz="1050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solidFill>
                  <a:srgbClr val="0F0F0F"/>
                </a:solidFill>
                <a:latin typeface="Times New Roman"/>
                <a:cs typeface="Times New Roman"/>
              </a:rPr>
              <a:t>(três)</a:t>
            </a:r>
            <a:r>
              <a:rPr sz="1050" spc="-1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anos,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de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01/01/2024</a:t>
            </a:r>
            <a:r>
              <a:rPr sz="1050" spc="65" dirty="0">
                <a:latin typeface="Times New Roman"/>
                <a:cs typeface="Times New Roman"/>
              </a:rPr>
              <a:t> </a:t>
            </a:r>
            <a:r>
              <a:rPr sz="1050" spc="-30" dirty="0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sz="1050" spc="-3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31/12/2026,</a:t>
            </a:r>
            <a:r>
              <a:rPr sz="1050" spc="65" dirty="0">
                <a:latin typeface="Times New Roman"/>
                <a:cs typeface="Times New Roman"/>
              </a:rPr>
              <a:t> </a:t>
            </a:r>
            <a:r>
              <a:rPr sz="1050" spc="-55" dirty="0">
                <a:solidFill>
                  <a:srgbClr val="0F0F0F"/>
                </a:solidFill>
                <a:latin typeface="Times New Roman"/>
                <a:cs typeface="Times New Roman"/>
              </a:rPr>
              <a:t>com</a:t>
            </a:r>
            <a:r>
              <a:rPr sz="1050" spc="3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30" dirty="0">
                <a:solidFill>
                  <a:srgbClr val="070707"/>
                </a:solidFill>
                <a:latin typeface="Times New Roman"/>
                <a:cs typeface="Times New Roman"/>
              </a:rPr>
              <a:t>fulcro</a:t>
            </a:r>
            <a:r>
              <a:rPr sz="1050" spc="-20" dirty="0">
                <a:solidFill>
                  <a:srgbClr val="070707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solidFill>
                  <a:srgbClr val="0C0C0C"/>
                </a:solidFill>
                <a:latin typeface="Times New Roman"/>
                <a:cs typeface="Times New Roman"/>
              </a:rPr>
              <a:t>no</a:t>
            </a:r>
            <a:r>
              <a:rPr sz="1050" spc="40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solidFill>
                  <a:srgbClr val="111111"/>
                </a:solidFill>
                <a:latin typeface="Times New Roman"/>
                <a:cs typeface="Times New Roman"/>
              </a:rPr>
              <a:t>art.</a:t>
            </a:r>
            <a:r>
              <a:rPr sz="1050" spc="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spc="-30" dirty="0">
                <a:solidFill>
                  <a:srgbClr val="0A0A0A"/>
                </a:solidFill>
                <a:latin typeface="Times New Roman"/>
                <a:cs typeface="Times New Roman"/>
              </a:rPr>
              <a:t>42;</a:t>
            </a:r>
            <a:r>
              <a:rPr sz="1050" spc="55" dirty="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sz="1050" spc="-55" dirty="0">
                <a:solidFill>
                  <a:srgbClr val="181818"/>
                </a:solidFill>
                <a:latin typeface="Times New Roman"/>
                <a:cs typeface="Times New Roman"/>
              </a:rPr>
              <a:t>VI</a:t>
            </a:r>
            <a:r>
              <a:rPr sz="1050" spc="3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31313"/>
                </a:solidFill>
                <a:latin typeface="Times New Roman"/>
                <a:cs typeface="Times New Roman"/>
              </a:rPr>
              <a:t>e</a:t>
            </a:r>
            <a:r>
              <a:rPr sz="1050" spc="-15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an.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-40" dirty="0">
                <a:solidFill>
                  <a:srgbClr val="1C1C1C"/>
                </a:solidFill>
                <a:latin typeface="Times New Roman"/>
                <a:cs typeface="Times New Roman"/>
              </a:rPr>
              <a:t>55</a:t>
            </a:r>
            <a:r>
              <a:rPr sz="1050" spc="4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(caput)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da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Lei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spc="-45" dirty="0">
                <a:latin typeface="Times New Roman"/>
                <a:cs typeface="Times New Roman"/>
              </a:rPr>
              <a:t>Federal</a:t>
            </a:r>
            <a:r>
              <a:rPr sz="1050" spc="120" dirty="0">
                <a:latin typeface="Times New Roman"/>
                <a:cs typeface="Times New Roman"/>
              </a:rPr>
              <a:t> </a:t>
            </a:r>
            <a:r>
              <a:rPr sz="1050" spc="-55" dirty="0">
                <a:latin typeface="Times New Roman"/>
                <a:cs typeface="Times New Roman"/>
              </a:rPr>
              <a:t>n°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13.019/2014,</a:t>
            </a:r>
            <a:r>
              <a:rPr sz="1050" spc="120" dirty="0">
                <a:latin typeface="Times New Roman"/>
                <a:cs typeface="Times New Roman"/>
              </a:rPr>
              <a:t> </a:t>
            </a:r>
            <a:r>
              <a:rPr sz="1050" spc="-40" dirty="0">
                <a:solidFill>
                  <a:srgbClr val="1A1A1A"/>
                </a:solidFill>
                <a:latin typeface="Times New Roman"/>
                <a:cs typeface="Times New Roman"/>
              </a:rPr>
              <a:t>no</a:t>
            </a:r>
            <a:r>
              <a:rPr sz="1050" spc="4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Decreto</a:t>
            </a:r>
            <a:r>
              <a:rPr sz="1050" spc="70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Federal</a:t>
            </a:r>
            <a:r>
              <a:rPr sz="1050" spc="65" dirty="0">
                <a:latin typeface="Times New Roman"/>
                <a:cs typeface="Times New Roman"/>
              </a:rPr>
              <a:t> </a:t>
            </a:r>
            <a:r>
              <a:rPr sz="1050" spc="-55" dirty="0">
                <a:latin typeface="Times New Roman"/>
                <a:cs typeface="Times New Roman"/>
              </a:rPr>
              <a:t>n°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8.726/2016,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-25" dirty="0">
                <a:solidFill>
                  <a:srgbClr val="151515"/>
                </a:solidFill>
                <a:latin typeface="Times New Roman"/>
                <a:cs typeface="Times New Roman"/>
              </a:rPr>
              <a:t>artigo</a:t>
            </a:r>
            <a:r>
              <a:rPr sz="1050" spc="-10" dirty="0">
                <a:solidFill>
                  <a:srgbClr val="151515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21,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parágrafo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único,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30" dirty="0">
                <a:solidFill>
                  <a:srgbClr val="0C0C0C"/>
                </a:solidFill>
                <a:latin typeface="Times New Roman"/>
                <a:cs typeface="Times New Roman"/>
              </a:rPr>
              <a:t>c/c</a:t>
            </a:r>
            <a:r>
              <a:rPr sz="1050" spc="-45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cláusula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segunda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do</a:t>
            </a:r>
            <a:r>
              <a:rPr sz="1050" spc="-4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Termo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de</a:t>
            </a:r>
            <a:r>
              <a:rPr sz="1050" spc="-6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Colaboração</a:t>
            </a:r>
            <a:r>
              <a:rPr sz="1050" spc="8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inicial,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além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25" dirty="0">
                <a:solidFill>
                  <a:srgbClr val="111111"/>
                </a:solidFill>
                <a:latin typeface="Times New Roman"/>
                <a:cs typeface="Times New Roman"/>
              </a:rPr>
              <a:t>do</a:t>
            </a:r>
            <a:r>
              <a:rPr sz="1050" spc="-5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contido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-50" dirty="0">
                <a:solidFill>
                  <a:srgbClr val="0F0F0F"/>
                </a:solidFill>
                <a:latin typeface="Times New Roman"/>
                <a:cs typeface="Times New Roman"/>
              </a:rPr>
              <a:t>na</a:t>
            </a:r>
            <a:r>
              <a:rPr sz="1050" spc="2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Portaria</a:t>
            </a:r>
            <a:r>
              <a:rPr sz="1050" spc="95" dirty="0">
                <a:latin typeface="Times New Roman"/>
                <a:cs typeface="Times New Roman"/>
              </a:rPr>
              <a:t> </a:t>
            </a:r>
            <a:r>
              <a:rPr sz="1050" spc="-65" dirty="0">
                <a:solidFill>
                  <a:srgbClr val="0A0A0A"/>
                </a:solidFill>
                <a:latin typeface="Times New Roman"/>
                <a:cs typeface="Times New Roman"/>
              </a:rPr>
              <a:t>n°</a:t>
            </a:r>
            <a:r>
              <a:rPr sz="1050" spc="-70" dirty="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063/2021-SE,</a:t>
            </a:r>
            <a:r>
              <a:rPr sz="1050" spc="9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artigo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40,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III;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-55" dirty="0">
                <a:solidFill>
                  <a:srgbClr val="0E0E0E"/>
                </a:solidFill>
                <a:latin typeface="Times New Roman"/>
                <a:cs typeface="Times New Roman"/>
              </a:rPr>
              <a:t>IV</a:t>
            </a:r>
            <a:r>
              <a:rPr sz="1050" spc="25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e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30" dirty="0">
                <a:solidFill>
                  <a:srgbClr val="0C0C0C"/>
                </a:solidFill>
                <a:latin typeface="Times New Roman"/>
                <a:cs typeface="Times New Roman"/>
              </a:rPr>
              <a:t>Portaria</a:t>
            </a:r>
            <a:r>
              <a:rPr sz="1050" spc="35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050" spc="-65" dirty="0">
                <a:latin typeface="Times New Roman"/>
                <a:cs typeface="Times New Roman"/>
              </a:rPr>
              <a:t>n°</a:t>
            </a:r>
            <a:r>
              <a:rPr sz="1050" spc="-35" dirty="0">
                <a:latin typeface="Times New Roman"/>
                <a:cs typeface="Times New Roman"/>
              </a:rPr>
              <a:t> 184/2023-SE.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0"/>
              </a:spcBef>
            </a:pPr>
            <a:endParaRPr sz="1050">
              <a:latin typeface="Times New Roman"/>
              <a:cs typeface="Times New Roman"/>
            </a:endParaRPr>
          </a:p>
          <a:p>
            <a:pPr marL="16510">
              <a:lnSpc>
                <a:spcPct val="100000"/>
              </a:lnSpc>
            </a:pPr>
            <a:r>
              <a:rPr sz="1050" b="1" spc="-55" dirty="0">
                <a:solidFill>
                  <a:srgbClr val="111111"/>
                </a:solidFill>
                <a:latin typeface="Times New Roman"/>
                <a:cs typeface="Times New Roman"/>
              </a:rPr>
              <a:t>CLÁUSULA</a:t>
            </a:r>
            <a:r>
              <a:rPr sz="1050" b="1" spc="4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b="1" spc="-45" dirty="0">
                <a:latin typeface="Times New Roman"/>
                <a:cs typeface="Times New Roman"/>
              </a:rPr>
              <a:t>TERCEIRA</a:t>
            </a:r>
            <a:r>
              <a:rPr sz="1050" b="1" spc="25" dirty="0">
                <a:latin typeface="Times New Roman"/>
                <a:cs typeface="Times New Roman"/>
              </a:rPr>
              <a:t> </a:t>
            </a:r>
            <a:r>
              <a:rPr sz="1050" spc="-525" dirty="0">
                <a:solidFill>
                  <a:srgbClr val="0C0C0C"/>
                </a:solidFill>
                <a:latin typeface="Times New Roman"/>
                <a:cs typeface="Times New Roman"/>
              </a:rPr>
              <a:t>—</a:t>
            </a:r>
            <a:r>
              <a:rPr sz="1050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050" spc="-45" dirty="0">
                <a:solidFill>
                  <a:srgbClr val="111111"/>
                </a:solidFill>
                <a:latin typeface="Times New Roman"/>
                <a:cs typeface="Times New Roman"/>
              </a:rPr>
              <a:t>DAS</a:t>
            </a:r>
            <a:r>
              <a:rPr sz="1050" spc="-2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b="1" spc="-45" dirty="0">
                <a:latin typeface="Times New Roman"/>
                <a:cs typeface="Times New Roman"/>
              </a:rPr>
              <a:t>UNIDADES</a:t>
            </a:r>
            <a:r>
              <a:rPr sz="1050" b="1" spc="35" dirty="0">
                <a:latin typeface="Times New Roman"/>
                <a:cs typeface="Times New Roman"/>
              </a:rPr>
              <a:t> </a:t>
            </a:r>
            <a:r>
              <a:rPr sz="1050" b="1" spc="-10" dirty="0">
                <a:latin typeface="Times New Roman"/>
                <a:cs typeface="Times New Roman"/>
              </a:rPr>
              <a:t>ESCOLARES</a:t>
            </a:r>
            <a:endParaRPr sz="1050">
              <a:latin typeface="Times New Roman"/>
              <a:cs typeface="Times New Roman"/>
            </a:endParaRPr>
          </a:p>
          <a:p>
            <a:pPr marL="13970" marR="17780" indent="3175">
              <a:lnSpc>
                <a:spcPct val="102800"/>
              </a:lnSpc>
              <a:spcBef>
                <a:spcPts val="50"/>
              </a:spcBef>
            </a:pPr>
            <a:r>
              <a:rPr sz="1050" dirty="0">
                <a:latin typeface="Times New Roman"/>
                <a:cs typeface="Times New Roman"/>
              </a:rPr>
              <a:t>A</a:t>
            </a:r>
            <a:r>
              <a:rPr sz="1050" spc="26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ORGANIZAÇÃO</a:t>
            </a:r>
            <a:r>
              <a:rPr sz="1050" spc="32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manterá</a:t>
            </a:r>
            <a:r>
              <a:rPr sz="1050" spc="285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61616"/>
                </a:solidFill>
                <a:latin typeface="Times New Roman"/>
                <a:cs typeface="Times New Roman"/>
              </a:rPr>
              <a:t>em</a:t>
            </a:r>
            <a:r>
              <a:rPr sz="1050" spc="27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funcionamento</a:t>
            </a:r>
            <a:r>
              <a:rPr sz="1050" spc="36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uma</a:t>
            </a:r>
            <a:r>
              <a:rPr sz="1050" spc="29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unidade</a:t>
            </a:r>
            <a:r>
              <a:rPr sz="1050" spc="26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escolar</a:t>
            </a:r>
            <a:r>
              <a:rPr sz="1050" spc="29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11111"/>
                </a:solidFill>
                <a:latin typeface="Times New Roman"/>
                <a:cs typeface="Times New Roman"/>
              </a:rPr>
              <a:t>com</a:t>
            </a:r>
            <a:r>
              <a:rPr sz="1050" spc="28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F0F0F"/>
                </a:solidFill>
                <a:latin typeface="Times New Roman"/>
                <a:cs typeface="Times New Roman"/>
              </a:rPr>
              <a:t>as</a:t>
            </a:r>
            <a:r>
              <a:rPr sz="1050" spc="23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seguintes características:</a:t>
            </a:r>
            <a:endParaRPr sz="1050">
              <a:latin typeface="Times New Roman"/>
              <a:cs typeface="Times New Roman"/>
            </a:endParaRPr>
          </a:p>
          <a:p>
            <a:pPr marL="241935" lvl="1" indent="-225425">
              <a:lnSpc>
                <a:spcPct val="100000"/>
              </a:lnSpc>
              <a:spcBef>
                <a:spcPts val="85"/>
              </a:spcBef>
              <a:buAutoNum type="arabicPeriod"/>
              <a:tabLst>
                <a:tab pos="241935" algn="l"/>
              </a:tabLst>
            </a:pPr>
            <a:r>
              <a:rPr sz="1050" b="1" spc="-35" dirty="0">
                <a:latin typeface="Times New Roman"/>
                <a:cs typeface="Times New Roman"/>
              </a:rPr>
              <a:t>NOME:</a:t>
            </a:r>
            <a:r>
              <a:rPr sz="1050" b="1" spc="3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Associação</a:t>
            </a:r>
            <a:r>
              <a:rPr sz="1050" spc="5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dos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Moradores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para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80808"/>
                </a:solidFill>
                <a:latin typeface="Times New Roman"/>
                <a:cs typeface="Times New Roman"/>
              </a:rPr>
              <a:t>o</a:t>
            </a:r>
            <a:r>
              <a:rPr sz="1050" spc="-30" dirty="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Desenvolvimento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80808"/>
                </a:solidFill>
                <a:latin typeface="Times New Roman"/>
                <a:cs typeface="Times New Roman"/>
              </a:rPr>
              <a:t>do</a:t>
            </a:r>
            <a:r>
              <a:rPr sz="1050" spc="-30" dirty="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Água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Azul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-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Unid.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IV.</a:t>
            </a:r>
            <a:endParaRPr sz="1050">
              <a:latin typeface="Times New Roman"/>
              <a:cs typeface="Times New Roman"/>
            </a:endParaRPr>
          </a:p>
          <a:p>
            <a:pPr marL="247650" lvl="1" indent="-231140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247650" algn="l"/>
              </a:tabLst>
            </a:pPr>
            <a:r>
              <a:rPr sz="1050" b="1" spc="-50" dirty="0">
                <a:latin typeface="Times New Roman"/>
                <a:cs typeface="Times New Roman"/>
              </a:rPr>
              <a:t>ENDEREÇO:</a:t>
            </a:r>
            <a:r>
              <a:rPr sz="1050" b="1" spc="4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Estrada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-20" dirty="0">
                <a:solidFill>
                  <a:srgbClr val="080808"/>
                </a:solidFill>
                <a:latin typeface="Times New Roman"/>
                <a:cs typeface="Times New Roman"/>
              </a:rPr>
              <a:t>Acácio</a:t>
            </a:r>
            <a:r>
              <a:rPr sz="1050" spc="5" dirty="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Antonio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Batista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-65" dirty="0">
                <a:latin typeface="Times New Roman"/>
                <a:cs typeface="Times New Roman"/>
              </a:rPr>
              <a:t>n°.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61616"/>
                </a:solidFill>
                <a:latin typeface="Times New Roman"/>
                <a:cs typeface="Times New Roman"/>
              </a:rPr>
              <a:t>270</a:t>
            </a:r>
            <a:r>
              <a:rPr sz="1050" spc="-3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212121"/>
                </a:solidFill>
                <a:latin typeface="Times New Roman"/>
                <a:cs typeface="Times New Roman"/>
              </a:rPr>
              <a:t>-</a:t>
            </a:r>
            <a:r>
              <a:rPr sz="1050" spc="-2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Vila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10" dirty="0">
                <a:solidFill>
                  <a:srgbClr val="0C0C0C"/>
                </a:solidFill>
                <a:latin typeface="Times New Roman"/>
                <a:cs typeface="Times New Roman"/>
              </a:rPr>
              <a:t>Nova</a:t>
            </a:r>
            <a:r>
              <a:rPr sz="1050" spc="10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Bonsucesso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-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Guarulhos</a:t>
            </a:r>
            <a:endParaRPr sz="1050">
              <a:latin typeface="Times New Roman"/>
              <a:cs typeface="Times New Roman"/>
            </a:endParaRPr>
          </a:p>
          <a:p>
            <a:pPr marL="16510">
              <a:lnSpc>
                <a:spcPct val="100000"/>
              </a:lnSpc>
              <a:spcBef>
                <a:spcPts val="10"/>
              </a:spcBef>
            </a:pPr>
            <a:r>
              <a:rPr sz="1050" dirty="0">
                <a:solidFill>
                  <a:srgbClr val="1D1D1D"/>
                </a:solidFill>
                <a:latin typeface="Times New Roman"/>
                <a:cs typeface="Times New Roman"/>
              </a:rPr>
              <a:t>-</a:t>
            </a:r>
            <a:r>
              <a:rPr sz="1050" spc="-30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CEP: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07175-</a:t>
            </a:r>
            <a:r>
              <a:rPr sz="1050" spc="-20" dirty="0">
                <a:latin typeface="Times New Roman"/>
                <a:cs typeface="Times New Roman"/>
              </a:rPr>
              <a:t>080.</a:t>
            </a:r>
            <a:endParaRPr sz="1050">
              <a:latin typeface="Times New Roman"/>
              <a:cs typeface="Times New Roman"/>
            </a:endParaRPr>
          </a:p>
          <a:p>
            <a:pPr marL="17145" marR="18415" lvl="1" indent="-635">
              <a:lnSpc>
                <a:spcPct val="102800"/>
              </a:lnSpc>
              <a:spcBef>
                <a:spcPts val="50"/>
              </a:spcBef>
              <a:buClr>
                <a:srgbClr val="131313"/>
              </a:buClr>
              <a:buAutoNum type="arabicPeriod" startAt="3"/>
              <a:tabLst>
                <a:tab pos="17145" algn="l"/>
                <a:tab pos="240029" algn="l"/>
              </a:tabLst>
            </a:pPr>
            <a:r>
              <a:rPr sz="1050" b="1" spc="-50" dirty="0">
                <a:latin typeface="Times New Roman"/>
                <a:cs typeface="Times New Roman"/>
              </a:rPr>
              <a:t>ATENDIMENTO:</a:t>
            </a:r>
            <a:r>
              <a:rPr sz="1050" b="1" spc="35" dirty="0">
                <a:latin typeface="Times New Roman"/>
                <a:cs typeface="Times New Roman"/>
              </a:rPr>
              <a:t> </a:t>
            </a:r>
            <a:r>
              <a:rPr sz="1050" spc="-25" dirty="0">
                <a:solidFill>
                  <a:srgbClr val="0F0F0F"/>
                </a:solidFill>
                <a:latin typeface="Times New Roman"/>
                <a:cs typeface="Times New Roman"/>
              </a:rPr>
              <a:t>180 </a:t>
            </a:r>
            <a:r>
              <a:rPr sz="1050" spc="-35" dirty="0">
                <a:latin typeface="Times New Roman"/>
                <a:cs typeface="Times New Roman"/>
              </a:rPr>
              <a:t>vagas,</a:t>
            </a:r>
            <a:r>
              <a:rPr sz="1050" spc="-25" dirty="0">
                <a:latin typeface="Times New Roman"/>
                <a:cs typeface="Times New Roman"/>
              </a:rPr>
              <a:t> sendo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48</a:t>
            </a:r>
            <a:r>
              <a:rPr sz="1050" spc="114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vaga(s)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30" dirty="0">
                <a:solidFill>
                  <a:srgbClr val="0F0F0F"/>
                </a:solidFill>
                <a:latin typeface="Times New Roman"/>
                <a:cs typeface="Times New Roman"/>
              </a:rPr>
              <a:t>de</a:t>
            </a:r>
            <a:r>
              <a:rPr sz="1050" spc="-2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30" dirty="0">
                <a:solidFill>
                  <a:srgbClr val="0C0C0C"/>
                </a:solidFill>
                <a:latin typeface="Times New Roman"/>
                <a:cs typeface="Times New Roman"/>
              </a:rPr>
              <a:t>berçário</a:t>
            </a:r>
            <a:r>
              <a:rPr sz="1050" spc="-10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050" spc="-55" dirty="0">
                <a:solidFill>
                  <a:srgbClr val="151515"/>
                </a:solidFill>
                <a:latin typeface="Times New Roman"/>
                <a:cs typeface="Times New Roman"/>
              </a:rPr>
              <a:t>I </a:t>
            </a:r>
            <a:r>
              <a:rPr sz="1050" spc="-25" dirty="0">
                <a:latin typeface="Times New Roman"/>
                <a:cs typeface="Times New Roman"/>
              </a:rPr>
              <a:t>e/ou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C0C0C"/>
                </a:solidFill>
                <a:latin typeface="Times New Roman"/>
                <a:cs typeface="Times New Roman"/>
              </a:rPr>
              <a:t>II;</a:t>
            </a:r>
            <a:r>
              <a:rPr sz="1050" spc="100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63</a:t>
            </a:r>
            <a:r>
              <a:rPr sz="1050" spc="160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vaga(s) </a:t>
            </a:r>
            <a:r>
              <a:rPr sz="1050" spc="-20" dirty="0">
                <a:latin typeface="Times New Roman"/>
                <a:cs typeface="Times New Roman"/>
              </a:rPr>
              <a:t>de</a:t>
            </a:r>
            <a:r>
              <a:rPr sz="1050" spc="-45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maternal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e</a:t>
            </a:r>
            <a:r>
              <a:rPr sz="1050" spc="50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212121"/>
                </a:solidFill>
                <a:latin typeface="Times New Roman"/>
                <a:cs typeface="Times New Roman"/>
              </a:rPr>
              <a:t>69</a:t>
            </a:r>
            <a:r>
              <a:rPr sz="1050" spc="-1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050" spc="-30" dirty="0">
                <a:solidFill>
                  <a:srgbClr val="0E0E0E"/>
                </a:solidFill>
                <a:latin typeface="Times New Roman"/>
                <a:cs typeface="Times New Roman"/>
              </a:rPr>
              <a:t>vaga(s)</a:t>
            </a:r>
            <a:r>
              <a:rPr sz="1050" spc="-20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estágio</a:t>
            </a:r>
            <a:r>
              <a:rPr sz="1050" dirty="0">
                <a:latin typeface="Times New Roman"/>
                <a:cs typeface="Times New Roman"/>
              </a:rPr>
              <a:t> I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e/ou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II.</a:t>
            </a:r>
            <a:endParaRPr sz="1050">
              <a:latin typeface="Times New Roman"/>
              <a:cs typeface="Times New Roman"/>
            </a:endParaRPr>
          </a:p>
          <a:p>
            <a:pPr marL="17145" marR="13970" lvl="1" indent="224154">
              <a:lnSpc>
                <a:spcPct val="104700"/>
              </a:lnSpc>
              <a:spcBef>
                <a:spcPts val="25"/>
              </a:spcBef>
              <a:buClr>
                <a:srgbClr val="131313"/>
              </a:buClr>
              <a:buFont typeface="Times New Roman"/>
              <a:buAutoNum type="arabicPeriod" startAt="3"/>
              <a:tabLst>
                <a:tab pos="241300" algn="l"/>
              </a:tabLst>
            </a:pPr>
            <a:r>
              <a:rPr sz="1050" b="1" spc="-60" dirty="0">
                <a:solidFill>
                  <a:srgbClr val="0C0C0C"/>
                </a:solidFill>
                <a:latin typeface="Times New Roman"/>
                <a:cs typeface="Times New Roman"/>
              </a:rPr>
              <a:t>MODALIDADE</a:t>
            </a:r>
            <a:r>
              <a:rPr sz="1050" b="1" spc="75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050" b="1" spc="-65" dirty="0">
                <a:solidFill>
                  <a:srgbClr val="161616"/>
                </a:solidFill>
                <a:latin typeface="Times New Roman"/>
                <a:cs typeface="Times New Roman"/>
              </a:rPr>
              <a:t>DE</a:t>
            </a:r>
            <a:r>
              <a:rPr sz="1050" b="1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050" b="1" spc="-50" dirty="0">
                <a:latin typeface="Times New Roman"/>
                <a:cs typeface="Times New Roman"/>
              </a:rPr>
              <a:t>ATENDIMENTO:</a:t>
            </a:r>
            <a:r>
              <a:rPr sz="1050" b="1" spc="12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Educação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Básica/Educação</a:t>
            </a:r>
            <a:r>
              <a:rPr sz="1050" spc="-10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Infantil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-</a:t>
            </a:r>
            <a:r>
              <a:rPr sz="1050" spc="-8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Creche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31313"/>
                </a:solidFill>
                <a:latin typeface="Times New Roman"/>
                <a:cs typeface="Times New Roman"/>
              </a:rPr>
              <a:t>e</a:t>
            </a:r>
            <a:r>
              <a:rPr sz="1050" spc="-50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Pré- </a:t>
            </a:r>
            <a:r>
              <a:rPr sz="1050" spc="-10" dirty="0">
                <a:latin typeface="Times New Roman"/>
                <a:cs typeface="Times New Roman"/>
              </a:rPr>
              <a:t>escola.</a:t>
            </a:r>
            <a:endParaRPr sz="1050">
              <a:latin typeface="Times New Roman"/>
              <a:cs typeface="Times New Roman"/>
            </a:endParaRPr>
          </a:p>
          <a:p>
            <a:pPr marL="243840" lvl="1" indent="-227329">
              <a:lnSpc>
                <a:spcPct val="100000"/>
              </a:lnSpc>
              <a:spcBef>
                <a:spcPts val="55"/>
              </a:spcBef>
              <a:buClr>
                <a:srgbClr val="131313"/>
              </a:buClr>
              <a:buAutoNum type="arabicPeriod" startAt="3"/>
              <a:tabLst>
                <a:tab pos="243840" algn="l"/>
              </a:tabLst>
            </a:pPr>
            <a:r>
              <a:rPr sz="1050" b="1" spc="-50" dirty="0">
                <a:solidFill>
                  <a:srgbClr val="0F0F0F"/>
                </a:solidFill>
                <a:latin typeface="Times New Roman"/>
                <a:cs typeface="Times New Roman"/>
              </a:rPr>
              <a:t>FAIXA</a:t>
            </a:r>
            <a:r>
              <a:rPr sz="1050" b="1" spc="5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b="1" spc="-45" dirty="0">
                <a:latin typeface="Times New Roman"/>
                <a:cs typeface="Times New Roman"/>
              </a:rPr>
              <a:t>ETÁRIA:</a:t>
            </a:r>
            <a:r>
              <a:rPr sz="1050" b="1" spc="3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até</a:t>
            </a:r>
            <a:r>
              <a:rPr sz="1050" spc="-5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4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anos.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5002" y="9310264"/>
            <a:ext cx="677064" cy="25286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19514" y="9310264"/>
            <a:ext cx="829556" cy="25591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1951" y="9033028"/>
            <a:ext cx="683163" cy="28332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785197" y="9033028"/>
            <a:ext cx="1021696" cy="53314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519514" y="9033028"/>
            <a:ext cx="835655" cy="28332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750954" y="7317819"/>
            <a:ext cx="744160" cy="36863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528663" y="7317819"/>
            <a:ext cx="1213836" cy="36863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785197" y="7317819"/>
            <a:ext cx="1229085" cy="368632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98115" y="4588108"/>
            <a:ext cx="4971237" cy="138922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659112" y="389958"/>
            <a:ext cx="1354128" cy="938338"/>
          </a:xfrm>
          <a:prstGeom prst="rect">
            <a:avLst/>
          </a:prstGeom>
        </p:spPr>
      </p:pic>
      <p:sp>
        <p:nvSpPr>
          <p:cNvPr id="12" name="object 12"/>
          <p:cNvSpPr/>
          <p:nvPr/>
        </p:nvSpPr>
        <p:spPr>
          <a:xfrm>
            <a:off x="1338879" y="1599440"/>
            <a:ext cx="0" cy="8271509"/>
          </a:xfrm>
          <a:custGeom>
            <a:avLst/>
            <a:gdLst/>
            <a:ahLst/>
            <a:cxnLst/>
            <a:rect l="l" t="t" r="r" b="b"/>
            <a:pathLst>
              <a:path h="8271509">
                <a:moveTo>
                  <a:pt x="0" y="8271389"/>
                </a:moveTo>
                <a:lnTo>
                  <a:pt x="0" y="0"/>
                </a:lnTo>
              </a:path>
            </a:pathLst>
          </a:custGeom>
          <a:ln w="243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2134887" y="7308679"/>
          <a:ext cx="3977004" cy="2273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3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32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29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2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9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67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050" b="1" spc="-20" dirty="0">
                          <a:latin typeface="Times New Roman"/>
                          <a:cs typeface="Times New Roman"/>
                        </a:rPr>
                        <a:t>2022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050" dirty="0">
                          <a:latin typeface="Times New Roman"/>
                          <a:cs typeface="Times New Roman"/>
                        </a:rPr>
                        <a:t>R$</a:t>
                      </a:r>
                      <a:r>
                        <a:rPr sz="105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50" spc="-10" dirty="0">
                          <a:latin typeface="Times New Roman"/>
                          <a:cs typeface="Times New Roman"/>
                        </a:rPr>
                        <a:t>1.878.433,92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978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050" spc="-45" dirty="0">
                          <a:latin typeface="Times New Roman"/>
                          <a:cs typeface="Times New Roman"/>
                        </a:rPr>
                        <a:t>R$</a:t>
                      </a:r>
                      <a:r>
                        <a:rPr sz="105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50" spc="-10" dirty="0">
                          <a:latin typeface="Times New Roman"/>
                          <a:cs typeface="Times New Roman"/>
                        </a:rPr>
                        <a:t>28.694,28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050" b="1" spc="-20" dirty="0">
                          <a:solidFill>
                            <a:srgbClr val="0A0A0A"/>
                          </a:solidFill>
                          <a:latin typeface="Times New Roman"/>
                          <a:cs typeface="Times New Roman"/>
                        </a:rPr>
                        <a:t>2023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050" spc="-20" dirty="0">
                          <a:latin typeface="Times New Roman"/>
                          <a:cs typeface="Times New Roman"/>
                        </a:rPr>
                        <a:t>R$</a:t>
                      </a:r>
                      <a:r>
                        <a:rPr sz="105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50" spc="-10" dirty="0">
                          <a:latin typeface="Times New Roman"/>
                          <a:cs typeface="Times New Roman"/>
                        </a:rPr>
                        <a:t>1.950.493,44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0099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050" spc="-45" dirty="0">
                          <a:solidFill>
                            <a:srgbClr val="161616"/>
                          </a:solidFill>
                          <a:latin typeface="Times New Roman"/>
                          <a:cs typeface="Times New Roman"/>
                        </a:rPr>
                        <a:t>R$</a:t>
                      </a:r>
                      <a:r>
                        <a:rPr sz="1050" spc="-25" dirty="0">
                          <a:solidFill>
                            <a:srgbClr val="16161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50" dirty="0">
                          <a:latin typeface="Times New Roman"/>
                          <a:cs typeface="Times New Roman"/>
                        </a:rPr>
                        <a:t>29</a:t>
                      </a:r>
                      <a:r>
                        <a:rPr sz="105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50" spc="-10" dirty="0">
                          <a:latin typeface="Times New Roman"/>
                          <a:cs typeface="Times New Roman"/>
                        </a:rPr>
                        <a:t>703,00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050" b="1" spc="-20" dirty="0">
                          <a:latin typeface="Times New Roman"/>
                          <a:cs typeface="Times New Roman"/>
                        </a:rPr>
                        <a:t>2024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26669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050" spc="-20" dirty="0">
                          <a:solidFill>
                            <a:srgbClr val="1D1D1D"/>
                          </a:solidFill>
                          <a:latin typeface="Times New Roman"/>
                          <a:cs typeface="Times New Roman"/>
                        </a:rPr>
                        <a:t>R$</a:t>
                      </a:r>
                      <a:r>
                        <a:rPr sz="1050" spc="-45" dirty="0">
                          <a:solidFill>
                            <a:srgbClr val="1D1D1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50" spc="-10" dirty="0">
                          <a:solidFill>
                            <a:srgbClr val="161616"/>
                          </a:solidFill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050" spc="-10" dirty="0">
                          <a:latin typeface="Times New Roman"/>
                          <a:cs typeface="Times New Roman"/>
                        </a:rPr>
                        <a:t>752.925,44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26669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0099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050" spc="-45" dirty="0">
                          <a:latin typeface="Times New Roman"/>
                          <a:cs typeface="Times New Roman"/>
                        </a:rPr>
                        <a:t>R$</a:t>
                      </a:r>
                      <a:r>
                        <a:rPr sz="105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50" spc="-10" dirty="0">
                          <a:latin typeface="Times New Roman"/>
                          <a:cs typeface="Times New Roman"/>
                        </a:rPr>
                        <a:t>26.616,00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26669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050" b="1" spc="-20" dirty="0">
                          <a:solidFill>
                            <a:srgbClr val="070707"/>
                          </a:solidFill>
                          <a:latin typeface="Times New Roman"/>
                          <a:cs typeface="Times New Roman"/>
                        </a:rPr>
                        <a:t>2025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26669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050" dirty="0">
                          <a:solidFill>
                            <a:srgbClr val="0C0C0C"/>
                          </a:solidFill>
                          <a:latin typeface="Times New Roman"/>
                          <a:cs typeface="Times New Roman"/>
                        </a:rPr>
                        <a:t>R$</a:t>
                      </a:r>
                      <a:r>
                        <a:rPr sz="1050" spc="-60" dirty="0">
                          <a:solidFill>
                            <a:srgbClr val="0C0C0C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50" spc="-10" dirty="0">
                          <a:latin typeface="Times New Roman"/>
                          <a:cs typeface="Times New Roman"/>
                        </a:rPr>
                        <a:t>1.752.925,44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26669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97815">
                        <a:lnSpc>
                          <a:spcPts val="1110"/>
                        </a:lnSpc>
                      </a:pPr>
                      <a:r>
                        <a:rPr sz="1050" spc="-20" dirty="0">
                          <a:solidFill>
                            <a:srgbClr val="080808"/>
                          </a:solidFill>
                          <a:latin typeface="Times New Roman"/>
                          <a:cs typeface="Times New Roman"/>
                        </a:rPr>
                        <a:t>R$</a:t>
                      </a:r>
                      <a:r>
                        <a:rPr sz="1050" spc="-40" dirty="0">
                          <a:solidFill>
                            <a:srgbClr val="080808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50" spc="-10" dirty="0">
                          <a:latin typeface="Times New Roman"/>
                          <a:cs typeface="Times New Roman"/>
                        </a:rPr>
                        <a:t>26.616,00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5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50" b="1" spc="-20" dirty="0">
                          <a:latin typeface="Times New Roman"/>
                          <a:cs typeface="Times New Roman"/>
                        </a:rPr>
                        <a:t>2026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18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50" spc="-20" dirty="0">
                          <a:latin typeface="Times New Roman"/>
                          <a:cs typeface="Times New Roman"/>
                        </a:rPr>
                        <a:t>R$</a:t>
                      </a:r>
                      <a:r>
                        <a:rPr sz="105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50" spc="-10" dirty="0">
                          <a:latin typeface="Times New Roman"/>
                          <a:cs typeface="Times New Roman"/>
                        </a:rPr>
                        <a:t>1.752.925,44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00990">
                        <a:lnSpc>
                          <a:spcPts val="1110"/>
                        </a:lnSpc>
                      </a:pPr>
                      <a:r>
                        <a:rPr sz="1050" spc="-45" dirty="0">
                          <a:latin typeface="Times New Roman"/>
                          <a:cs typeface="Times New Roman"/>
                        </a:rPr>
                        <a:t>R$</a:t>
                      </a:r>
                      <a:r>
                        <a:rPr sz="105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50" spc="-10" dirty="0">
                          <a:latin typeface="Times New Roman"/>
                          <a:cs typeface="Times New Roman"/>
                        </a:rPr>
                        <a:t>26.616,00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83438"/>
                      </a:solidFill>
                      <a:prstDash val="solid"/>
                    </a:lnL>
                    <a:lnR w="9525">
                      <a:solidFill>
                        <a:srgbClr val="383438"/>
                      </a:solidFill>
                      <a:prstDash val="solid"/>
                    </a:lnR>
                    <a:lnT w="9525">
                      <a:solidFill>
                        <a:srgbClr val="383438"/>
                      </a:solidFill>
                      <a:prstDash val="solid"/>
                    </a:lnT>
                    <a:lnB w="9525">
                      <a:solidFill>
                        <a:srgbClr val="38343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4397867" y="9290463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482" y="0"/>
                </a:lnTo>
              </a:path>
            </a:pathLst>
          </a:custGeom>
          <a:ln w="9139">
            <a:solidFill>
              <a:srgbClr val="5757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834689" y="1602487"/>
            <a:ext cx="0" cy="8259445"/>
          </a:xfrm>
          <a:custGeom>
            <a:avLst/>
            <a:gdLst/>
            <a:ahLst/>
            <a:cxnLst/>
            <a:rect l="l" t="t" r="r" b="b"/>
            <a:pathLst>
              <a:path h="8259445">
                <a:moveTo>
                  <a:pt x="0" y="8259203"/>
                </a:moveTo>
                <a:lnTo>
                  <a:pt x="0" y="0"/>
                </a:lnTo>
              </a:path>
            </a:pathLst>
          </a:custGeom>
          <a:ln w="24398">
            <a:solidFill>
              <a:srgbClr val="1A1A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045611" y="332074"/>
            <a:ext cx="0" cy="777240"/>
          </a:xfrm>
          <a:custGeom>
            <a:avLst/>
            <a:gdLst/>
            <a:ahLst/>
            <a:cxnLst/>
            <a:rect l="l" t="t" r="r" b="b"/>
            <a:pathLst>
              <a:path h="777240">
                <a:moveTo>
                  <a:pt x="0" y="776870"/>
                </a:moveTo>
                <a:lnTo>
                  <a:pt x="0" y="0"/>
                </a:lnTo>
              </a:path>
            </a:pathLst>
          </a:custGeom>
          <a:ln w="9149">
            <a:solidFill>
              <a:srgbClr val="2828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4041037" y="332074"/>
            <a:ext cx="2720975" cy="777240"/>
            <a:chOff x="4041037" y="332074"/>
            <a:chExt cx="2720975" cy="777240"/>
          </a:xfrm>
        </p:grpSpPr>
        <p:sp>
          <p:nvSpPr>
            <p:cNvPr id="18" name="object 18"/>
            <p:cNvSpPr/>
            <p:nvPr/>
          </p:nvSpPr>
          <p:spPr>
            <a:xfrm>
              <a:off x="6756918" y="332074"/>
              <a:ext cx="0" cy="777240"/>
            </a:xfrm>
            <a:custGeom>
              <a:avLst/>
              <a:gdLst/>
              <a:ahLst/>
              <a:cxnLst/>
              <a:rect l="l" t="t" r="r" b="b"/>
              <a:pathLst>
                <a:path h="777240">
                  <a:moveTo>
                    <a:pt x="0" y="776870"/>
                  </a:moveTo>
                  <a:lnTo>
                    <a:pt x="0" y="0"/>
                  </a:lnTo>
                </a:path>
              </a:pathLst>
            </a:custGeom>
            <a:ln w="9149">
              <a:solidFill>
                <a:srgbClr val="2828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041037" y="336644"/>
              <a:ext cx="2720975" cy="0"/>
            </a:xfrm>
            <a:custGeom>
              <a:avLst/>
              <a:gdLst/>
              <a:ahLst/>
              <a:cxnLst/>
              <a:rect l="l" t="t" r="r" b="b"/>
              <a:pathLst>
                <a:path w="2720975">
                  <a:moveTo>
                    <a:pt x="0" y="0"/>
                  </a:moveTo>
                  <a:lnTo>
                    <a:pt x="2720455" y="0"/>
                  </a:lnTo>
                </a:path>
              </a:pathLst>
            </a:custGeom>
            <a:ln w="9139">
              <a:solidFill>
                <a:srgbClr val="2828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041037" y="1104375"/>
              <a:ext cx="2720975" cy="0"/>
            </a:xfrm>
            <a:custGeom>
              <a:avLst/>
              <a:gdLst/>
              <a:ahLst/>
              <a:cxnLst/>
              <a:rect l="l" t="t" r="r" b="b"/>
              <a:pathLst>
                <a:path w="2720975">
                  <a:moveTo>
                    <a:pt x="0" y="0"/>
                  </a:moveTo>
                  <a:lnTo>
                    <a:pt x="2720455" y="0"/>
                  </a:lnTo>
                </a:path>
              </a:pathLst>
            </a:custGeom>
            <a:ln w="9139">
              <a:solidFill>
                <a:srgbClr val="2828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5800793" y="9310264"/>
            <a:ext cx="226060" cy="262255"/>
            <a:chOff x="5800793" y="9310264"/>
            <a:chExt cx="226060" cy="262255"/>
          </a:xfrm>
        </p:grpSpPr>
        <p:pic>
          <p:nvPicPr>
            <p:cNvPr id="22" name="object 2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800793" y="9310264"/>
              <a:ext cx="225688" cy="262003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800793" y="9310264"/>
              <a:ext cx="225688" cy="262003"/>
            </a:xfrm>
            <a:prstGeom prst="rect">
              <a:avLst/>
            </a:prstGeom>
          </p:spPr>
        </p:pic>
      </p:grpSp>
      <p:pic>
        <p:nvPicPr>
          <p:cNvPr id="24" name="object 24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2317878" y="8664395"/>
            <a:ext cx="100644" cy="359493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4385667" y="9365103"/>
            <a:ext cx="335482" cy="118815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2314827" y="7854012"/>
            <a:ext cx="100644" cy="91396"/>
          </a:xfrm>
          <a:prstGeom prst="rect">
            <a:avLst/>
          </a:prstGeom>
        </p:spPr>
      </p:pic>
      <p:grpSp>
        <p:nvGrpSpPr>
          <p:cNvPr id="27" name="object 27"/>
          <p:cNvGrpSpPr/>
          <p:nvPr/>
        </p:nvGrpSpPr>
        <p:grpSpPr>
          <a:xfrm>
            <a:off x="2262981" y="7957594"/>
            <a:ext cx="149860" cy="231775"/>
            <a:chOff x="2262981" y="7957594"/>
            <a:chExt cx="149860" cy="231775"/>
          </a:xfrm>
        </p:grpSpPr>
        <p:pic>
          <p:nvPicPr>
            <p:cNvPr id="28" name="object 2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262981" y="7957594"/>
              <a:ext cx="149442" cy="106629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323976" y="8064224"/>
              <a:ext cx="88445" cy="124908"/>
            </a:xfrm>
            <a:prstGeom prst="rect">
              <a:avLst/>
            </a:prstGeom>
          </p:spPr>
        </p:pic>
      </p:grpSp>
      <p:grpSp>
        <p:nvGrpSpPr>
          <p:cNvPr id="30" name="object 30"/>
          <p:cNvGrpSpPr/>
          <p:nvPr/>
        </p:nvGrpSpPr>
        <p:grpSpPr>
          <a:xfrm>
            <a:off x="2317878" y="8231785"/>
            <a:ext cx="94615" cy="259079"/>
            <a:chOff x="2317878" y="8231785"/>
            <a:chExt cx="94615" cy="259079"/>
          </a:xfrm>
        </p:grpSpPr>
        <p:pic>
          <p:nvPicPr>
            <p:cNvPr id="31" name="object 31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323976" y="8231785"/>
              <a:ext cx="88445" cy="91396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317878" y="8353647"/>
              <a:ext cx="94545" cy="137094"/>
            </a:xfrm>
            <a:prstGeom prst="rect">
              <a:avLst/>
            </a:prstGeom>
          </p:spPr>
        </p:pic>
      </p:grpSp>
      <p:pic>
        <p:nvPicPr>
          <p:cNvPr id="33" name="object 33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2287379" y="8572999"/>
            <a:ext cx="125043" cy="91396"/>
          </a:xfrm>
          <a:prstGeom prst="rect">
            <a:avLst/>
          </a:prstGeom>
        </p:spPr>
      </p:pic>
      <p:sp>
        <p:nvSpPr>
          <p:cNvPr id="34" name="object 34"/>
          <p:cNvSpPr txBox="1"/>
          <p:nvPr/>
        </p:nvSpPr>
        <p:spPr>
          <a:xfrm>
            <a:off x="1735548" y="954833"/>
            <a:ext cx="1165225" cy="2463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spc="-150" dirty="0">
                <a:latin typeface="Arial Black"/>
                <a:cs typeface="Arial Black"/>
              </a:rPr>
              <a:t>GUARULHOS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155158" y="481602"/>
            <a:ext cx="407670" cy="447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">
              <a:lnSpc>
                <a:spcPct val="100000"/>
              </a:lnSpc>
              <a:spcBef>
                <a:spcPts val="100"/>
              </a:spcBef>
            </a:pPr>
            <a:r>
              <a:rPr sz="1050" spc="-30" dirty="0">
                <a:latin typeface="Times New Roman"/>
                <a:cs typeface="Times New Roman"/>
              </a:rPr>
              <a:t>Rubrica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sz="1050" spc="-10" dirty="0">
                <a:latin typeface="Times New Roman"/>
                <a:cs typeface="Times New Roman"/>
              </a:rPr>
              <a:t>Classif.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831778" y="743607"/>
            <a:ext cx="19431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50" spc="-50" dirty="0">
                <a:latin typeface="Times New Roman"/>
                <a:cs typeface="Times New Roman"/>
              </a:rPr>
              <a:t>P.A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465363" y="484649"/>
            <a:ext cx="212725" cy="444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Times New Roman"/>
                <a:cs typeface="Times New Roman"/>
              </a:rPr>
              <a:t>Fls.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75"/>
              </a:spcBef>
            </a:pPr>
            <a:r>
              <a:rPr sz="1050" spc="-25" dirty="0">
                <a:latin typeface="Courier New"/>
                <a:cs typeface="Courier New"/>
              </a:rPr>
              <a:t>N°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583057" y="1569221"/>
            <a:ext cx="4995545" cy="282384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5875" marR="8255" lvl="1" indent="-3810" algn="just">
              <a:lnSpc>
                <a:spcPct val="101899"/>
              </a:lnSpc>
              <a:spcBef>
                <a:spcPts val="75"/>
              </a:spcBef>
              <a:buClr>
                <a:srgbClr val="000000"/>
              </a:buClr>
              <a:buAutoNum type="arabicPeriod" startAt="6"/>
              <a:tabLst>
                <a:tab pos="15875" algn="l"/>
                <a:tab pos="254000" algn="l"/>
              </a:tabLst>
            </a:pPr>
            <a:r>
              <a:rPr sz="1050" spc="-35" dirty="0">
                <a:solidFill>
                  <a:srgbClr val="0A0A0A"/>
                </a:solidFill>
                <a:latin typeface="Times New Roman"/>
                <a:cs typeface="Times New Roman"/>
              </a:rPr>
              <a:t>VALOR</a:t>
            </a:r>
            <a:r>
              <a:rPr sz="1050" spc="204" dirty="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DO</a:t>
            </a:r>
            <a:r>
              <a:rPr sz="1050" spc="100" dirty="0">
                <a:latin typeface="Times New Roman"/>
                <a:cs typeface="Times New Roman"/>
              </a:rPr>
              <a:t> </a:t>
            </a:r>
            <a:r>
              <a:rPr sz="1050" spc="5" dirty="0">
                <a:latin typeface="Times New Roman"/>
                <a:cs typeface="Times New Roman"/>
              </a:rPr>
              <a:t>“PER</a:t>
            </a:r>
            <a:r>
              <a:rPr sz="1050" spc="125" dirty="0">
                <a:latin typeface="Times New Roman"/>
                <a:cs typeface="Times New Roman"/>
              </a:rPr>
              <a:t> </a:t>
            </a:r>
            <a:r>
              <a:rPr sz="1050" spc="5" dirty="0">
                <a:latin typeface="Times New Roman"/>
                <a:cs typeface="Times New Roman"/>
              </a:rPr>
              <a:t>CAPITA”:</a:t>
            </a:r>
            <a:r>
              <a:rPr sz="1050" spc="160" dirty="0"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R$</a:t>
            </a:r>
            <a:r>
              <a:rPr sz="1050" spc="9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674,00</a:t>
            </a:r>
            <a:r>
              <a:rPr sz="1050" spc="12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(seiscentos</a:t>
            </a:r>
            <a:r>
              <a:rPr sz="1050" spc="13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e</a:t>
            </a:r>
            <a:r>
              <a:rPr sz="1050" spc="7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setenta</a:t>
            </a:r>
            <a:r>
              <a:rPr sz="1050" spc="135" dirty="0">
                <a:latin typeface="Times New Roman"/>
                <a:cs typeface="Times New Roman"/>
              </a:rPr>
              <a:t> </a:t>
            </a:r>
            <a:r>
              <a:rPr sz="1050" spc="-25" dirty="0">
                <a:solidFill>
                  <a:srgbClr val="131313"/>
                </a:solidFill>
                <a:latin typeface="Times New Roman"/>
                <a:cs typeface="Times New Roman"/>
              </a:rPr>
              <a:t>e</a:t>
            </a:r>
            <a:r>
              <a:rPr sz="1050" spc="90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quatro</a:t>
            </a:r>
            <a:r>
              <a:rPr sz="1050" spc="12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reais),</a:t>
            </a:r>
            <a:r>
              <a:rPr sz="1050" spc="140" dirty="0">
                <a:latin typeface="Times New Roman"/>
                <a:cs typeface="Times New Roman"/>
              </a:rPr>
              <a:t> </a:t>
            </a:r>
            <a:r>
              <a:rPr sz="1050" spc="-40" dirty="0">
                <a:solidFill>
                  <a:srgbClr val="0F0F0F"/>
                </a:solidFill>
                <a:latin typeface="Times New Roman"/>
                <a:cs typeface="Times New Roman"/>
              </a:rPr>
              <a:t>por</a:t>
            </a:r>
            <a:r>
              <a:rPr sz="1050" spc="13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vaga,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acrescido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de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spc="-65" dirty="0">
                <a:latin typeface="Times New Roman"/>
                <a:cs typeface="Times New Roman"/>
              </a:rPr>
              <a:t>R$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245,00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(duzentos</a:t>
            </a:r>
            <a:r>
              <a:rPr sz="1050" spc="50" dirty="0">
                <a:latin typeface="Times New Roman"/>
                <a:cs typeface="Times New Roman"/>
              </a:rPr>
              <a:t> </a:t>
            </a:r>
            <a:r>
              <a:rPr sz="1050" spc="-25" dirty="0">
                <a:solidFill>
                  <a:srgbClr val="0E0E0E"/>
                </a:solidFill>
                <a:latin typeface="Times New Roman"/>
                <a:cs typeface="Times New Roman"/>
              </a:rPr>
              <a:t>e</a:t>
            </a:r>
            <a:r>
              <a:rPr sz="1050" spc="-5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quarenta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spc="-55" dirty="0">
                <a:solidFill>
                  <a:srgbClr val="161616"/>
                </a:solidFill>
                <a:latin typeface="Times New Roman"/>
                <a:cs typeface="Times New Roman"/>
              </a:rPr>
              <a:t>e</a:t>
            </a:r>
            <a:r>
              <a:rPr sz="1050" spc="-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cinco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reais)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40" dirty="0">
                <a:solidFill>
                  <a:srgbClr val="111111"/>
                </a:solidFill>
                <a:latin typeface="Times New Roman"/>
                <a:cs typeface="Times New Roman"/>
              </a:rPr>
              <a:t>por</a:t>
            </a:r>
            <a:r>
              <a:rPr sz="1050" spc="-1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criança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atendida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spc="-90" dirty="0">
                <a:latin typeface="Times New Roman"/>
                <a:cs typeface="Times New Roman"/>
              </a:rPr>
              <a:t>em</a:t>
            </a:r>
            <a:r>
              <a:rPr sz="1050" spc="10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berçário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-105" dirty="0">
                <a:latin typeface="Times New Roman"/>
                <a:cs typeface="Times New Roman"/>
              </a:rPr>
              <a:t>I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45" dirty="0">
                <a:latin typeface="Times New Roman"/>
                <a:cs typeface="Times New Roman"/>
              </a:rPr>
              <a:t>e/ou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35" dirty="0">
                <a:solidFill>
                  <a:srgbClr val="0F0F0F"/>
                </a:solidFill>
                <a:latin typeface="Times New Roman"/>
                <a:cs typeface="Times New Roman"/>
              </a:rPr>
              <a:t>II.</a:t>
            </a:r>
            <a:endParaRPr sz="1050">
              <a:latin typeface="Times New Roman"/>
              <a:cs typeface="Times New Roman"/>
            </a:endParaRPr>
          </a:p>
          <a:p>
            <a:pPr marL="242570" lvl="1" indent="-229870" algn="just">
              <a:lnSpc>
                <a:spcPct val="100000"/>
              </a:lnSpc>
              <a:spcBef>
                <a:spcPts val="80"/>
              </a:spcBef>
              <a:buClr>
                <a:srgbClr val="111111"/>
              </a:buClr>
              <a:buAutoNum type="arabicPeriod" startAt="6"/>
              <a:tabLst>
                <a:tab pos="242570" algn="l"/>
              </a:tabLst>
            </a:pPr>
            <a:r>
              <a:rPr sz="1050" b="1" spc="-55" dirty="0">
                <a:latin typeface="Times New Roman"/>
                <a:cs typeface="Times New Roman"/>
              </a:rPr>
              <a:t>VALOR</a:t>
            </a:r>
            <a:r>
              <a:rPr sz="1050" b="1" spc="5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MENSAL: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R$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b="1" spc="-30" dirty="0">
                <a:latin typeface="Times New Roman"/>
                <a:cs typeface="Times New Roman"/>
              </a:rPr>
              <a:t>133.080,00</a:t>
            </a:r>
            <a:r>
              <a:rPr sz="1050" b="1" spc="1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(cento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trinta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E0E0E"/>
                </a:solidFill>
                <a:latin typeface="Times New Roman"/>
                <a:cs typeface="Times New Roman"/>
              </a:rPr>
              <a:t>e</a:t>
            </a:r>
            <a:r>
              <a:rPr sz="1050" spc="-10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três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mil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E0E0E"/>
                </a:solidFill>
                <a:latin typeface="Times New Roman"/>
                <a:cs typeface="Times New Roman"/>
              </a:rPr>
              <a:t>e</a:t>
            </a:r>
            <a:r>
              <a:rPr sz="1050" spc="-35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oitenta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reais).</a:t>
            </a:r>
            <a:endParaRPr sz="1050">
              <a:latin typeface="Times New Roman"/>
              <a:cs typeface="Times New Roman"/>
            </a:endParaRPr>
          </a:p>
          <a:p>
            <a:pPr marL="254635" lvl="1" indent="-238125" algn="just">
              <a:lnSpc>
                <a:spcPct val="100000"/>
              </a:lnSpc>
              <a:spcBef>
                <a:spcPts val="165"/>
              </a:spcBef>
              <a:buAutoNum type="arabicPeriod" startAt="6"/>
              <a:tabLst>
                <a:tab pos="254635" algn="l"/>
              </a:tabLst>
            </a:pPr>
            <a:r>
              <a:rPr sz="900" dirty="0">
                <a:latin typeface="Times New Roman"/>
                <a:cs typeface="Times New Roman"/>
              </a:rPr>
              <a:t>VALOR</a:t>
            </a:r>
            <a:r>
              <a:rPr sz="900" spc="140" dirty="0">
                <a:latin typeface="Times New Roman"/>
                <a:cs typeface="Times New Roman"/>
              </a:rPr>
              <a:t> </a:t>
            </a:r>
            <a:r>
              <a:rPr sz="900" b="1" dirty="0">
                <a:latin typeface="Times New Roman"/>
                <a:cs typeface="Times New Roman"/>
              </a:rPr>
              <a:t>MENSAL</a:t>
            </a:r>
            <a:r>
              <a:rPr sz="900" b="1" spc="150" dirty="0">
                <a:latin typeface="Times New Roman"/>
                <a:cs typeface="Times New Roman"/>
              </a:rPr>
              <a:t> </a:t>
            </a:r>
            <a:r>
              <a:rPr sz="900" b="1" dirty="0">
                <a:latin typeface="Times New Roman"/>
                <a:cs typeface="Times New Roman"/>
              </a:rPr>
              <a:t>DO</a:t>
            </a:r>
            <a:r>
              <a:rPr sz="900" b="1" spc="100" dirty="0">
                <a:latin typeface="Times New Roman"/>
                <a:cs typeface="Times New Roman"/>
              </a:rPr>
              <a:t> </a:t>
            </a:r>
            <a:r>
              <a:rPr sz="900" b="1" dirty="0">
                <a:latin typeface="Times New Roman"/>
                <a:cs typeface="Times New Roman"/>
              </a:rPr>
              <a:t>ACRÉSCIMO</a:t>
            </a:r>
            <a:r>
              <a:rPr sz="900" b="1" spc="170" dirty="0">
                <a:latin typeface="Times New Roman"/>
                <a:cs typeface="Times New Roman"/>
              </a:rPr>
              <a:t> </a:t>
            </a:r>
            <a:r>
              <a:rPr sz="900" b="1" dirty="0">
                <a:latin typeface="Times New Roman"/>
                <a:cs typeface="Times New Roman"/>
              </a:rPr>
              <a:t>PARA</a:t>
            </a:r>
            <a:r>
              <a:rPr sz="900" b="1" spc="180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CUSTEAR</a:t>
            </a:r>
            <a:r>
              <a:rPr sz="900" spc="185" dirty="0">
                <a:latin typeface="Times New Roman"/>
                <a:cs typeface="Times New Roman"/>
              </a:rPr>
              <a:t> </a:t>
            </a:r>
            <a:r>
              <a:rPr sz="900" b="1" dirty="0">
                <a:latin typeface="Times New Roman"/>
                <a:cs typeface="Times New Roman"/>
              </a:rPr>
              <a:t>LOCAÇÃO:</a:t>
            </a:r>
            <a:r>
              <a:rPr sz="900" b="1" spc="170" dirty="0">
                <a:latin typeface="Times New Roman"/>
                <a:cs typeface="Times New Roman"/>
              </a:rPr>
              <a:t> </a:t>
            </a:r>
            <a:r>
              <a:rPr sz="900" b="1" dirty="0">
                <a:latin typeface="Times New Roman"/>
                <a:cs typeface="Times New Roman"/>
              </a:rPr>
              <a:t>R$</a:t>
            </a:r>
            <a:r>
              <a:rPr sz="900" b="1" spc="85" dirty="0">
                <a:latin typeface="Times New Roman"/>
                <a:cs typeface="Times New Roman"/>
              </a:rPr>
              <a:t> </a:t>
            </a:r>
            <a:r>
              <a:rPr sz="900" b="1" dirty="0">
                <a:latin typeface="Times New Roman"/>
                <a:cs typeface="Times New Roman"/>
              </a:rPr>
              <a:t>4.000,00</a:t>
            </a:r>
            <a:r>
              <a:rPr sz="900" b="1" spc="120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(quatro</a:t>
            </a:r>
            <a:r>
              <a:rPr sz="900" spc="105" dirty="0">
                <a:latin typeface="Times New Roman"/>
                <a:cs typeface="Times New Roman"/>
              </a:rPr>
              <a:t> </a:t>
            </a:r>
            <a:r>
              <a:rPr sz="900" spc="-25" dirty="0">
                <a:latin typeface="Times New Roman"/>
                <a:cs typeface="Times New Roman"/>
              </a:rPr>
              <a:t>mil</a:t>
            </a:r>
            <a:endParaRPr sz="900">
              <a:latin typeface="Times New Roman"/>
              <a:cs typeface="Times New Roman"/>
            </a:endParaRPr>
          </a:p>
          <a:p>
            <a:pPr marL="20320">
              <a:lnSpc>
                <a:spcPct val="100000"/>
              </a:lnSpc>
              <a:spcBef>
                <a:spcPts val="120"/>
              </a:spcBef>
            </a:pPr>
            <a:r>
              <a:rPr sz="900" spc="-10" dirty="0">
                <a:latin typeface="Times New Roman"/>
                <a:cs typeface="Times New Roman"/>
              </a:rPr>
              <a:t>reais)</a:t>
            </a:r>
            <a:r>
              <a:rPr sz="900" spc="-50" dirty="0"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0F0F0F"/>
                </a:solidFill>
                <a:latin typeface="Times New Roman"/>
                <a:cs typeface="Times New Roman"/>
              </a:rPr>
              <a:t>*</a:t>
            </a:r>
            <a:r>
              <a:rPr sz="900" spc="8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IPTU</a:t>
            </a:r>
            <a:r>
              <a:rPr sz="900" spc="45" dirty="0">
                <a:latin typeface="Times New Roman"/>
                <a:cs typeface="Times New Roman"/>
              </a:rPr>
              <a:t> </a:t>
            </a:r>
            <a:r>
              <a:rPr sz="900" b="1" dirty="0">
                <a:latin typeface="Times New Roman"/>
                <a:cs typeface="Times New Roman"/>
              </a:rPr>
              <a:t>R$</a:t>
            </a:r>
            <a:r>
              <a:rPr sz="900" b="1" spc="10" dirty="0">
                <a:latin typeface="Times New Roman"/>
                <a:cs typeface="Times New Roman"/>
              </a:rPr>
              <a:t> </a:t>
            </a:r>
            <a:r>
              <a:rPr sz="900" b="1" dirty="0">
                <a:latin typeface="Times New Roman"/>
                <a:cs typeface="Times New Roman"/>
              </a:rPr>
              <a:t>125,12</a:t>
            </a:r>
            <a:r>
              <a:rPr sz="900" b="1" spc="20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(cento</a:t>
            </a:r>
            <a:r>
              <a:rPr sz="900" spc="5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e vinte</a:t>
            </a:r>
            <a:r>
              <a:rPr sz="900" spc="5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e</a:t>
            </a:r>
            <a:r>
              <a:rPr sz="900" spc="-20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cinco</a:t>
            </a:r>
            <a:r>
              <a:rPr sz="900" spc="10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reais e</a:t>
            </a:r>
            <a:r>
              <a:rPr sz="900" spc="-20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doze </a:t>
            </a:r>
            <a:r>
              <a:rPr sz="900" spc="-10" dirty="0">
                <a:latin typeface="Times New Roman"/>
                <a:cs typeface="Times New Roman"/>
              </a:rPr>
              <a:t>centavos)</a:t>
            </a:r>
            <a:r>
              <a:rPr sz="900" spc="45" dirty="0">
                <a:latin typeface="Times New Roman"/>
                <a:cs typeface="Times New Roman"/>
              </a:rPr>
              <a:t> </a:t>
            </a:r>
            <a:r>
              <a:rPr sz="900" spc="-450" dirty="0">
                <a:latin typeface="Times New Roman"/>
                <a:cs typeface="Times New Roman"/>
              </a:rPr>
              <a:t>—</a:t>
            </a:r>
            <a:r>
              <a:rPr sz="900" spc="40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EM</a:t>
            </a:r>
            <a:r>
              <a:rPr sz="900" spc="35" dirty="0">
                <a:latin typeface="Times New Roman"/>
                <a:cs typeface="Times New Roman"/>
              </a:rPr>
              <a:t> </a:t>
            </a:r>
            <a:r>
              <a:rPr sz="900" spc="-10" dirty="0">
                <a:latin typeface="Times New Roman"/>
                <a:cs typeface="Times New Roman"/>
              </a:rPr>
              <a:t>PARCELAS</a:t>
            </a:r>
            <a:endParaRPr sz="900">
              <a:latin typeface="Times New Roman"/>
              <a:cs typeface="Times New Roman"/>
            </a:endParaRPr>
          </a:p>
          <a:p>
            <a:pPr marL="16510" marR="6985" lvl="1" indent="-4445" algn="just">
              <a:lnSpc>
                <a:spcPct val="102800"/>
              </a:lnSpc>
              <a:spcBef>
                <a:spcPts val="30"/>
              </a:spcBef>
              <a:buClr>
                <a:srgbClr val="0E0E0E"/>
              </a:buClr>
              <a:buAutoNum type="arabicPeriod" startAt="9"/>
              <a:tabLst>
                <a:tab pos="16510" algn="l"/>
                <a:tab pos="250825" algn="l"/>
              </a:tabLst>
            </a:pPr>
            <a:r>
              <a:rPr sz="1050" dirty="0">
                <a:latin typeface="Times New Roman"/>
                <a:cs typeface="Times New Roman"/>
              </a:rPr>
              <a:t>VALOR</a:t>
            </a:r>
            <a:r>
              <a:rPr sz="1050" spc="-7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DO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REPASSE</a:t>
            </a:r>
            <a:r>
              <a:rPr sz="1050" spc="80" dirty="0">
                <a:latin typeface="Times New Roman"/>
                <a:cs typeface="Times New Roman"/>
              </a:rPr>
              <a:t> </a:t>
            </a:r>
            <a:r>
              <a:rPr sz="1050" spc="-45" dirty="0">
                <a:latin typeface="Times New Roman"/>
                <a:cs typeface="Times New Roman"/>
              </a:rPr>
              <a:t>QUADRI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MESTRAL:</a:t>
            </a:r>
            <a:r>
              <a:rPr sz="1050" spc="8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R$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b="1" spc="-20" dirty="0">
                <a:latin typeface="Times New Roman"/>
                <a:cs typeface="Times New Roman"/>
              </a:rPr>
              <a:t>532.320,00</a:t>
            </a:r>
            <a:r>
              <a:rPr sz="1050" b="1" spc="6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(quinhentos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51515"/>
                </a:solidFill>
                <a:latin typeface="Times New Roman"/>
                <a:cs typeface="Times New Roman"/>
              </a:rPr>
              <a:t>e</a:t>
            </a:r>
            <a:r>
              <a:rPr sz="1050" spc="-10" dirty="0">
                <a:solidFill>
                  <a:srgbClr val="151515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trinta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11111"/>
                </a:solidFill>
                <a:latin typeface="Times New Roman"/>
                <a:cs typeface="Times New Roman"/>
              </a:rPr>
              <a:t>e</a:t>
            </a:r>
            <a:r>
              <a:rPr sz="1050" spc="-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dois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20" dirty="0">
                <a:solidFill>
                  <a:srgbClr val="0F0F0F"/>
                </a:solidFill>
                <a:latin typeface="Times New Roman"/>
                <a:cs typeface="Times New Roman"/>
              </a:rPr>
              <a:t>mil, </a:t>
            </a:r>
            <a:r>
              <a:rPr sz="1050" spc="-25" dirty="0">
                <a:latin typeface="Times New Roman"/>
                <a:cs typeface="Times New Roman"/>
              </a:rPr>
              <a:t>trezentos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vinte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reais).</a:t>
            </a:r>
            <a:endParaRPr sz="1050">
              <a:latin typeface="Times New Roman"/>
              <a:cs typeface="Times New Roman"/>
            </a:endParaRPr>
          </a:p>
          <a:p>
            <a:pPr marL="15240" marR="5080" lvl="1" indent="-3175" algn="just">
              <a:lnSpc>
                <a:spcPct val="103800"/>
              </a:lnSpc>
              <a:spcBef>
                <a:spcPts val="35"/>
              </a:spcBef>
              <a:buAutoNum type="arabicPeriod" startAt="9"/>
              <a:tabLst>
                <a:tab pos="15240" algn="l"/>
                <a:tab pos="347980" algn="l"/>
              </a:tabLst>
            </a:pPr>
            <a:r>
              <a:rPr sz="1050" spc="-45" dirty="0">
                <a:latin typeface="Times New Roman"/>
                <a:cs typeface="Times New Roman"/>
              </a:rPr>
              <a:t>VALOR</a:t>
            </a:r>
            <a:r>
              <a:rPr sz="1050" spc="385" dirty="0">
                <a:latin typeface="Times New Roman"/>
                <a:cs typeface="Times New Roman"/>
              </a:rPr>
              <a:t> </a:t>
            </a:r>
            <a:r>
              <a:rPr sz="1050" spc="-35" dirty="0">
                <a:solidFill>
                  <a:srgbClr val="0A0A0A"/>
                </a:solidFill>
                <a:latin typeface="Times New Roman"/>
                <a:cs typeface="Times New Roman"/>
              </a:rPr>
              <a:t>DO</a:t>
            </a:r>
            <a:r>
              <a:rPr sz="1050" spc="350" dirty="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REPASSE</a:t>
            </a:r>
            <a:r>
              <a:rPr sz="1050" spc="40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QUADRIMESTRAL</a:t>
            </a:r>
            <a:r>
              <a:rPr sz="1050" spc="509" dirty="0">
                <a:latin typeface="Times New Roman"/>
                <a:cs typeface="Times New Roman"/>
              </a:rPr>
              <a:t> </a:t>
            </a:r>
            <a:r>
              <a:rPr sz="1050" spc="5" dirty="0">
                <a:latin typeface="Times New Roman"/>
                <a:cs typeface="Times New Roman"/>
              </a:rPr>
              <a:t>(Liberado</a:t>
            </a:r>
            <a:r>
              <a:rPr sz="1050" spc="365" dirty="0">
                <a:latin typeface="Times New Roman"/>
                <a:cs typeface="Times New Roman"/>
              </a:rPr>
              <a:t> </a:t>
            </a:r>
            <a:r>
              <a:rPr sz="1050" spc="-60" dirty="0">
                <a:latin typeface="Times New Roman"/>
                <a:cs typeface="Times New Roman"/>
              </a:rPr>
              <a:t>em</a:t>
            </a:r>
            <a:r>
              <a:rPr sz="1050" spc="459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Maio</a:t>
            </a:r>
            <a:r>
              <a:rPr sz="1050" spc="295" dirty="0">
                <a:latin typeface="Times New Roman"/>
                <a:cs typeface="Times New Roman"/>
              </a:rPr>
              <a:t> </a:t>
            </a:r>
            <a:r>
              <a:rPr sz="1050" spc="-25" dirty="0">
                <a:solidFill>
                  <a:srgbClr val="1A1A1A"/>
                </a:solidFill>
                <a:latin typeface="Times New Roman"/>
                <a:cs typeface="Times New Roman"/>
              </a:rPr>
              <a:t>e</a:t>
            </a:r>
            <a:r>
              <a:rPr sz="1050" spc="27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Setembro</a:t>
            </a:r>
            <a:r>
              <a:rPr sz="1050" spc="335" dirty="0">
                <a:latin typeface="Times New Roman"/>
                <a:cs typeface="Times New Roman"/>
              </a:rPr>
              <a:t> </a:t>
            </a:r>
            <a:r>
              <a:rPr sz="1050" spc="-540" dirty="0">
                <a:solidFill>
                  <a:srgbClr val="181818"/>
                </a:solidFill>
                <a:latin typeface="Times New Roman"/>
                <a:cs typeface="Times New Roman"/>
              </a:rPr>
              <a:t>—</a:t>
            </a:r>
            <a:r>
              <a:rPr sz="1050" spc="-13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conforme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spc="40" dirty="0">
                <a:solidFill>
                  <a:srgbClr val="111111"/>
                </a:solidFill>
                <a:latin typeface="Times New Roman"/>
                <a:cs typeface="Times New Roman"/>
              </a:rPr>
              <a:t>art.</a:t>
            </a:r>
            <a:r>
              <a:rPr sz="1050" spc="-7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29,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15" dirty="0">
                <a:latin typeface="Times New Roman"/>
                <a:cs typeface="Times New Roman"/>
              </a:rPr>
              <a:t>parágrafo </a:t>
            </a:r>
            <a:r>
              <a:rPr sz="1050" spc="-20" dirty="0">
                <a:latin typeface="Times New Roman"/>
                <a:cs typeface="Times New Roman"/>
              </a:rPr>
              <a:t>2º,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31313"/>
                </a:solidFill>
                <a:latin typeface="Times New Roman"/>
                <a:cs typeface="Times New Roman"/>
              </a:rPr>
              <a:t>da</a:t>
            </a:r>
            <a:r>
              <a:rPr sz="1050" spc="50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Times New Roman"/>
                <a:cs typeface="Times New Roman"/>
              </a:rPr>
              <a:t>Portaria</a:t>
            </a:r>
            <a:r>
              <a:rPr sz="1050" spc="125" dirty="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sz="1050" spc="-65" dirty="0">
                <a:solidFill>
                  <a:srgbClr val="0F0F0F"/>
                </a:solidFill>
                <a:latin typeface="Times New Roman"/>
                <a:cs typeface="Times New Roman"/>
              </a:rPr>
              <a:t>n°</a:t>
            </a:r>
            <a:r>
              <a:rPr sz="1050" spc="-4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063/2021-</a:t>
            </a:r>
            <a:r>
              <a:rPr sz="1050" spc="-50" dirty="0">
                <a:latin typeface="Times New Roman"/>
                <a:cs typeface="Times New Roman"/>
              </a:rPr>
              <a:t>SE</a:t>
            </a:r>
            <a:r>
              <a:rPr sz="1050" spc="125" dirty="0">
                <a:latin typeface="Times New Roman"/>
                <a:cs typeface="Times New Roman"/>
              </a:rPr>
              <a:t> </a:t>
            </a:r>
            <a:r>
              <a:rPr sz="1050" spc="-10" dirty="0">
                <a:solidFill>
                  <a:srgbClr val="1C1C1C"/>
                </a:solidFill>
                <a:latin typeface="Times New Roman"/>
                <a:cs typeface="Times New Roman"/>
              </a:rPr>
              <a:t>-</a:t>
            </a:r>
            <a:r>
              <a:rPr sz="1050" spc="-5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050" spc="-55" dirty="0">
                <a:latin typeface="Times New Roman"/>
                <a:cs typeface="Times New Roman"/>
              </a:rPr>
              <a:t>com</a:t>
            </a:r>
            <a:r>
              <a:rPr sz="1050" spc="90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acréscimo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-10" dirty="0">
                <a:solidFill>
                  <a:srgbClr val="1A1A1A"/>
                </a:solidFill>
                <a:latin typeface="Times New Roman"/>
                <a:cs typeface="Times New Roman"/>
              </a:rPr>
              <a:t>de</a:t>
            </a:r>
            <a:r>
              <a:rPr sz="1050" spc="-6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050" spc="10" dirty="0">
                <a:solidFill>
                  <a:srgbClr val="0E0E0E"/>
                </a:solidFill>
                <a:latin typeface="Times New Roman"/>
                <a:cs typeface="Times New Roman"/>
              </a:rPr>
              <a:t>50%</a:t>
            </a:r>
            <a:r>
              <a:rPr sz="1050" spc="20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1050" spc="-10" dirty="0">
                <a:solidFill>
                  <a:srgbClr val="181818"/>
                </a:solidFill>
                <a:latin typeface="Times New Roman"/>
                <a:cs typeface="Times New Roman"/>
              </a:rPr>
              <a:t>do</a:t>
            </a:r>
            <a:r>
              <a:rPr sz="1050" spc="-3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valor </a:t>
            </a:r>
            <a:r>
              <a:rPr sz="1050" spc="10" dirty="0">
                <a:latin typeface="Times New Roman"/>
                <a:cs typeface="Times New Roman"/>
              </a:rPr>
              <a:t>correspondente</a:t>
            </a:r>
            <a:r>
              <a:rPr sz="1050" spc="-60" dirty="0">
                <a:latin typeface="Times New Roman"/>
                <a:cs typeface="Times New Roman"/>
              </a:rPr>
              <a:t> </a:t>
            </a:r>
            <a:r>
              <a:rPr sz="1050" spc="-60" dirty="0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sz="1050" spc="20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01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mês):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11111"/>
                </a:solidFill>
                <a:latin typeface="Times New Roman"/>
                <a:cs typeface="Times New Roman"/>
              </a:rPr>
              <a:t>R$</a:t>
            </a:r>
            <a:r>
              <a:rPr sz="1050" spc="-4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b="1" spc="-35" dirty="0">
                <a:latin typeface="Times New Roman"/>
                <a:cs typeface="Times New Roman"/>
              </a:rPr>
              <a:t>598.860,00</a:t>
            </a:r>
            <a:r>
              <a:rPr sz="1050" b="1" spc="6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(quinhentos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-55" dirty="0">
                <a:solidFill>
                  <a:srgbClr val="1C1C1C"/>
                </a:solidFill>
                <a:latin typeface="Times New Roman"/>
                <a:cs typeface="Times New Roman"/>
              </a:rPr>
              <a:t>e</a:t>
            </a:r>
            <a:r>
              <a:rPr sz="105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050" spc="-35" dirty="0">
                <a:solidFill>
                  <a:srgbClr val="0F0F0F"/>
                </a:solidFill>
                <a:latin typeface="Times New Roman"/>
                <a:cs typeface="Times New Roman"/>
              </a:rPr>
              <a:t>noventa</a:t>
            </a:r>
            <a:r>
              <a:rPr sz="1050" spc="1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55" dirty="0">
                <a:solidFill>
                  <a:srgbClr val="161616"/>
                </a:solidFill>
                <a:latin typeface="Times New Roman"/>
                <a:cs typeface="Times New Roman"/>
              </a:rPr>
              <a:t>e</a:t>
            </a:r>
            <a:r>
              <a:rPr sz="1050" spc="-30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oito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mil,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oitocentos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55" dirty="0">
                <a:solidFill>
                  <a:srgbClr val="0E0E0E"/>
                </a:solidFill>
                <a:latin typeface="Times New Roman"/>
                <a:cs typeface="Times New Roman"/>
              </a:rPr>
              <a:t>e</a:t>
            </a:r>
            <a:r>
              <a:rPr sz="1050" spc="-20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sessenta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reais),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sendo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-40" dirty="0">
                <a:solidFill>
                  <a:srgbClr val="1C1C1C"/>
                </a:solidFill>
                <a:latin typeface="Times New Roman"/>
                <a:cs typeface="Times New Roman"/>
              </a:rPr>
              <a:t>o</a:t>
            </a:r>
            <a:r>
              <a:rPr sz="1050" spc="-3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contido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dentro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deste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valor:</a:t>
            </a:r>
            <a:r>
              <a:rPr sz="1050" spc="65" dirty="0">
                <a:latin typeface="Times New Roman"/>
                <a:cs typeface="Times New Roman"/>
              </a:rPr>
              <a:t> </a:t>
            </a:r>
            <a:r>
              <a:rPr sz="1050" spc="-25" dirty="0">
                <a:solidFill>
                  <a:srgbClr val="0C0C0C"/>
                </a:solidFill>
                <a:latin typeface="Times New Roman"/>
                <a:cs typeface="Times New Roman"/>
              </a:rPr>
              <a:t>R$</a:t>
            </a:r>
            <a:r>
              <a:rPr sz="1050" spc="-45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050" b="1" spc="-35" dirty="0">
                <a:latin typeface="Times New Roman"/>
                <a:cs typeface="Times New Roman"/>
              </a:rPr>
              <a:t>532.320,00</a:t>
            </a:r>
            <a:r>
              <a:rPr sz="1050" b="1" spc="6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(quinhentos</a:t>
            </a:r>
            <a:r>
              <a:rPr sz="1050" spc="50" dirty="0">
                <a:latin typeface="Times New Roman"/>
                <a:cs typeface="Times New Roman"/>
              </a:rPr>
              <a:t> </a:t>
            </a:r>
            <a:r>
              <a:rPr sz="1050" spc="-55" dirty="0">
                <a:solidFill>
                  <a:srgbClr val="212121"/>
                </a:solidFill>
                <a:latin typeface="Times New Roman"/>
                <a:cs typeface="Times New Roman"/>
              </a:rPr>
              <a:t>e</a:t>
            </a:r>
            <a:r>
              <a:rPr sz="1050" spc="-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trinta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e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45" dirty="0">
                <a:latin typeface="Times New Roman"/>
                <a:cs typeface="Times New Roman"/>
              </a:rPr>
              <a:t>dois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mil,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35" dirty="0">
                <a:solidFill>
                  <a:srgbClr val="080808"/>
                </a:solidFill>
                <a:latin typeface="Times New Roman"/>
                <a:cs typeface="Times New Roman"/>
              </a:rPr>
              <a:t>trezentos</a:t>
            </a:r>
            <a:r>
              <a:rPr sz="1050" spc="-25" dirty="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sz="1050" spc="-55" dirty="0">
                <a:solidFill>
                  <a:srgbClr val="111111"/>
                </a:solidFill>
                <a:latin typeface="Times New Roman"/>
                <a:cs typeface="Times New Roman"/>
              </a:rPr>
              <a:t>e</a:t>
            </a:r>
            <a:r>
              <a:rPr sz="1050" spc="9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vinte</a:t>
            </a:r>
            <a:r>
              <a:rPr sz="1050" spc="114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reais)</a:t>
            </a:r>
            <a:r>
              <a:rPr sz="1050" spc="80" dirty="0">
                <a:latin typeface="Times New Roman"/>
                <a:cs typeface="Times New Roman"/>
              </a:rPr>
              <a:t> </a:t>
            </a:r>
            <a:r>
              <a:rPr sz="1050" spc="-540" dirty="0">
                <a:solidFill>
                  <a:srgbClr val="161616"/>
                </a:solidFill>
                <a:latin typeface="Times New Roman"/>
                <a:cs typeface="Times New Roman"/>
              </a:rPr>
              <a:t>—</a:t>
            </a:r>
            <a:r>
              <a:rPr sz="1050" spc="40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correspondente</a:t>
            </a:r>
            <a:r>
              <a:rPr sz="1050" spc="85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ao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subsídio</a:t>
            </a:r>
            <a:r>
              <a:rPr sz="1050" spc="125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para</a:t>
            </a:r>
            <a:r>
              <a:rPr sz="1050" spc="105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manutenção</a:t>
            </a:r>
            <a:r>
              <a:rPr sz="1050" spc="15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da</a:t>
            </a:r>
            <a:r>
              <a:rPr sz="1050" spc="65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unidade</a:t>
            </a:r>
            <a:r>
              <a:rPr sz="1050" spc="9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escolar</a:t>
            </a:r>
            <a:r>
              <a:rPr sz="1050" spc="105" dirty="0">
                <a:latin typeface="Times New Roman"/>
                <a:cs typeface="Times New Roman"/>
              </a:rPr>
              <a:t> </a:t>
            </a:r>
            <a:r>
              <a:rPr sz="1050" b="1" spc="-60" dirty="0">
                <a:latin typeface="Times New Roman"/>
                <a:cs typeface="Times New Roman"/>
              </a:rPr>
              <a:t>e</a:t>
            </a:r>
            <a:r>
              <a:rPr sz="1050" b="1" spc="65" dirty="0">
                <a:latin typeface="Times New Roman"/>
                <a:cs typeface="Times New Roman"/>
              </a:rPr>
              <a:t> </a:t>
            </a:r>
            <a:r>
              <a:rPr sz="1050" b="1" spc="-50" dirty="0">
                <a:latin typeface="Times New Roman"/>
                <a:cs typeface="Times New Roman"/>
              </a:rPr>
              <a:t>R$</a:t>
            </a:r>
            <a:r>
              <a:rPr sz="1050" b="1" spc="45" dirty="0">
                <a:latin typeface="Times New Roman"/>
                <a:cs typeface="Times New Roman"/>
              </a:rPr>
              <a:t> </a:t>
            </a:r>
            <a:r>
              <a:rPr sz="1050" b="1" spc="-35" dirty="0">
                <a:latin typeface="Times New Roman"/>
                <a:cs typeface="Times New Roman"/>
              </a:rPr>
              <a:t>66.540,00</a:t>
            </a:r>
            <a:r>
              <a:rPr sz="1050" b="1" spc="-2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(sessenta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e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seis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mil,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quinhentos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e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quarenta</a:t>
            </a:r>
            <a:r>
              <a:rPr sz="1050" spc="9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reais),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-55" dirty="0">
                <a:latin typeface="Times New Roman"/>
                <a:cs typeface="Times New Roman"/>
              </a:rPr>
              <a:t>assim</a:t>
            </a:r>
            <a:r>
              <a:rPr sz="1050" spc="11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distribuídos:</a:t>
            </a:r>
            <a:r>
              <a:rPr sz="1050" spc="80" dirty="0">
                <a:latin typeface="Times New Roman"/>
                <a:cs typeface="Times New Roman"/>
              </a:rPr>
              <a:t> </a:t>
            </a:r>
            <a:r>
              <a:rPr sz="1050" spc="5" dirty="0">
                <a:latin typeface="Times New Roman"/>
                <a:cs typeface="Times New Roman"/>
              </a:rPr>
              <a:t>20%</a:t>
            </a:r>
            <a:r>
              <a:rPr sz="1050" spc="7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para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aquisição</a:t>
            </a:r>
            <a:r>
              <a:rPr sz="1050" spc="80" dirty="0"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de</a:t>
            </a:r>
            <a:r>
              <a:rPr sz="1050" spc="50" dirty="0">
                <a:latin typeface="Times New Roman"/>
                <a:cs typeface="Times New Roman"/>
              </a:rPr>
              <a:t> </a:t>
            </a:r>
            <a:r>
              <a:rPr sz="1050" spc="-45" dirty="0">
                <a:latin typeface="Times New Roman"/>
                <a:cs typeface="Times New Roman"/>
              </a:rPr>
              <a:t>bens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permanentes</a:t>
            </a:r>
            <a:r>
              <a:rPr sz="1050" spc="27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correspondente</a:t>
            </a:r>
            <a:r>
              <a:rPr sz="1050" spc="150" dirty="0">
                <a:latin typeface="Times New Roman"/>
                <a:cs typeface="Times New Roman"/>
              </a:rPr>
              <a:t> </a:t>
            </a:r>
            <a:r>
              <a:rPr sz="1050" b="1" spc="-70" dirty="0">
                <a:latin typeface="Times New Roman"/>
                <a:cs typeface="Times New Roman"/>
              </a:rPr>
              <a:t>a</a:t>
            </a:r>
            <a:r>
              <a:rPr sz="1050" b="1" spc="215" dirty="0">
                <a:latin typeface="Times New Roman"/>
                <a:cs typeface="Times New Roman"/>
              </a:rPr>
              <a:t> </a:t>
            </a:r>
            <a:r>
              <a:rPr sz="1050" b="1" spc="-60" dirty="0">
                <a:latin typeface="Times New Roman"/>
                <a:cs typeface="Times New Roman"/>
              </a:rPr>
              <a:t>R$</a:t>
            </a:r>
            <a:r>
              <a:rPr sz="1050" b="1" spc="229" dirty="0">
                <a:latin typeface="Times New Roman"/>
                <a:cs typeface="Times New Roman"/>
              </a:rPr>
              <a:t> </a:t>
            </a:r>
            <a:r>
              <a:rPr sz="1050" b="1" spc="-35" dirty="0">
                <a:latin typeface="Times New Roman"/>
                <a:cs typeface="Times New Roman"/>
              </a:rPr>
              <a:t>13.308,00</a:t>
            </a:r>
            <a:r>
              <a:rPr sz="1050" b="1" spc="27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(treze</a:t>
            </a:r>
            <a:r>
              <a:rPr sz="1050" dirty="0">
                <a:latin typeface="Times New Roman"/>
                <a:cs typeface="Times New Roman"/>
              </a:rPr>
              <a:t>  </a:t>
            </a:r>
            <a:r>
              <a:rPr sz="1050" spc="-40" dirty="0">
                <a:latin typeface="Times New Roman"/>
                <a:cs typeface="Times New Roman"/>
              </a:rPr>
              <a:t>mil,</a:t>
            </a:r>
            <a:r>
              <a:rPr sz="1050" dirty="0">
                <a:latin typeface="Times New Roman"/>
                <a:cs typeface="Times New Roman"/>
              </a:rPr>
              <a:t>  </a:t>
            </a:r>
            <a:r>
              <a:rPr sz="1050" spc="-35" dirty="0">
                <a:latin typeface="Times New Roman"/>
                <a:cs typeface="Times New Roman"/>
              </a:rPr>
              <a:t>trezentos</a:t>
            </a:r>
            <a:r>
              <a:rPr sz="1050" spc="23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e</a:t>
            </a:r>
            <a:r>
              <a:rPr sz="1050" spc="204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oito</a:t>
            </a:r>
            <a:r>
              <a:rPr sz="1050" spc="23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reais)</a:t>
            </a:r>
            <a:r>
              <a:rPr sz="1050" spc="19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e</a:t>
            </a:r>
            <a:r>
              <a:rPr sz="1050" spc="204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a</a:t>
            </a:r>
            <a:r>
              <a:rPr sz="1050" spc="185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diferença</a:t>
            </a:r>
            <a:r>
              <a:rPr sz="1050" spc="-25" dirty="0">
                <a:latin typeface="Times New Roman"/>
                <a:cs typeface="Times New Roman"/>
              </a:rPr>
              <a:t> correspondente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b="1" spc="-45" dirty="0">
                <a:latin typeface="Times New Roman"/>
                <a:cs typeface="Times New Roman"/>
              </a:rPr>
              <a:t>a</a:t>
            </a:r>
            <a:r>
              <a:rPr sz="1050" b="1" spc="25" dirty="0">
                <a:latin typeface="Times New Roman"/>
                <a:cs typeface="Times New Roman"/>
              </a:rPr>
              <a:t> </a:t>
            </a:r>
            <a:r>
              <a:rPr sz="1050" b="1" spc="-75" dirty="0">
                <a:latin typeface="Times New Roman"/>
                <a:cs typeface="Times New Roman"/>
              </a:rPr>
              <a:t>R$</a:t>
            </a:r>
            <a:r>
              <a:rPr sz="1050" b="1" spc="30" dirty="0">
                <a:latin typeface="Times New Roman"/>
                <a:cs typeface="Times New Roman"/>
              </a:rPr>
              <a:t> </a:t>
            </a:r>
            <a:r>
              <a:rPr sz="1050" b="1" spc="-35" dirty="0">
                <a:latin typeface="Times New Roman"/>
                <a:cs typeface="Times New Roman"/>
              </a:rPr>
              <a:t>53.232,00</a:t>
            </a:r>
            <a:r>
              <a:rPr sz="1050" b="1" spc="35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(cinquenta</a:t>
            </a:r>
            <a:r>
              <a:rPr sz="1050" spc="9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e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três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mil,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duzentos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e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trinta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61616"/>
                </a:solidFill>
                <a:latin typeface="Times New Roman"/>
                <a:cs typeface="Times New Roman"/>
              </a:rPr>
              <a:t>e</a:t>
            </a:r>
            <a:r>
              <a:rPr sz="1050" spc="-10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dois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reais),</a:t>
            </a:r>
            <a:r>
              <a:rPr sz="1050" spc="7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para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demais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despesas,</a:t>
            </a:r>
            <a:r>
              <a:rPr sz="1050" spc="8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conforme</a:t>
            </a:r>
            <a:r>
              <a:rPr sz="1050" spc="6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quadro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abaixo: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085773" y="4996593"/>
            <a:ext cx="27686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" dirty="0">
                <a:latin typeface="Times New Roman"/>
                <a:cs typeface="Times New Roman"/>
              </a:rPr>
              <a:t>2024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082330" y="5685115"/>
            <a:ext cx="28194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20" dirty="0">
                <a:solidFill>
                  <a:srgbClr val="0C0C0C"/>
                </a:solidFill>
                <a:latin typeface="Times New Roman"/>
                <a:cs typeface="Times New Roman"/>
              </a:rPr>
              <a:t>2026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190838" y="5088244"/>
            <a:ext cx="54673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latin typeface="Times New Roman"/>
                <a:cs typeface="Times New Roman"/>
              </a:rPr>
              <a:t>Setembro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187391" y="5770418"/>
            <a:ext cx="54737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Times New Roman"/>
                <a:cs typeface="Times New Roman"/>
              </a:rPr>
              <a:t>Setembro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379995" y="4884634"/>
            <a:ext cx="644525" cy="36703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900" b="1" dirty="0">
                <a:latin typeface="Times New Roman"/>
                <a:cs typeface="Times New Roman"/>
              </a:rPr>
              <a:t>R$</a:t>
            </a:r>
            <a:r>
              <a:rPr sz="900" b="1" spc="-25" dirty="0">
                <a:latin typeface="Times New Roman"/>
                <a:cs typeface="Times New Roman"/>
              </a:rPr>
              <a:t> </a:t>
            </a:r>
            <a:r>
              <a:rPr sz="900" b="1" spc="-10" dirty="0">
                <a:latin typeface="Times New Roman"/>
                <a:cs typeface="Times New Roman"/>
              </a:rPr>
              <a:t>53.232,00</a:t>
            </a:r>
            <a:endParaRPr sz="900">
              <a:latin typeface="Times New Roman"/>
              <a:cs typeface="Times New Roman"/>
            </a:endParaRPr>
          </a:p>
          <a:p>
            <a:pPr marL="15240">
              <a:lnSpc>
                <a:spcPct val="100000"/>
              </a:lnSpc>
              <a:spcBef>
                <a:spcPts val="265"/>
              </a:spcBef>
            </a:pPr>
            <a:r>
              <a:rPr sz="900" b="1" dirty="0">
                <a:latin typeface="Times New Roman"/>
                <a:cs typeface="Times New Roman"/>
              </a:rPr>
              <a:t>R$</a:t>
            </a:r>
            <a:r>
              <a:rPr sz="900" b="1" spc="-25" dirty="0">
                <a:latin typeface="Times New Roman"/>
                <a:cs typeface="Times New Roman"/>
              </a:rPr>
              <a:t> </a:t>
            </a:r>
            <a:r>
              <a:rPr sz="900" b="1" spc="-10" dirty="0">
                <a:latin typeface="Times New Roman"/>
                <a:cs typeface="Times New Roman"/>
              </a:rPr>
              <a:t>53.232,00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383044" y="5560966"/>
            <a:ext cx="641350" cy="37909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b="1" dirty="0">
                <a:solidFill>
                  <a:srgbClr val="0C0C0C"/>
                </a:solidFill>
                <a:latin typeface="Times New Roman"/>
                <a:cs typeface="Times New Roman"/>
              </a:rPr>
              <a:t>R$</a:t>
            </a:r>
            <a:r>
              <a:rPr sz="900" b="1" spc="-45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900" b="1" spc="-10" dirty="0">
                <a:latin typeface="Times New Roman"/>
                <a:cs typeface="Times New Roman"/>
              </a:rPr>
              <a:t>53.232,00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900" b="1" dirty="0">
                <a:latin typeface="Times New Roman"/>
                <a:cs typeface="Times New Roman"/>
              </a:rPr>
              <a:t>R$</a:t>
            </a:r>
            <a:r>
              <a:rPr sz="900" b="1" spc="-45" dirty="0">
                <a:latin typeface="Times New Roman"/>
                <a:cs typeface="Times New Roman"/>
              </a:rPr>
              <a:t> </a:t>
            </a:r>
            <a:r>
              <a:rPr sz="900" b="1" spc="-10" dirty="0">
                <a:latin typeface="Times New Roman"/>
                <a:cs typeface="Times New Roman"/>
              </a:rPr>
              <a:t>53.232,00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624329" y="5085705"/>
            <a:ext cx="6426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Times New Roman"/>
                <a:cs typeface="Times New Roman"/>
              </a:rPr>
              <a:t>R$</a:t>
            </a:r>
            <a:r>
              <a:rPr sz="900" b="1" spc="-5" dirty="0">
                <a:latin typeface="Times New Roman"/>
                <a:cs typeface="Times New Roman"/>
              </a:rPr>
              <a:t> </a:t>
            </a:r>
            <a:r>
              <a:rPr sz="900" b="1" spc="-10" dirty="0">
                <a:latin typeface="Times New Roman"/>
                <a:cs typeface="Times New Roman"/>
              </a:rPr>
              <a:t>13.308,00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586106" y="6276146"/>
            <a:ext cx="4992370" cy="852805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5875" marR="5080" indent="-3810" algn="just">
              <a:lnSpc>
                <a:spcPct val="104200"/>
              </a:lnSpc>
              <a:spcBef>
                <a:spcPts val="45"/>
              </a:spcBef>
            </a:pPr>
            <a:r>
              <a:rPr sz="1050" dirty="0">
                <a:solidFill>
                  <a:srgbClr val="1A1A1A"/>
                </a:solidFill>
                <a:latin typeface="Times New Roman"/>
                <a:cs typeface="Times New Roman"/>
              </a:rPr>
              <a:t>3.11.</a:t>
            </a:r>
            <a:r>
              <a:rPr sz="1050" spc="-3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C0C0C"/>
                </a:solidFill>
                <a:latin typeface="Times New Roman"/>
                <a:cs typeface="Times New Roman"/>
              </a:rPr>
              <a:t>VALOR</a:t>
            </a:r>
            <a:r>
              <a:rPr sz="1050" spc="10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DO</a:t>
            </a:r>
            <a:r>
              <a:rPr sz="1050" spc="-5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TERMO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COLABORAÇÃO: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F0F0F"/>
                </a:solidFill>
                <a:latin typeface="Times New Roman"/>
                <a:cs typeface="Times New Roman"/>
              </a:rPr>
              <a:t>R$</a:t>
            </a:r>
            <a:r>
              <a:rPr sz="1050" spc="-6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b="1" spc="-25" dirty="0">
                <a:latin typeface="Times New Roman"/>
                <a:cs typeface="Times New Roman"/>
              </a:rPr>
              <a:t>9.225.948,96</a:t>
            </a:r>
            <a:r>
              <a:rPr sz="1050" b="1" spc="-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(nove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milhões,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duzentos </a:t>
            </a:r>
            <a:r>
              <a:rPr sz="1050" dirty="0">
                <a:solidFill>
                  <a:srgbClr val="0F0F0F"/>
                </a:solidFill>
                <a:latin typeface="Times New Roman"/>
                <a:cs typeface="Times New Roman"/>
              </a:rPr>
              <a:t>e</a:t>
            </a:r>
            <a:r>
              <a:rPr sz="1050" spc="-1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vinte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61616"/>
                </a:solidFill>
                <a:latin typeface="Times New Roman"/>
                <a:cs typeface="Times New Roman"/>
              </a:rPr>
              <a:t>e</a:t>
            </a:r>
            <a:r>
              <a:rPr sz="1050" spc="-10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F0F0F"/>
                </a:solidFill>
                <a:latin typeface="Times New Roman"/>
                <a:cs typeface="Times New Roman"/>
              </a:rPr>
              <a:t>cinco</a:t>
            </a:r>
            <a:r>
              <a:rPr sz="1050" spc="2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mil,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novecentos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10" dirty="0">
                <a:latin typeface="Times New Roman"/>
                <a:cs typeface="Times New Roman"/>
              </a:rPr>
              <a:t> quarenta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F0F0F"/>
                </a:solidFill>
                <a:latin typeface="Times New Roman"/>
                <a:cs typeface="Times New Roman"/>
              </a:rPr>
              <a:t>e</a:t>
            </a:r>
            <a:r>
              <a:rPr sz="1050" spc="-1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oito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reais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-10" dirty="0">
                <a:solidFill>
                  <a:srgbClr val="0F0F0F"/>
                </a:solidFill>
                <a:latin typeface="Times New Roman"/>
                <a:cs typeface="Times New Roman"/>
              </a:rPr>
              <a:t>noventa</a:t>
            </a:r>
            <a:r>
              <a:rPr sz="1050" spc="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seis </a:t>
            </a:r>
            <a:r>
              <a:rPr sz="1050" spc="-20" dirty="0">
                <a:latin typeface="Times New Roman"/>
                <a:cs typeface="Times New Roman"/>
              </a:rPr>
              <a:t>centavos),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sendo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para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o </a:t>
            </a:r>
            <a:r>
              <a:rPr sz="1050" spc="-10" dirty="0">
                <a:solidFill>
                  <a:srgbClr val="131313"/>
                </a:solidFill>
                <a:latin typeface="Times New Roman"/>
                <a:cs typeface="Times New Roman"/>
              </a:rPr>
              <a:t>período</a:t>
            </a:r>
            <a:r>
              <a:rPr sz="1050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</a:t>
            </a:r>
            <a:r>
              <a:rPr sz="1050" spc="10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232323"/>
                </a:solidFill>
                <a:latin typeface="Times New Roman"/>
                <a:cs typeface="Times New Roman"/>
              </a:rPr>
              <a:t>l°</a:t>
            </a:r>
            <a:r>
              <a:rPr sz="1050" spc="-6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janeiro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 2024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31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</a:t>
            </a:r>
            <a:r>
              <a:rPr sz="1050" spc="-10" dirty="0">
                <a:latin typeface="Times New Roman"/>
                <a:cs typeface="Times New Roman"/>
              </a:rPr>
              <a:t> dezembro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11111"/>
                </a:solidFill>
                <a:latin typeface="Times New Roman"/>
                <a:cs typeface="Times New Roman"/>
              </a:rPr>
              <a:t>de</a:t>
            </a:r>
            <a:r>
              <a:rPr sz="1050" spc="-1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2026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C0C0C"/>
                </a:solidFill>
                <a:latin typeface="Times New Roman"/>
                <a:cs typeface="Times New Roman"/>
              </a:rPr>
              <a:t>o</a:t>
            </a:r>
            <a:r>
              <a:rPr sz="1050" spc="20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valor </a:t>
            </a:r>
            <a:r>
              <a:rPr sz="1050" dirty="0">
                <a:solidFill>
                  <a:srgbClr val="0E0E0E"/>
                </a:solidFill>
                <a:latin typeface="Times New Roman"/>
                <a:cs typeface="Times New Roman"/>
              </a:rPr>
              <a:t>de</a:t>
            </a:r>
            <a:r>
              <a:rPr sz="1050" spc="20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1050" b="1" dirty="0">
                <a:solidFill>
                  <a:srgbClr val="111111"/>
                </a:solidFill>
                <a:latin typeface="Times New Roman"/>
                <a:cs typeface="Times New Roman"/>
              </a:rPr>
              <a:t>R$</a:t>
            </a:r>
            <a:r>
              <a:rPr sz="1050" b="1" spc="-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b="1" spc="-20" dirty="0">
                <a:latin typeface="Times New Roman"/>
                <a:cs typeface="Times New Roman"/>
              </a:rPr>
              <a:t>5.338.624,32</a:t>
            </a:r>
            <a:r>
              <a:rPr sz="1050" b="1" spc="20" dirty="0">
                <a:latin typeface="Times New Roman"/>
                <a:cs typeface="Times New Roman"/>
              </a:rPr>
              <a:t> </a:t>
            </a:r>
            <a:r>
              <a:rPr sz="1050" spc="-10" dirty="0">
                <a:solidFill>
                  <a:srgbClr val="111111"/>
                </a:solidFill>
                <a:latin typeface="Times New Roman"/>
                <a:cs typeface="Times New Roman"/>
              </a:rPr>
              <a:t>(cinco </a:t>
            </a:r>
            <a:r>
              <a:rPr sz="1050" spc="-10" dirty="0">
                <a:latin typeface="Times New Roman"/>
                <a:cs typeface="Times New Roman"/>
              </a:rPr>
              <a:t>milhões,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trezentos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11111"/>
                </a:solidFill>
                <a:latin typeface="Times New Roman"/>
                <a:cs typeface="Times New Roman"/>
              </a:rPr>
              <a:t>e</a:t>
            </a:r>
            <a:r>
              <a:rPr sz="1050" spc="-1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trinta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81818"/>
                </a:solidFill>
                <a:latin typeface="Times New Roman"/>
                <a:cs typeface="Times New Roman"/>
              </a:rPr>
              <a:t>e</a:t>
            </a:r>
            <a:r>
              <a:rPr sz="1050" spc="-1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oito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mil,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seiscentos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vinte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quatro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reais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trinta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11111"/>
                </a:solidFill>
                <a:latin typeface="Times New Roman"/>
                <a:cs typeface="Times New Roman"/>
              </a:rPr>
              <a:t>e</a:t>
            </a:r>
            <a:r>
              <a:rPr sz="1050" spc="-3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dois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centavos), </a:t>
            </a:r>
            <a:r>
              <a:rPr sz="1050" spc="-25" dirty="0">
                <a:latin typeface="Times New Roman"/>
                <a:cs typeface="Times New Roman"/>
              </a:rPr>
              <a:t>distribuídos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da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seguinte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forma: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7412" y="3259968"/>
            <a:ext cx="5032235" cy="256532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59112" y="393024"/>
            <a:ext cx="1354128" cy="938383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341929" y="1599516"/>
            <a:ext cx="0" cy="8284209"/>
          </a:xfrm>
          <a:custGeom>
            <a:avLst/>
            <a:gdLst/>
            <a:ahLst/>
            <a:cxnLst/>
            <a:rect l="l" t="t" r="r" b="b"/>
            <a:pathLst>
              <a:path h="8284209">
                <a:moveTo>
                  <a:pt x="0" y="8283973"/>
                </a:moveTo>
                <a:lnTo>
                  <a:pt x="0" y="0"/>
                </a:lnTo>
              </a:path>
            </a:pathLst>
          </a:custGeom>
          <a:ln w="30498">
            <a:solidFill>
              <a:srgbClr val="1A1A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36214" y="1599516"/>
            <a:ext cx="0" cy="8268970"/>
          </a:xfrm>
          <a:custGeom>
            <a:avLst/>
            <a:gdLst/>
            <a:ahLst/>
            <a:cxnLst/>
            <a:rect l="l" t="t" r="r" b="b"/>
            <a:pathLst>
              <a:path h="8268970">
                <a:moveTo>
                  <a:pt x="0" y="8268739"/>
                </a:moveTo>
                <a:lnTo>
                  <a:pt x="0" y="0"/>
                </a:lnTo>
              </a:path>
            </a:pathLst>
          </a:custGeom>
          <a:ln w="33548">
            <a:solidFill>
              <a:srgbClr val="1A1A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48661" y="329043"/>
            <a:ext cx="0" cy="777240"/>
          </a:xfrm>
          <a:custGeom>
            <a:avLst/>
            <a:gdLst/>
            <a:ahLst/>
            <a:cxnLst/>
            <a:rect l="l" t="t" r="r" b="b"/>
            <a:pathLst>
              <a:path h="777240">
                <a:moveTo>
                  <a:pt x="0" y="776908"/>
                </a:moveTo>
                <a:lnTo>
                  <a:pt x="0" y="0"/>
                </a:lnTo>
              </a:path>
            </a:pathLst>
          </a:custGeom>
          <a:ln w="9149">
            <a:solidFill>
              <a:srgbClr val="2B2B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4044086" y="329043"/>
            <a:ext cx="2717800" cy="777240"/>
            <a:chOff x="4044086" y="329043"/>
            <a:chExt cx="2717800" cy="777240"/>
          </a:xfrm>
        </p:grpSpPr>
        <p:sp>
          <p:nvSpPr>
            <p:cNvPr id="8" name="object 8"/>
            <p:cNvSpPr/>
            <p:nvPr/>
          </p:nvSpPr>
          <p:spPr>
            <a:xfrm>
              <a:off x="6756918" y="329043"/>
              <a:ext cx="0" cy="777240"/>
            </a:xfrm>
            <a:custGeom>
              <a:avLst/>
              <a:gdLst/>
              <a:ahLst/>
              <a:cxnLst/>
              <a:rect l="l" t="t" r="r" b="b"/>
              <a:pathLst>
                <a:path h="777240">
                  <a:moveTo>
                    <a:pt x="0" y="776908"/>
                  </a:moveTo>
                  <a:lnTo>
                    <a:pt x="0" y="0"/>
                  </a:lnTo>
                </a:path>
              </a:pathLst>
            </a:custGeom>
            <a:ln w="9149">
              <a:solidFill>
                <a:srgbClr val="2B2B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044086" y="333613"/>
              <a:ext cx="2717800" cy="0"/>
            </a:xfrm>
            <a:custGeom>
              <a:avLst/>
              <a:gdLst/>
              <a:ahLst/>
              <a:cxnLst/>
              <a:rect l="l" t="t" r="r" b="b"/>
              <a:pathLst>
                <a:path w="2717800">
                  <a:moveTo>
                    <a:pt x="0" y="0"/>
                  </a:moveTo>
                  <a:lnTo>
                    <a:pt x="2717405" y="0"/>
                  </a:lnTo>
                </a:path>
              </a:pathLst>
            </a:custGeom>
            <a:ln w="9140">
              <a:solidFill>
                <a:srgbClr val="2B2B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044086" y="1101381"/>
              <a:ext cx="2717800" cy="0"/>
            </a:xfrm>
            <a:custGeom>
              <a:avLst/>
              <a:gdLst/>
              <a:ahLst/>
              <a:cxnLst/>
              <a:rect l="l" t="t" r="r" b="b"/>
              <a:pathLst>
                <a:path w="2717800">
                  <a:moveTo>
                    <a:pt x="0" y="0"/>
                  </a:moveTo>
                  <a:lnTo>
                    <a:pt x="2717405" y="0"/>
                  </a:lnTo>
                </a:path>
              </a:pathLst>
            </a:custGeom>
            <a:ln w="9140">
              <a:solidFill>
                <a:srgbClr val="2B2B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039905" y="904102"/>
            <a:ext cx="578485" cy="124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dirty="0">
                <a:latin typeface="Times New Roman"/>
                <a:cs typeface="Times New Roman"/>
              </a:rPr>
              <a:t>CI</a:t>
            </a:r>
            <a:r>
              <a:rPr sz="650" spc="75" dirty="0">
                <a:latin typeface="Times New Roman"/>
                <a:cs typeface="Times New Roman"/>
              </a:rPr>
              <a:t> </a:t>
            </a:r>
            <a:r>
              <a:rPr sz="650" spc="65" dirty="0">
                <a:latin typeface="Times New Roman"/>
                <a:cs typeface="Times New Roman"/>
              </a:rPr>
              <a:t>DADE</a:t>
            </a:r>
            <a:r>
              <a:rPr sz="650" spc="204" dirty="0">
                <a:latin typeface="Times New Roman"/>
                <a:cs typeface="Times New Roman"/>
              </a:rPr>
              <a:t> </a:t>
            </a:r>
            <a:r>
              <a:rPr sz="650" dirty="0">
                <a:solidFill>
                  <a:srgbClr val="181818"/>
                </a:solidFill>
                <a:latin typeface="Times New Roman"/>
                <a:cs typeface="Times New Roman"/>
              </a:rPr>
              <a:t>D</a:t>
            </a:r>
            <a:r>
              <a:rPr sz="650" spc="-5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650" spc="-50" dirty="0">
                <a:latin typeface="Times New Roman"/>
                <a:cs typeface="Times New Roman"/>
              </a:rPr>
              <a:t>E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38598" y="957926"/>
            <a:ext cx="1165225" cy="2463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spc="-150" dirty="0">
                <a:latin typeface="Arial Black"/>
                <a:cs typeface="Arial Black"/>
              </a:rPr>
              <a:t>GUARULHOS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49545" y="491275"/>
            <a:ext cx="416559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950" spc="-10" dirty="0">
                <a:latin typeface="Cambria"/>
                <a:cs typeface="Cambria"/>
              </a:rPr>
              <a:t>Rubrica</a:t>
            </a:r>
            <a:endParaRPr sz="95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894"/>
              </a:spcBef>
            </a:pPr>
            <a:r>
              <a:rPr sz="1000" spc="-10" dirty="0">
                <a:latin typeface="Cambria"/>
                <a:cs typeface="Cambria"/>
              </a:rPr>
              <a:t>Classif.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26487" y="749990"/>
            <a:ext cx="1993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latin typeface="Cambria"/>
                <a:cs typeface="Cambria"/>
              </a:rPr>
              <a:t>P.A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62028" y="403461"/>
            <a:ext cx="211454" cy="528320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740"/>
              </a:spcBef>
            </a:pPr>
            <a:r>
              <a:rPr sz="1000" spc="-20" dirty="0">
                <a:latin typeface="Cambria"/>
                <a:cs typeface="Cambria"/>
              </a:rPr>
              <a:t>Fls.</a:t>
            </a:r>
            <a:endParaRPr sz="1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735"/>
              </a:spcBef>
            </a:pPr>
            <a:r>
              <a:rPr sz="1150" spc="-25" dirty="0">
                <a:solidFill>
                  <a:srgbClr val="0C0C0C"/>
                </a:solidFill>
                <a:latin typeface="Courier New"/>
                <a:cs typeface="Courier New"/>
              </a:rPr>
              <a:t>N°</a:t>
            </a:r>
            <a:endParaRPr sz="1150">
              <a:latin typeface="Courier New"/>
              <a:cs typeface="Courier N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83057" y="2065909"/>
            <a:ext cx="4989195" cy="1549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95"/>
              </a:lnSpc>
              <a:spcBef>
                <a:spcPts val="100"/>
              </a:spcBef>
            </a:pPr>
            <a:r>
              <a:rPr sz="1050" dirty="0">
                <a:latin typeface="Times New Roman"/>
                <a:cs typeface="Times New Roman"/>
              </a:rPr>
              <a:t>3.12.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DOTAÇÃO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ORÇAMENTÁRIA:</a:t>
            </a:r>
            <a:endParaRPr sz="1050">
              <a:latin typeface="Times New Roman"/>
              <a:cs typeface="Times New Roman"/>
            </a:endParaRPr>
          </a:p>
          <a:p>
            <a:pPr marL="19050" marR="5080" indent="-3175">
              <a:lnSpc>
                <a:spcPts val="1150"/>
              </a:lnSpc>
              <a:spcBef>
                <a:spcPts val="60"/>
              </a:spcBef>
            </a:pPr>
            <a:r>
              <a:rPr sz="1050" dirty="0">
                <a:latin typeface="Times New Roman"/>
                <a:cs typeface="Times New Roman"/>
              </a:rPr>
              <a:t>Os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recursos</a:t>
            </a:r>
            <a:r>
              <a:rPr sz="1050" spc="9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financeiros</a:t>
            </a:r>
            <a:r>
              <a:rPr sz="1050" spc="8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encontram</a:t>
            </a:r>
            <a:r>
              <a:rPr sz="1050" spc="16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respaldo</a:t>
            </a:r>
            <a:r>
              <a:rPr sz="1050" spc="7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no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orçamento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anual,</a:t>
            </a:r>
            <a:r>
              <a:rPr sz="1050" spc="7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nos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termos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confirmados</a:t>
            </a:r>
            <a:r>
              <a:rPr sz="1050" spc="13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pelo </a:t>
            </a:r>
            <a:r>
              <a:rPr sz="1050" spc="-25" dirty="0">
                <a:latin typeface="Times New Roman"/>
                <a:cs typeface="Times New Roman"/>
              </a:rPr>
              <a:t>Ordenador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da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Despesa,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onerando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as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seguintes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dotações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orçamentárias:</a:t>
            </a:r>
            <a:endParaRPr sz="1050">
              <a:latin typeface="Times New Roman"/>
              <a:cs typeface="Times New Roman"/>
            </a:endParaRPr>
          </a:p>
          <a:p>
            <a:pPr marL="18415" algn="ctr">
              <a:lnSpc>
                <a:spcPts val="1220"/>
              </a:lnSpc>
              <a:spcBef>
                <a:spcPts val="1050"/>
              </a:spcBef>
            </a:pPr>
            <a:r>
              <a:rPr sz="1050" spc="-30" dirty="0">
                <a:latin typeface="Times New Roman"/>
                <a:cs typeface="Times New Roman"/>
              </a:rPr>
              <a:t>N° </a:t>
            </a:r>
            <a:r>
              <a:rPr sz="1050" dirty="0">
                <a:latin typeface="Times New Roman"/>
                <a:cs typeface="Times New Roman"/>
              </a:rPr>
              <a:t>1480-</a:t>
            </a:r>
            <a:r>
              <a:rPr sz="1050" spc="-10" dirty="0">
                <a:latin typeface="Times New Roman"/>
                <a:cs typeface="Times New Roman"/>
              </a:rPr>
              <a:t>0810.1236500062.035.01.2100000.335039.005</a:t>
            </a:r>
            <a:endParaRPr sz="1050">
              <a:latin typeface="Times New Roman"/>
              <a:cs typeface="Times New Roman"/>
            </a:endParaRPr>
          </a:p>
          <a:p>
            <a:pPr marL="11430" algn="ctr">
              <a:lnSpc>
                <a:spcPts val="1220"/>
              </a:lnSpc>
            </a:pPr>
            <a:r>
              <a:rPr sz="1050" spc="-30" dirty="0">
                <a:solidFill>
                  <a:srgbClr val="131313"/>
                </a:solidFill>
                <a:latin typeface="Times New Roman"/>
                <a:cs typeface="Times New Roman"/>
              </a:rPr>
              <a:t>N° </a:t>
            </a:r>
            <a:r>
              <a:rPr sz="1050" dirty="0">
                <a:latin typeface="Times New Roman"/>
                <a:cs typeface="Times New Roman"/>
              </a:rPr>
              <a:t>1482-</a:t>
            </a:r>
            <a:r>
              <a:rPr sz="1050" spc="-10" dirty="0">
                <a:latin typeface="Times New Roman"/>
                <a:cs typeface="Times New Roman"/>
              </a:rPr>
              <a:t>0810.1236500062.035.01.2100000.445039.005</a:t>
            </a:r>
            <a:endParaRPr sz="1050">
              <a:latin typeface="Times New Roman"/>
              <a:cs typeface="Times New Roman"/>
            </a:endParaRPr>
          </a:p>
          <a:p>
            <a:pPr marL="22860">
              <a:lnSpc>
                <a:spcPct val="100000"/>
              </a:lnSpc>
              <a:spcBef>
                <a:spcPts val="1190"/>
              </a:spcBef>
            </a:pPr>
            <a:r>
              <a:rPr sz="1000" dirty="0">
                <a:latin typeface="Times New Roman"/>
                <a:cs typeface="Times New Roman"/>
              </a:rPr>
              <a:t>Art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2º -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Times New Roman"/>
                <a:cs typeface="Times New Roman"/>
              </a:rPr>
              <a:t>Permanecem</a:t>
            </a:r>
            <a:r>
              <a:rPr sz="1000" spc="14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inalteradas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as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demais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cláusulas.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endParaRPr sz="1000">
              <a:latin typeface="Times New Roman"/>
              <a:cs typeface="Times New Roman"/>
            </a:endParaRPr>
          </a:p>
          <a:p>
            <a:pPr marL="10160" algn="ctr">
              <a:lnSpc>
                <a:spcPct val="100000"/>
              </a:lnSpc>
              <a:tabLst>
                <a:tab pos="605155" algn="l"/>
              </a:tabLst>
            </a:pPr>
            <a:r>
              <a:rPr sz="1000" spc="-25" dirty="0">
                <a:latin typeface="Times New Roman"/>
                <a:cs typeface="Times New Roman"/>
              </a:rPr>
              <a:t>Gua</a:t>
            </a:r>
            <a:r>
              <a:rPr sz="1000" dirty="0">
                <a:latin typeface="Times New Roman"/>
                <a:cs typeface="Times New Roman"/>
              </a:rPr>
              <a:t>	em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17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-35" dirty="0">
                <a:latin typeface="Times New Roman"/>
                <a:cs typeface="Times New Roman"/>
              </a:rPr>
              <a:t>d‹&gt;i</a:t>
            </a:r>
            <a:r>
              <a:rPr sz="1000" spc="15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ñeiro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2024.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97279" y="4372261"/>
            <a:ext cx="836930" cy="317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995">
              <a:lnSpc>
                <a:spcPct val="100000"/>
              </a:lnSpc>
              <a:spcBef>
                <a:spcPts val="100"/>
              </a:spcBef>
            </a:pPr>
            <a:r>
              <a:rPr sz="1050" i="1" dirty="0">
                <a:latin typeface="Cambria"/>
                <a:cs typeface="Cambria"/>
              </a:rPr>
              <a:t>'ale</a:t>
            </a:r>
            <a:r>
              <a:rPr sz="1050" i="1" spc="5" dirty="0">
                <a:latin typeface="Cambria"/>
                <a:cs typeface="Cambria"/>
              </a:rPr>
              <a:t> </a:t>
            </a:r>
            <a:r>
              <a:rPr sz="1050" i="1" dirty="0">
                <a:latin typeface="Cambria"/>
                <a:cs typeface="Cambria"/>
              </a:rPr>
              <a:t>de</a:t>
            </a:r>
            <a:r>
              <a:rPr sz="1050" i="1" spc="10" dirty="0">
                <a:latin typeface="Cambria"/>
                <a:cs typeface="Cambria"/>
              </a:rPr>
              <a:t> </a:t>
            </a:r>
            <a:r>
              <a:rPr sz="1050" i="1" spc="-20" dirty="0">
                <a:latin typeface="Cambria"/>
                <a:cs typeface="Cambria"/>
              </a:rPr>
              <a:t>Sousa</a:t>
            </a:r>
            <a:endParaRPr sz="10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850" dirty="0">
                <a:latin typeface="Cambria"/>
                <a:cs typeface="Cambria"/>
              </a:rPr>
              <a:t>io</a:t>
            </a:r>
            <a:r>
              <a:rPr sz="850" spc="20" dirty="0">
                <a:latin typeface="Cambria"/>
                <a:cs typeface="Cambria"/>
              </a:rPr>
              <a:t> </a:t>
            </a:r>
            <a:r>
              <a:rPr sz="850" dirty="0">
                <a:latin typeface="Cambria"/>
                <a:cs typeface="Cambria"/>
              </a:rPr>
              <a:t>de</a:t>
            </a:r>
            <a:r>
              <a:rPr sz="850" spc="10" dirty="0">
                <a:latin typeface="Cambria"/>
                <a:cs typeface="Cambria"/>
              </a:rPr>
              <a:t> </a:t>
            </a:r>
            <a:r>
              <a:rPr sz="850" spc="-10" dirty="0">
                <a:latin typeface="Cambria"/>
                <a:cs typeface="Cambria"/>
              </a:rPr>
              <a:t>Educaçäo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92799" y="4372261"/>
            <a:ext cx="23749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i="1" spc="-20" dirty="0">
                <a:latin typeface="Times New Roman"/>
                <a:cs typeface="Times New Roman"/>
              </a:rPr>
              <a:t>ilva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06460" y="4372261"/>
            <a:ext cx="1189355" cy="447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i="1" spc="229" dirty="0">
                <a:latin typeface="Times New Roman"/>
                <a:cs typeface="Times New Roman"/>
              </a:rPr>
              <a:t>Audio</a:t>
            </a:r>
            <a:r>
              <a:rPr sz="1050" i="1" spc="-110" dirty="0">
                <a:latin typeface="Times New Roman"/>
                <a:cs typeface="Times New Roman"/>
              </a:rPr>
              <a:t> </a:t>
            </a:r>
            <a:r>
              <a:rPr sz="1050" i="1" spc="-10" dirty="0">
                <a:latin typeface="Times New Roman"/>
                <a:cs typeface="Times New Roman"/>
              </a:rPr>
              <a:t>'Gome</a:t>
            </a:r>
            <a:endParaRPr sz="1050">
              <a:latin typeface="Times New Roman"/>
              <a:cs typeface="Times New Roman"/>
            </a:endParaRPr>
          </a:p>
          <a:p>
            <a:pPr marL="236220" algn="ctr">
              <a:lnSpc>
                <a:spcPts val="990"/>
              </a:lnSpc>
              <a:spcBef>
                <a:spcPts val="20"/>
              </a:spcBef>
            </a:pPr>
            <a:r>
              <a:rPr sz="850" i="1" spc="-10" dirty="0">
                <a:latin typeface="Times New Roman"/>
                <a:cs typeface="Times New Roman"/>
              </a:rPr>
              <a:t>Presidenté</a:t>
            </a:r>
            <a:endParaRPr sz="850">
              <a:latin typeface="Times New Roman"/>
              <a:cs typeface="Times New Roman"/>
            </a:endParaRPr>
          </a:p>
          <a:p>
            <a:pPr marL="232410" algn="ctr">
              <a:lnSpc>
                <a:spcPts val="1050"/>
              </a:lnSpc>
            </a:pPr>
            <a:r>
              <a:rPr sz="900" dirty="0">
                <a:latin typeface="Times New Roman"/>
                <a:cs typeface="Times New Roman"/>
              </a:rPr>
              <a:t>RG:</a:t>
            </a:r>
            <a:r>
              <a:rPr sz="900" spc="10" dirty="0">
                <a:latin typeface="Times New Roman"/>
                <a:cs typeface="Times New Roman"/>
              </a:rPr>
              <a:t> </a:t>
            </a:r>
            <a:r>
              <a:rPr sz="900" spc="-20" dirty="0">
                <a:solidFill>
                  <a:srgbClr val="0F0F0F"/>
                </a:solidFill>
                <a:latin typeface="Times New Roman"/>
                <a:cs typeface="Times New Roman"/>
              </a:rPr>
              <a:t>n°</a:t>
            </a:r>
            <a:r>
              <a:rPr sz="900" spc="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900" spc="-20" dirty="0">
                <a:solidFill>
                  <a:srgbClr val="0E0E0E"/>
                </a:solidFill>
                <a:latin typeface="Times New Roman"/>
                <a:cs typeface="Times New Roman"/>
              </a:rPr>
              <a:t>11.089.712-</a:t>
            </a:r>
            <a:r>
              <a:rPr sz="900" spc="-50" dirty="0">
                <a:solidFill>
                  <a:srgbClr val="0E0E0E"/>
                </a:solidFill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48991" y="4787373"/>
            <a:ext cx="234188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60" algn="ctr">
              <a:lnSpc>
                <a:spcPts val="1055"/>
              </a:lnSpc>
              <a:spcBef>
                <a:spcPts val="100"/>
              </a:spcBef>
            </a:pPr>
            <a:r>
              <a:rPr sz="900" dirty="0">
                <a:latin typeface="Times New Roman"/>
                <a:cs typeface="Times New Roman"/>
              </a:rPr>
              <a:t>CPF:</a:t>
            </a:r>
            <a:r>
              <a:rPr sz="900" spc="75" dirty="0">
                <a:latin typeface="Times New Roman"/>
                <a:cs typeface="Times New Roman"/>
              </a:rPr>
              <a:t> </a:t>
            </a:r>
            <a:r>
              <a:rPr sz="900" spc="-50" dirty="0">
                <a:latin typeface="Times New Roman"/>
                <a:cs typeface="Times New Roman"/>
              </a:rPr>
              <a:t>n°</a:t>
            </a:r>
            <a:r>
              <a:rPr sz="900" spc="-45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878.648.008-</a:t>
            </a:r>
            <a:r>
              <a:rPr sz="900" spc="-25" dirty="0">
                <a:latin typeface="Times New Roman"/>
                <a:cs typeface="Times New Roman"/>
              </a:rPr>
              <a:t>15</a:t>
            </a:r>
            <a:endParaRPr sz="900">
              <a:latin typeface="Times New Roman"/>
              <a:cs typeface="Times New Roman"/>
            </a:endParaRPr>
          </a:p>
          <a:p>
            <a:pPr algn="ctr">
              <a:lnSpc>
                <a:spcPts val="1019"/>
              </a:lnSpc>
            </a:pPr>
            <a:r>
              <a:rPr sz="900" i="1" dirty="0">
                <a:latin typeface="Times New Roman"/>
                <a:cs typeface="Times New Roman"/>
              </a:rPr>
              <a:t>Associaçño</a:t>
            </a:r>
            <a:r>
              <a:rPr sz="900" i="1" spc="60" dirty="0">
                <a:latin typeface="Times New Roman"/>
                <a:cs typeface="Times New Roman"/>
              </a:rPr>
              <a:t> </a:t>
            </a:r>
            <a:r>
              <a:rPr sz="900" i="1" dirty="0">
                <a:latin typeface="Times New Roman"/>
                <a:cs typeface="Times New Roman"/>
              </a:rPr>
              <a:t>dos</a:t>
            </a:r>
            <a:r>
              <a:rPr sz="900" i="1" spc="10" dirty="0">
                <a:latin typeface="Times New Roman"/>
                <a:cs typeface="Times New Roman"/>
              </a:rPr>
              <a:t> </a:t>
            </a:r>
            <a:r>
              <a:rPr sz="900" i="1" spc="-10" dirty="0">
                <a:latin typeface="Times New Roman"/>
                <a:cs typeface="Times New Roman"/>
              </a:rPr>
              <a:t>Moradores</a:t>
            </a:r>
            <a:endParaRPr sz="900">
              <a:latin typeface="Times New Roman"/>
              <a:cs typeface="Times New Roman"/>
            </a:endParaRPr>
          </a:p>
          <a:p>
            <a:pPr algn="ctr">
              <a:lnSpc>
                <a:spcPts val="1045"/>
              </a:lnSpc>
            </a:pPr>
            <a:r>
              <a:rPr sz="900" i="1" dirty="0">
                <a:latin typeface="Times New Roman"/>
                <a:cs typeface="Times New Roman"/>
              </a:rPr>
              <a:t>para</a:t>
            </a:r>
            <a:r>
              <a:rPr sz="900" i="1" spc="35" dirty="0">
                <a:latin typeface="Times New Roman"/>
                <a:cs typeface="Times New Roman"/>
              </a:rPr>
              <a:t> </a:t>
            </a:r>
            <a:r>
              <a:rPr sz="900" i="1" dirty="0">
                <a:solidFill>
                  <a:srgbClr val="0F0F0F"/>
                </a:solidFill>
                <a:latin typeface="Times New Roman"/>
                <a:cs typeface="Times New Roman"/>
              </a:rPr>
              <a:t>o</a:t>
            </a:r>
            <a:r>
              <a:rPr sz="900" i="1" spc="6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900" i="1" dirty="0">
                <a:latin typeface="Times New Roman"/>
                <a:cs typeface="Times New Roman"/>
              </a:rPr>
              <a:t>Desenvolvimento</a:t>
            </a:r>
            <a:r>
              <a:rPr sz="900" i="1" spc="65" dirty="0">
                <a:latin typeface="Times New Roman"/>
                <a:cs typeface="Times New Roman"/>
              </a:rPr>
              <a:t> </a:t>
            </a:r>
            <a:r>
              <a:rPr sz="900" i="1" dirty="0">
                <a:latin typeface="Times New Roman"/>
                <a:cs typeface="Times New Roman"/>
              </a:rPr>
              <a:t>do</a:t>
            </a:r>
            <a:r>
              <a:rPr sz="900" i="1" spc="10" dirty="0">
                <a:latin typeface="Times New Roman"/>
                <a:cs typeface="Times New Roman"/>
              </a:rPr>
              <a:t> </a:t>
            </a:r>
            <a:r>
              <a:rPr sz="900" i="1" dirty="0">
                <a:latin typeface="Times New Roman"/>
                <a:cs typeface="Times New Roman"/>
              </a:rPr>
              <a:t>Agua</a:t>
            </a:r>
            <a:r>
              <a:rPr sz="900" i="1" spc="70" dirty="0">
                <a:latin typeface="Times New Roman"/>
                <a:cs typeface="Times New Roman"/>
              </a:rPr>
              <a:t> </a:t>
            </a:r>
            <a:r>
              <a:rPr sz="900" i="1" dirty="0">
                <a:latin typeface="Times New Roman"/>
                <a:cs typeface="Times New Roman"/>
              </a:rPr>
              <a:t>Azul</a:t>
            </a:r>
            <a:r>
              <a:rPr sz="900" i="1" spc="60" dirty="0">
                <a:latin typeface="Times New Roman"/>
                <a:cs typeface="Times New Roman"/>
              </a:rPr>
              <a:t> </a:t>
            </a:r>
            <a:r>
              <a:rPr sz="900" i="1" dirty="0">
                <a:latin typeface="Times New Roman"/>
                <a:cs typeface="Times New Roman"/>
              </a:rPr>
              <a:t>-</a:t>
            </a:r>
            <a:r>
              <a:rPr sz="900" i="1" spc="70" dirty="0">
                <a:latin typeface="Times New Roman"/>
                <a:cs typeface="Times New Roman"/>
              </a:rPr>
              <a:t> </a:t>
            </a:r>
            <a:r>
              <a:rPr sz="900" i="1" dirty="0">
                <a:latin typeface="Times New Roman"/>
                <a:cs typeface="Times New Roman"/>
              </a:rPr>
              <a:t>Unid</a:t>
            </a:r>
            <a:r>
              <a:rPr sz="900" i="1" spc="300" dirty="0">
                <a:latin typeface="Times New Roman"/>
                <a:cs typeface="Times New Roman"/>
              </a:rPr>
              <a:t> </a:t>
            </a:r>
            <a:r>
              <a:rPr sz="900" i="1" spc="-25" dirty="0">
                <a:latin typeface="Times New Roman"/>
                <a:cs typeface="Times New Roman"/>
              </a:rPr>
              <a:t>IV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46913" y="383884"/>
            <a:ext cx="1378527" cy="947523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335828" y="1593423"/>
            <a:ext cx="0" cy="8284209"/>
          </a:xfrm>
          <a:custGeom>
            <a:avLst/>
            <a:gdLst/>
            <a:ahLst/>
            <a:cxnLst/>
            <a:rect l="l" t="t" r="r" b="b"/>
            <a:pathLst>
              <a:path h="8284209">
                <a:moveTo>
                  <a:pt x="0" y="8283973"/>
                </a:moveTo>
                <a:lnTo>
                  <a:pt x="0" y="0"/>
                </a:lnTo>
              </a:path>
            </a:pathLst>
          </a:custGeom>
          <a:ln w="24398">
            <a:solidFill>
              <a:srgbClr val="2323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31638" y="1599516"/>
            <a:ext cx="0" cy="7757159"/>
          </a:xfrm>
          <a:custGeom>
            <a:avLst/>
            <a:gdLst/>
            <a:ahLst/>
            <a:cxnLst/>
            <a:rect l="l" t="t" r="r" b="b"/>
            <a:pathLst>
              <a:path h="7757159">
                <a:moveTo>
                  <a:pt x="0" y="7756894"/>
                </a:moveTo>
                <a:lnTo>
                  <a:pt x="0" y="0"/>
                </a:lnTo>
              </a:path>
            </a:pathLst>
          </a:custGeom>
          <a:ln w="30498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45611" y="332089"/>
            <a:ext cx="0" cy="783590"/>
          </a:xfrm>
          <a:custGeom>
            <a:avLst/>
            <a:gdLst/>
            <a:ahLst/>
            <a:cxnLst/>
            <a:rect l="l" t="t" r="r" b="b"/>
            <a:pathLst>
              <a:path h="783590">
                <a:moveTo>
                  <a:pt x="0" y="783001"/>
                </a:moveTo>
                <a:lnTo>
                  <a:pt x="0" y="0"/>
                </a:lnTo>
              </a:path>
            </a:pathLst>
          </a:custGeom>
          <a:ln w="9149">
            <a:solidFill>
              <a:srgbClr val="2828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041037" y="332089"/>
            <a:ext cx="2720975" cy="783590"/>
            <a:chOff x="4041037" y="332089"/>
            <a:chExt cx="2720975" cy="783590"/>
          </a:xfrm>
        </p:grpSpPr>
        <p:sp>
          <p:nvSpPr>
            <p:cNvPr id="7" name="object 7"/>
            <p:cNvSpPr/>
            <p:nvPr/>
          </p:nvSpPr>
          <p:spPr>
            <a:xfrm>
              <a:off x="6756918" y="332089"/>
              <a:ext cx="0" cy="783590"/>
            </a:xfrm>
            <a:custGeom>
              <a:avLst/>
              <a:gdLst/>
              <a:ahLst/>
              <a:cxnLst/>
              <a:rect l="l" t="t" r="r" b="b"/>
              <a:pathLst>
                <a:path h="783590">
                  <a:moveTo>
                    <a:pt x="0" y="783001"/>
                  </a:moveTo>
                  <a:lnTo>
                    <a:pt x="0" y="0"/>
                  </a:lnTo>
                </a:path>
              </a:pathLst>
            </a:custGeom>
            <a:ln w="9149">
              <a:solidFill>
                <a:srgbClr val="2828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041037" y="336659"/>
              <a:ext cx="2720975" cy="0"/>
            </a:xfrm>
            <a:custGeom>
              <a:avLst/>
              <a:gdLst/>
              <a:ahLst/>
              <a:cxnLst/>
              <a:rect l="l" t="t" r="r" b="b"/>
              <a:pathLst>
                <a:path w="2720975">
                  <a:moveTo>
                    <a:pt x="0" y="0"/>
                  </a:moveTo>
                  <a:lnTo>
                    <a:pt x="2720455" y="0"/>
                  </a:lnTo>
                </a:path>
              </a:pathLst>
            </a:custGeom>
            <a:ln w="9140">
              <a:solidFill>
                <a:srgbClr val="2828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041037" y="1110521"/>
              <a:ext cx="2720975" cy="0"/>
            </a:xfrm>
            <a:custGeom>
              <a:avLst/>
              <a:gdLst/>
              <a:ahLst/>
              <a:cxnLst/>
              <a:rect l="l" t="t" r="r" b="b"/>
              <a:pathLst>
                <a:path w="2720975">
                  <a:moveTo>
                    <a:pt x="0" y="0"/>
                  </a:moveTo>
                  <a:lnTo>
                    <a:pt x="2720455" y="0"/>
                  </a:lnTo>
                </a:path>
              </a:pathLst>
            </a:custGeom>
            <a:ln w="9140">
              <a:solidFill>
                <a:srgbClr val="2828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152108" y="487720"/>
            <a:ext cx="410845" cy="444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">
              <a:lnSpc>
                <a:spcPct val="100000"/>
              </a:lnSpc>
              <a:spcBef>
                <a:spcPts val="100"/>
              </a:spcBef>
            </a:pPr>
            <a:r>
              <a:rPr sz="1050" spc="-30" dirty="0">
                <a:latin typeface="Times New Roman"/>
                <a:cs typeface="Times New Roman"/>
              </a:rPr>
              <a:t>Rubrica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75"/>
              </a:spcBef>
            </a:pPr>
            <a:r>
              <a:rPr sz="1050" spc="-10" dirty="0">
                <a:latin typeface="Times New Roman"/>
                <a:cs typeface="Times New Roman"/>
              </a:rPr>
              <a:t>Classif.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31778" y="746689"/>
            <a:ext cx="19431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50" spc="-50" dirty="0">
                <a:latin typeface="Times New Roman"/>
                <a:cs typeface="Times New Roman"/>
              </a:rPr>
              <a:t>P.A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65363" y="487720"/>
            <a:ext cx="207645" cy="447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z="1050" spc="-20" dirty="0">
                <a:latin typeface="Cambria"/>
                <a:cs typeface="Cambria"/>
              </a:rPr>
              <a:t>Fls.</a:t>
            </a:r>
            <a:endParaRPr sz="105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sz="1050" spc="-25" dirty="0">
                <a:latin typeface="Courier New"/>
                <a:cs typeface="Courier New"/>
              </a:rPr>
              <a:t>N°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08865" y="967321"/>
            <a:ext cx="5130800" cy="402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76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latin typeface="Arial"/>
                <a:cs typeface="Arial"/>
              </a:rPr>
              <a:t>GUARULHOS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70"/>
              </a:spcBef>
            </a:pPr>
            <a:endParaRPr sz="1400">
              <a:latin typeface="Arial"/>
              <a:cs typeface="Arial"/>
            </a:endParaRPr>
          </a:p>
          <a:p>
            <a:pPr marL="485140" marR="128905" algn="ctr">
              <a:lnSpc>
                <a:spcPts val="1130"/>
              </a:lnSpc>
            </a:pPr>
            <a:r>
              <a:rPr sz="1050" b="1" spc="-40" dirty="0">
                <a:solidFill>
                  <a:srgbClr val="0A0A0A"/>
                </a:solidFill>
                <a:latin typeface="Arial"/>
                <a:cs typeface="Arial"/>
              </a:rPr>
              <a:t>ANEXO</a:t>
            </a:r>
            <a:r>
              <a:rPr sz="1050" b="1" spc="-3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b="1" spc="-55" dirty="0">
                <a:latin typeface="Arial"/>
                <a:cs typeface="Arial"/>
              </a:rPr>
              <a:t>RP-</a:t>
            </a:r>
            <a:r>
              <a:rPr sz="1050" b="1" dirty="0">
                <a:latin typeface="Arial"/>
                <a:cs typeface="Arial"/>
              </a:rPr>
              <a:t>09</a:t>
            </a:r>
            <a:r>
              <a:rPr sz="1050" b="1" spc="-50" dirty="0"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61616"/>
                </a:solidFill>
                <a:latin typeface="Arial MT"/>
                <a:cs typeface="Arial MT"/>
              </a:rPr>
              <a:t>-</a:t>
            </a:r>
            <a:r>
              <a:rPr sz="1050" spc="-7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050" b="1" spc="-45" dirty="0">
                <a:latin typeface="Arial"/>
                <a:cs typeface="Arial"/>
              </a:rPr>
              <a:t>REPASSES</a:t>
            </a:r>
            <a:r>
              <a:rPr sz="1050" b="1" spc="25" dirty="0">
                <a:latin typeface="Arial"/>
                <a:cs typeface="Arial"/>
              </a:rPr>
              <a:t> </a:t>
            </a:r>
            <a:r>
              <a:rPr sz="1050" b="1" spc="-30" dirty="0">
                <a:solidFill>
                  <a:srgbClr val="0A0A0A"/>
                </a:solidFill>
                <a:latin typeface="Arial"/>
                <a:cs typeface="Arial"/>
              </a:rPr>
              <a:t>AO</a:t>
            </a:r>
            <a:r>
              <a:rPr sz="1050" b="1" spc="-2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b="1" spc="-40" dirty="0">
                <a:latin typeface="Arial"/>
                <a:cs typeface="Arial"/>
              </a:rPr>
              <a:t>TERCEIRO</a:t>
            </a:r>
            <a:r>
              <a:rPr sz="1050" b="1" spc="45" dirty="0">
                <a:latin typeface="Arial"/>
                <a:cs typeface="Arial"/>
              </a:rPr>
              <a:t> </a:t>
            </a:r>
            <a:r>
              <a:rPr sz="1050" b="1" spc="-35" dirty="0">
                <a:latin typeface="Arial"/>
                <a:cs typeface="Arial"/>
              </a:rPr>
              <a:t>SETOR</a:t>
            </a:r>
            <a:r>
              <a:rPr sz="1050" b="1" spc="20" dirty="0">
                <a:latin typeface="Arial"/>
                <a:cs typeface="Arial"/>
              </a:rPr>
              <a:t> </a:t>
            </a:r>
            <a:r>
              <a:rPr sz="1050" dirty="0">
                <a:latin typeface="Arial MT"/>
                <a:cs typeface="Arial MT"/>
              </a:rPr>
              <a:t>-</a:t>
            </a:r>
            <a:r>
              <a:rPr sz="1050" spc="-75" dirty="0">
                <a:latin typeface="Arial MT"/>
                <a:cs typeface="Arial MT"/>
              </a:rPr>
              <a:t> </a:t>
            </a:r>
            <a:r>
              <a:rPr sz="1050" b="1" spc="-40" dirty="0">
                <a:latin typeface="Arial"/>
                <a:cs typeface="Arial"/>
              </a:rPr>
              <a:t>TERMO</a:t>
            </a:r>
            <a:r>
              <a:rPr sz="1050" b="1" dirty="0">
                <a:latin typeface="Arial"/>
                <a:cs typeface="Arial"/>
              </a:rPr>
              <a:t> </a:t>
            </a:r>
            <a:r>
              <a:rPr sz="1050" b="1" spc="-50" dirty="0">
                <a:latin typeface="Arial"/>
                <a:cs typeface="Arial"/>
              </a:rPr>
              <a:t>DE</a:t>
            </a:r>
            <a:r>
              <a:rPr sz="1050" b="1" spc="-25" dirty="0">
                <a:latin typeface="Arial"/>
                <a:cs typeface="Arial"/>
              </a:rPr>
              <a:t> </a:t>
            </a:r>
            <a:r>
              <a:rPr sz="1050" b="1" spc="-40" dirty="0">
                <a:latin typeface="Arial"/>
                <a:cs typeface="Arial"/>
              </a:rPr>
              <a:t>CIÉNCIA</a:t>
            </a:r>
            <a:r>
              <a:rPr sz="1050" b="1" spc="30" dirty="0">
                <a:latin typeface="Arial"/>
                <a:cs typeface="Arial"/>
              </a:rPr>
              <a:t> </a:t>
            </a:r>
            <a:r>
              <a:rPr sz="1050" b="1" spc="-50" dirty="0">
                <a:solidFill>
                  <a:srgbClr val="1C1C1C"/>
                </a:solidFill>
                <a:latin typeface="Arial"/>
                <a:cs typeface="Arial"/>
              </a:rPr>
              <a:t>E </a:t>
            </a:r>
            <a:r>
              <a:rPr sz="1050" b="1" spc="-50" dirty="0">
                <a:solidFill>
                  <a:srgbClr val="0A0A0A"/>
                </a:solidFill>
                <a:latin typeface="Arial"/>
                <a:cs typeface="Arial"/>
              </a:rPr>
              <a:t>DE</a:t>
            </a:r>
            <a:r>
              <a:rPr sz="1050" b="1" spc="-2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b="1" spc="-40" dirty="0">
                <a:latin typeface="Arial"/>
                <a:cs typeface="Arial"/>
              </a:rPr>
              <a:t>NOTIFICAÇÃO</a:t>
            </a:r>
            <a:r>
              <a:rPr sz="1050" b="1" spc="60" dirty="0"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A1A1A"/>
                </a:solidFill>
                <a:latin typeface="Arial MT"/>
                <a:cs typeface="Arial MT"/>
              </a:rPr>
              <a:t>-</a:t>
            </a:r>
            <a:r>
              <a:rPr sz="1050" spc="-60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050" b="1" spc="-40" dirty="0">
                <a:latin typeface="Arial"/>
                <a:cs typeface="Arial"/>
              </a:rPr>
              <a:t>TERMO</a:t>
            </a:r>
            <a:r>
              <a:rPr sz="1050" b="1" spc="15" dirty="0">
                <a:latin typeface="Arial"/>
                <a:cs typeface="Arial"/>
              </a:rPr>
              <a:t> </a:t>
            </a:r>
            <a:r>
              <a:rPr sz="1050" b="1" spc="-20" dirty="0">
                <a:latin typeface="Arial"/>
                <a:cs typeface="Arial"/>
              </a:rPr>
              <a:t>DE</a:t>
            </a:r>
            <a:r>
              <a:rPr sz="1050" b="1" spc="-3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COLABORAÇÃO/FOMENTO</a:t>
            </a:r>
            <a:endParaRPr sz="1050">
              <a:latin typeface="Arial"/>
              <a:cs typeface="Arial"/>
            </a:endParaRPr>
          </a:p>
          <a:p>
            <a:pPr marL="344805" algn="ctr">
              <a:lnSpc>
                <a:spcPts val="1135"/>
              </a:lnSpc>
            </a:pPr>
            <a:r>
              <a:rPr sz="1050" b="1" spc="-40" dirty="0">
                <a:latin typeface="Arial"/>
                <a:cs typeface="Arial"/>
              </a:rPr>
              <a:t>(redação</a:t>
            </a:r>
            <a:r>
              <a:rPr sz="1050" b="1" spc="20" dirty="0">
                <a:latin typeface="Arial"/>
                <a:cs typeface="Arial"/>
              </a:rPr>
              <a:t> </a:t>
            </a:r>
            <a:r>
              <a:rPr sz="1050" b="1" spc="-30" dirty="0">
                <a:latin typeface="Arial"/>
                <a:cs typeface="Arial"/>
              </a:rPr>
              <a:t>dada</a:t>
            </a:r>
            <a:r>
              <a:rPr sz="1050" b="1" spc="5" dirty="0">
                <a:latin typeface="Arial"/>
                <a:cs typeface="Arial"/>
              </a:rPr>
              <a:t> </a:t>
            </a:r>
            <a:r>
              <a:rPr sz="1050" b="1" spc="-25" dirty="0">
                <a:latin typeface="Arial"/>
                <a:cs typeface="Arial"/>
              </a:rPr>
              <a:t>pela</a:t>
            </a:r>
            <a:r>
              <a:rPr sz="1050" b="1" spc="-30" dirty="0">
                <a:latin typeface="Arial"/>
                <a:cs typeface="Arial"/>
              </a:rPr>
              <a:t> </a:t>
            </a:r>
            <a:r>
              <a:rPr sz="1050" b="1" spc="-35" dirty="0">
                <a:latin typeface="Arial"/>
                <a:cs typeface="Arial"/>
              </a:rPr>
              <a:t>Resolução</a:t>
            </a:r>
            <a:r>
              <a:rPr sz="1050" b="1" spc="1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n</a:t>
            </a:r>
            <a:r>
              <a:rPr sz="975" b="1" baseline="29914" dirty="0">
                <a:latin typeface="Arial"/>
                <a:cs typeface="Arial"/>
              </a:rPr>
              <a:t>o</a:t>
            </a:r>
            <a:r>
              <a:rPr sz="975" b="1" spc="44" baseline="29914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11/2021)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60"/>
              </a:spcBef>
            </a:pPr>
            <a:endParaRPr sz="1050">
              <a:latin typeface="Arial"/>
              <a:cs typeface="Arial"/>
            </a:endParaRPr>
          </a:p>
          <a:p>
            <a:pPr marL="88900">
              <a:lnSpc>
                <a:spcPct val="100000"/>
              </a:lnSpc>
              <a:spcBef>
                <a:spcPts val="5"/>
              </a:spcBef>
            </a:pPr>
            <a:r>
              <a:rPr sz="1050" spc="-35" dirty="0">
                <a:latin typeface="Arial MT"/>
                <a:cs typeface="Arial MT"/>
              </a:rPr>
              <a:t>ÓRGÃO/ENTIDADE</a:t>
            </a:r>
            <a:r>
              <a:rPr sz="1050" spc="-40" dirty="0">
                <a:latin typeface="Arial MT"/>
                <a:cs typeface="Arial MT"/>
              </a:rPr>
              <a:t> PÚBLICO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(A):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spc="-35" dirty="0">
                <a:latin typeface="Arial MT"/>
                <a:cs typeface="Arial MT"/>
              </a:rPr>
              <a:t>Município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spc="-45" dirty="0">
                <a:latin typeface="Arial MT"/>
                <a:cs typeface="Arial MT"/>
              </a:rPr>
              <a:t>de</a:t>
            </a:r>
            <a:r>
              <a:rPr sz="1050" spc="-30" dirty="0">
                <a:latin typeface="Arial MT"/>
                <a:cs typeface="Arial MT"/>
              </a:rPr>
              <a:t> Guarulhos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181818"/>
                </a:solidFill>
                <a:latin typeface="Arial MT"/>
                <a:cs typeface="Arial MT"/>
              </a:rPr>
              <a:t>/</a:t>
            </a:r>
            <a:r>
              <a:rPr sz="1050" spc="-4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050" spc="-35" dirty="0">
                <a:latin typeface="Arial MT"/>
                <a:cs typeface="Arial MT"/>
              </a:rPr>
              <a:t>Secretaria</a:t>
            </a:r>
            <a:r>
              <a:rPr sz="1050" spc="3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da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Educação</a:t>
            </a:r>
            <a:endParaRPr sz="10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10"/>
              </a:spcBef>
            </a:pPr>
            <a:endParaRPr sz="1050">
              <a:latin typeface="Arial MT"/>
              <a:cs typeface="Arial MT"/>
            </a:endParaRPr>
          </a:p>
          <a:p>
            <a:pPr marL="90805" marR="68580" indent="635">
              <a:lnSpc>
                <a:spcPct val="102800"/>
              </a:lnSpc>
            </a:pPr>
            <a:r>
              <a:rPr sz="1050" spc="-45" dirty="0">
                <a:latin typeface="Arial MT"/>
                <a:cs typeface="Arial MT"/>
              </a:rPr>
              <a:t>ORGANIZAÇÃO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spc="-35" dirty="0">
                <a:latin typeface="Arial MT"/>
                <a:cs typeface="Arial MT"/>
              </a:rPr>
              <a:t>DA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spc="-40" dirty="0">
                <a:latin typeface="Arial MT"/>
                <a:cs typeface="Arial MT"/>
              </a:rPr>
              <a:t>SOCIEDADE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CIVIL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spc="-40" dirty="0">
                <a:latin typeface="Arial MT"/>
                <a:cs typeface="Arial MT"/>
              </a:rPr>
              <a:t>PARCEIRA:</a:t>
            </a:r>
            <a:r>
              <a:rPr sz="1050" spc="60" dirty="0">
                <a:latin typeface="Arial MT"/>
                <a:cs typeface="Arial MT"/>
              </a:rPr>
              <a:t> </a:t>
            </a:r>
            <a:r>
              <a:rPr sz="1050" spc="-45" dirty="0">
                <a:latin typeface="Arial MT"/>
                <a:cs typeface="Arial MT"/>
              </a:rPr>
              <a:t>Associação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dos</a:t>
            </a:r>
            <a:r>
              <a:rPr sz="1050" spc="-50" dirty="0">
                <a:latin typeface="Arial MT"/>
                <a:cs typeface="Arial MT"/>
              </a:rPr>
              <a:t> </a:t>
            </a:r>
            <a:r>
              <a:rPr sz="1050" spc="-35" dirty="0">
                <a:latin typeface="Arial MT"/>
                <a:cs typeface="Arial MT"/>
              </a:rPr>
              <a:t>Moradores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spc="-45" dirty="0">
                <a:solidFill>
                  <a:srgbClr val="0C0C0C"/>
                </a:solidFill>
                <a:latin typeface="Arial MT"/>
                <a:cs typeface="Arial MT"/>
              </a:rPr>
              <a:t>para</a:t>
            </a:r>
            <a:r>
              <a:rPr sz="1050" spc="-2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050" spc="-50" dirty="0">
                <a:solidFill>
                  <a:srgbClr val="0F0F0F"/>
                </a:solidFill>
                <a:latin typeface="Arial MT"/>
                <a:cs typeface="Arial MT"/>
              </a:rPr>
              <a:t>o </a:t>
            </a:r>
            <a:r>
              <a:rPr sz="1050" spc="-40" dirty="0">
                <a:latin typeface="Arial MT"/>
                <a:cs typeface="Arial MT"/>
              </a:rPr>
              <a:t>Desenvolvimento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do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spc="-35" dirty="0">
                <a:latin typeface="Arial MT"/>
                <a:cs typeface="Arial MT"/>
              </a:rPr>
              <a:t>Âgua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Azul</a:t>
            </a:r>
            <a:endParaRPr sz="10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45"/>
              </a:spcBef>
            </a:pPr>
            <a:endParaRPr sz="1050">
              <a:latin typeface="Arial MT"/>
              <a:cs typeface="Arial MT"/>
            </a:endParaRPr>
          </a:p>
          <a:p>
            <a:pPr marL="88900">
              <a:lnSpc>
                <a:spcPct val="100000"/>
              </a:lnSpc>
              <a:spcBef>
                <a:spcPts val="5"/>
              </a:spcBef>
            </a:pPr>
            <a:r>
              <a:rPr sz="1050" spc="-35" dirty="0">
                <a:latin typeface="Arial MT"/>
                <a:cs typeface="Arial MT"/>
              </a:rPr>
              <a:t>TERMO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spc="-50" dirty="0">
                <a:solidFill>
                  <a:srgbClr val="0E0E0E"/>
                </a:solidFill>
                <a:latin typeface="Arial MT"/>
                <a:cs typeface="Arial MT"/>
              </a:rPr>
              <a:t>DE</a:t>
            </a:r>
            <a:r>
              <a:rPr sz="1050" spc="-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050" spc="-40" dirty="0">
                <a:latin typeface="Arial MT"/>
                <a:cs typeface="Arial MT"/>
              </a:rPr>
              <a:t>COLABORAÇÃO/FOMENTO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spc="-35" dirty="0">
                <a:latin typeface="Arial MT"/>
                <a:cs typeface="Arial MT"/>
              </a:rPr>
              <a:t>N°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spc="-30" dirty="0">
                <a:latin typeface="Arial MT"/>
                <a:cs typeface="Arial MT"/>
              </a:rPr>
              <a:t>(DE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spc="-30" dirty="0">
                <a:latin typeface="Arial MT"/>
                <a:cs typeface="Arial MT"/>
              </a:rPr>
              <a:t>ORIGEM):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spc="-45" dirty="0">
                <a:latin typeface="Arial MT"/>
                <a:cs typeface="Arial MT"/>
              </a:rPr>
              <a:t>004224/2021-</a:t>
            </a:r>
            <a:r>
              <a:rPr sz="1050" spc="-50" dirty="0">
                <a:latin typeface="Arial MT"/>
                <a:cs typeface="Arial MT"/>
              </a:rPr>
              <a:t>SESE-</a:t>
            </a:r>
            <a:r>
              <a:rPr sz="1050" spc="-25" dirty="0">
                <a:latin typeface="Arial MT"/>
                <a:cs typeface="Arial MT"/>
              </a:rPr>
              <a:t>RPP</a:t>
            </a:r>
            <a:endParaRPr sz="10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050">
              <a:latin typeface="Arial MT"/>
              <a:cs typeface="Arial MT"/>
            </a:endParaRPr>
          </a:p>
          <a:p>
            <a:pPr marL="87630" marR="62865" indent="3810" algn="just">
              <a:lnSpc>
                <a:spcPct val="103400"/>
              </a:lnSpc>
            </a:pPr>
            <a:r>
              <a:rPr sz="1050" spc="-35" dirty="0">
                <a:latin typeface="Arial MT"/>
                <a:cs typeface="Arial MT"/>
              </a:rPr>
              <a:t>OBJETO: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i="1" spc="-35" dirty="0">
                <a:latin typeface="Arial"/>
                <a:cs typeface="Arial"/>
              </a:rPr>
              <a:t>Colaboração</a:t>
            </a:r>
            <a:r>
              <a:rPr sz="1050" i="1" spc="-10" dirty="0">
                <a:latin typeface="Arial"/>
                <a:cs typeface="Arial"/>
              </a:rPr>
              <a:t> </a:t>
            </a:r>
            <a:r>
              <a:rPr sz="1050" i="1" spc="-30" dirty="0">
                <a:latin typeface="Arial"/>
                <a:cs typeface="Arial"/>
              </a:rPr>
              <a:t>Técnica</a:t>
            </a:r>
            <a:r>
              <a:rPr sz="1050" i="1" spc="-5" dirty="0">
                <a:latin typeface="Arial"/>
                <a:cs typeface="Arial"/>
              </a:rPr>
              <a:t> </a:t>
            </a:r>
            <a:r>
              <a:rPr sz="1050" i="1" dirty="0">
                <a:solidFill>
                  <a:srgbClr val="0F0F0F"/>
                </a:solidFill>
                <a:latin typeface="Arial"/>
                <a:cs typeface="Arial"/>
              </a:rPr>
              <a:t>e</a:t>
            </a:r>
            <a:r>
              <a:rPr sz="1050" i="1" spc="-70" dirty="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sz="1050" i="1" spc="-30" dirty="0">
                <a:latin typeface="Arial"/>
                <a:cs typeface="Arial"/>
              </a:rPr>
              <a:t>Financeira</a:t>
            </a:r>
            <a:r>
              <a:rPr sz="1050" i="1" spc="30" dirty="0">
                <a:latin typeface="Arial"/>
                <a:cs typeface="Arial"/>
              </a:rPr>
              <a:t> </a:t>
            </a:r>
            <a:r>
              <a:rPr sz="1050" i="1" spc="-35" dirty="0">
                <a:latin typeface="Arial"/>
                <a:cs typeface="Arial"/>
              </a:rPr>
              <a:t>visando</a:t>
            </a:r>
            <a:r>
              <a:rPr sz="1050" i="1" spc="-40" dirty="0">
                <a:latin typeface="Arial"/>
                <a:cs typeface="Arial"/>
              </a:rPr>
              <a:t> </a:t>
            </a:r>
            <a:r>
              <a:rPr sz="1050" i="1" spc="-30" dirty="0">
                <a:latin typeface="Arial"/>
                <a:cs typeface="Arial"/>
              </a:rPr>
              <a:t>disciplinar</a:t>
            </a:r>
            <a:r>
              <a:rPr sz="1050" i="1" spc="-15" dirty="0">
                <a:latin typeface="Arial"/>
                <a:cs typeface="Arial"/>
              </a:rPr>
              <a:t> </a:t>
            </a:r>
            <a:r>
              <a:rPr sz="1050" i="1" spc="-10" dirty="0">
                <a:solidFill>
                  <a:srgbClr val="0E0E0E"/>
                </a:solidFill>
                <a:latin typeface="Arial"/>
                <a:cs typeface="Arial"/>
              </a:rPr>
              <a:t>os</a:t>
            </a:r>
            <a:r>
              <a:rPr sz="1050" i="1" spc="-55" dirty="0">
                <a:solidFill>
                  <a:srgbClr val="0E0E0E"/>
                </a:solidFill>
                <a:latin typeface="Arial"/>
                <a:cs typeface="Arial"/>
              </a:rPr>
              <a:t> </a:t>
            </a:r>
            <a:r>
              <a:rPr sz="1050" i="1" spc="-25" dirty="0">
                <a:latin typeface="Arial"/>
                <a:cs typeface="Arial"/>
              </a:rPr>
              <a:t>esforços</a:t>
            </a:r>
            <a:r>
              <a:rPr sz="1050" i="1" spc="-35" dirty="0">
                <a:latin typeface="Arial"/>
                <a:cs typeface="Arial"/>
              </a:rPr>
              <a:t> </a:t>
            </a:r>
            <a:r>
              <a:rPr sz="1050" i="1" spc="-30" dirty="0">
                <a:latin typeface="Arial"/>
                <a:cs typeface="Arial"/>
              </a:rPr>
              <a:t>conjuntos</a:t>
            </a:r>
            <a:r>
              <a:rPr sz="1050" i="1" spc="10" dirty="0">
                <a:latin typeface="Arial"/>
                <a:cs typeface="Arial"/>
              </a:rPr>
              <a:t> </a:t>
            </a:r>
            <a:r>
              <a:rPr sz="1050" i="1" spc="-50" dirty="0">
                <a:solidFill>
                  <a:srgbClr val="111111"/>
                </a:solidFill>
                <a:latin typeface="Arial"/>
                <a:cs typeface="Arial"/>
              </a:rPr>
              <a:t>a </a:t>
            </a:r>
            <a:r>
              <a:rPr sz="1050" i="1" dirty="0">
                <a:solidFill>
                  <a:srgbClr val="0C0C0C"/>
                </a:solidFill>
                <a:latin typeface="Arial"/>
                <a:cs typeface="Arial"/>
              </a:rPr>
              <a:t>serem</a:t>
            </a:r>
            <a:r>
              <a:rPr sz="1050" i="1" spc="455" dirty="0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realizados</a:t>
            </a:r>
            <a:r>
              <a:rPr sz="1050" i="1" spc="49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pelo</a:t>
            </a:r>
            <a:r>
              <a:rPr sz="1050" i="1" spc="45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Municipio</a:t>
            </a:r>
            <a:r>
              <a:rPr sz="1050" i="1" spc="45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e</a:t>
            </a:r>
            <a:r>
              <a:rPr sz="1050" i="1" spc="42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pela</a:t>
            </a:r>
            <a:r>
              <a:rPr sz="1050" i="1" spc="45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Instituição,</a:t>
            </a:r>
            <a:r>
              <a:rPr sz="1050" i="1" spc="484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para</a:t>
            </a:r>
            <a:r>
              <a:rPr sz="1050" i="1" spc="434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o</a:t>
            </a:r>
            <a:r>
              <a:rPr sz="1050" i="1" spc="390" dirty="0">
                <a:latin typeface="Arial"/>
                <a:cs typeface="Arial"/>
              </a:rPr>
              <a:t> </a:t>
            </a:r>
            <a:r>
              <a:rPr sz="1050" i="1" spc="-10" dirty="0">
                <a:latin typeface="Arial"/>
                <a:cs typeface="Arial"/>
              </a:rPr>
              <a:t>desenvolvimento </a:t>
            </a:r>
            <a:r>
              <a:rPr sz="1050" i="1" dirty="0">
                <a:latin typeface="Arial"/>
                <a:cs typeface="Arial"/>
              </a:rPr>
              <a:t>complementar</a:t>
            </a:r>
            <a:r>
              <a:rPr sz="1050" i="1" spc="195" dirty="0">
                <a:latin typeface="Arial"/>
                <a:cs typeface="Arial"/>
              </a:rPr>
              <a:t> </a:t>
            </a:r>
            <a:r>
              <a:rPr sz="1050" i="1" dirty="0">
                <a:solidFill>
                  <a:srgbClr val="0C0C0C"/>
                </a:solidFill>
                <a:latin typeface="Arial"/>
                <a:cs typeface="Arial"/>
              </a:rPr>
              <a:t>da</a:t>
            </a:r>
            <a:r>
              <a:rPr sz="1050" i="1" spc="140" dirty="0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educação</a:t>
            </a:r>
            <a:r>
              <a:rPr sz="1050" i="1" spc="17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pública</a:t>
            </a:r>
            <a:r>
              <a:rPr sz="1050" i="1" spc="160" dirty="0">
                <a:latin typeface="Arial"/>
                <a:cs typeface="Arial"/>
              </a:rPr>
              <a:t> </a:t>
            </a:r>
            <a:r>
              <a:rPr sz="1050" i="1" dirty="0">
                <a:solidFill>
                  <a:srgbClr val="111111"/>
                </a:solidFill>
                <a:latin typeface="Arial"/>
                <a:cs typeface="Arial"/>
              </a:rPr>
              <a:t>e</a:t>
            </a:r>
            <a:r>
              <a:rPr sz="1050" i="1" spc="140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gratuita</a:t>
            </a:r>
            <a:r>
              <a:rPr sz="1050" i="1" spc="14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prestada</a:t>
            </a:r>
            <a:r>
              <a:rPr sz="1050" i="1" spc="17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pela</a:t>
            </a:r>
            <a:r>
              <a:rPr sz="1050" i="1" spc="14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Rede</a:t>
            </a:r>
            <a:r>
              <a:rPr sz="1050" i="1" spc="15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Municipal</a:t>
            </a:r>
            <a:r>
              <a:rPr sz="1050" i="1" spc="170" dirty="0">
                <a:latin typeface="Arial"/>
                <a:cs typeface="Arial"/>
              </a:rPr>
              <a:t> </a:t>
            </a:r>
            <a:r>
              <a:rPr sz="1050" i="1" spc="-25" dirty="0">
                <a:solidFill>
                  <a:srgbClr val="0F0F0F"/>
                </a:solidFill>
                <a:latin typeface="Arial"/>
                <a:cs typeface="Arial"/>
              </a:rPr>
              <a:t>de </a:t>
            </a:r>
            <a:r>
              <a:rPr sz="1050" i="1" spc="-35" dirty="0">
                <a:latin typeface="Arial"/>
                <a:cs typeface="Arial"/>
              </a:rPr>
              <a:t>Guarulhos,</a:t>
            </a:r>
            <a:r>
              <a:rPr sz="1050" i="1" spc="2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na</a:t>
            </a:r>
            <a:r>
              <a:rPr sz="1050" i="1" spc="30" dirty="0">
                <a:latin typeface="Arial"/>
                <a:cs typeface="Arial"/>
              </a:rPr>
              <a:t> </a:t>
            </a:r>
            <a:r>
              <a:rPr sz="1050" i="1" spc="-40" dirty="0">
                <a:latin typeface="Arial"/>
                <a:cs typeface="Arial"/>
              </a:rPr>
              <a:t>Modalidade</a:t>
            </a:r>
            <a:r>
              <a:rPr sz="1050" i="1" spc="45" dirty="0">
                <a:latin typeface="Arial"/>
                <a:cs typeface="Arial"/>
              </a:rPr>
              <a:t> </a:t>
            </a:r>
            <a:r>
              <a:rPr sz="1050" i="1" spc="-40" dirty="0">
                <a:latin typeface="Arial"/>
                <a:cs typeface="Arial"/>
              </a:rPr>
              <a:t>Educação</a:t>
            </a:r>
            <a:r>
              <a:rPr sz="1050" i="1" spc="35" dirty="0">
                <a:latin typeface="Arial"/>
                <a:cs typeface="Arial"/>
              </a:rPr>
              <a:t> </a:t>
            </a:r>
            <a:r>
              <a:rPr sz="1050" i="1" spc="-40" dirty="0">
                <a:latin typeface="Arial"/>
                <a:cs typeface="Arial"/>
              </a:rPr>
              <a:t>Básica/Educação</a:t>
            </a:r>
            <a:r>
              <a:rPr sz="1050" i="1" spc="-30" dirty="0">
                <a:latin typeface="Arial"/>
                <a:cs typeface="Arial"/>
              </a:rPr>
              <a:t> </a:t>
            </a:r>
            <a:r>
              <a:rPr sz="1050" i="1" spc="-35" dirty="0">
                <a:latin typeface="Arial"/>
                <a:cs typeface="Arial"/>
              </a:rPr>
              <a:t>Infantil</a:t>
            </a:r>
            <a:r>
              <a:rPr sz="1050" i="1" spc="-1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-</a:t>
            </a:r>
            <a:r>
              <a:rPr sz="1050" i="1" spc="-40" dirty="0">
                <a:latin typeface="Arial"/>
                <a:cs typeface="Arial"/>
              </a:rPr>
              <a:t> </a:t>
            </a:r>
            <a:r>
              <a:rPr sz="1050" i="1" spc="-30" dirty="0">
                <a:latin typeface="Arial"/>
                <a:cs typeface="Arial"/>
              </a:rPr>
              <a:t>Creche</a:t>
            </a:r>
            <a:r>
              <a:rPr sz="1050" i="1" spc="-5" dirty="0">
                <a:latin typeface="Arial"/>
                <a:cs typeface="Arial"/>
              </a:rPr>
              <a:t> </a:t>
            </a:r>
            <a:r>
              <a:rPr sz="1050" i="1" dirty="0">
                <a:solidFill>
                  <a:srgbClr val="151515"/>
                </a:solidFill>
                <a:latin typeface="Arial"/>
                <a:cs typeface="Arial"/>
              </a:rPr>
              <a:t>e</a:t>
            </a:r>
            <a:r>
              <a:rPr sz="1050" i="1" spc="-10" dirty="0">
                <a:solidFill>
                  <a:srgbClr val="151515"/>
                </a:solidFill>
                <a:latin typeface="Arial"/>
                <a:cs typeface="Arial"/>
              </a:rPr>
              <a:t> </a:t>
            </a:r>
            <a:r>
              <a:rPr sz="1050" i="1" spc="-50" dirty="0">
                <a:latin typeface="Arial"/>
                <a:cs typeface="Arial"/>
              </a:rPr>
              <a:t>Pré-</a:t>
            </a:r>
            <a:r>
              <a:rPr sz="1050" i="1" spc="-10" dirty="0">
                <a:latin typeface="Arial"/>
                <a:cs typeface="Arial"/>
              </a:rPr>
              <a:t>escola.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60"/>
              </a:spcBef>
            </a:pPr>
            <a:endParaRPr sz="1050">
              <a:latin typeface="Arial"/>
              <a:cs typeface="Arial"/>
            </a:endParaRPr>
          </a:p>
          <a:p>
            <a:pPr marL="92710" marR="67945" indent="-1270">
              <a:lnSpc>
                <a:spcPct val="106600"/>
              </a:lnSpc>
            </a:pPr>
            <a:r>
              <a:rPr sz="1050" spc="-35" dirty="0">
                <a:latin typeface="Arial MT"/>
                <a:cs typeface="Arial MT"/>
              </a:rPr>
              <a:t>VALOR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spc="-30" dirty="0">
                <a:latin typeface="Arial MT"/>
                <a:cs typeface="Arial MT"/>
              </a:rPr>
              <a:t>TOTAL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DO</a:t>
            </a:r>
            <a:r>
              <a:rPr sz="1050" spc="40" dirty="0">
                <a:latin typeface="Arial MT"/>
                <a:cs typeface="Arial MT"/>
              </a:rPr>
              <a:t> </a:t>
            </a:r>
            <a:r>
              <a:rPr sz="1050" spc="-35" dirty="0">
                <a:latin typeface="Arial MT"/>
                <a:cs typeface="Arial MT"/>
              </a:rPr>
              <a:t>AJUSTE:</a:t>
            </a:r>
            <a:r>
              <a:rPr sz="1050" spc="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RJ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spc="-40" dirty="0">
                <a:latin typeface="Arial MT"/>
                <a:cs typeface="Arial MT"/>
              </a:rPr>
              <a:t>9.225.948,96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spc="-35" dirty="0">
                <a:latin typeface="Arial MT"/>
                <a:cs typeface="Arial MT"/>
              </a:rPr>
              <a:t>sendo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para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periodo</a:t>
            </a:r>
            <a:r>
              <a:rPr sz="1050" spc="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spc="-35" dirty="0">
                <a:latin typeface="Arial MT"/>
                <a:cs typeface="Arial MT"/>
              </a:rPr>
              <a:t>01/01/2024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spc="-50" dirty="0">
                <a:latin typeface="Arial MT"/>
                <a:cs typeface="Arial MT"/>
              </a:rPr>
              <a:t>a </a:t>
            </a:r>
            <a:r>
              <a:rPr sz="1050" spc="-40" dirty="0">
                <a:latin typeface="Arial MT"/>
                <a:cs typeface="Arial MT"/>
              </a:rPr>
              <a:t>31/12/2026</a:t>
            </a:r>
            <a:r>
              <a:rPr sz="1050" spc="25" dirty="0"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0E0E0E"/>
                </a:solidFill>
                <a:latin typeface="Arial MT"/>
                <a:cs typeface="Arial MT"/>
              </a:rPr>
              <a:t>o</a:t>
            </a:r>
            <a:r>
              <a:rPr sz="1050" spc="-5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050" spc="-20" dirty="0">
                <a:solidFill>
                  <a:srgbClr val="111111"/>
                </a:solidFill>
                <a:latin typeface="Arial MT"/>
                <a:cs typeface="Arial MT"/>
              </a:rPr>
              <a:t>valor</a:t>
            </a:r>
            <a:r>
              <a:rPr sz="1050" spc="-2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050" spc="-20" dirty="0">
                <a:latin typeface="Arial MT"/>
                <a:cs typeface="Arial MT"/>
              </a:rPr>
              <a:t>de</a:t>
            </a:r>
            <a:r>
              <a:rPr sz="1050" spc="-40" dirty="0">
                <a:latin typeface="Arial MT"/>
                <a:cs typeface="Arial MT"/>
              </a:rPr>
              <a:t> </a:t>
            </a:r>
            <a:r>
              <a:rPr sz="1050" spc="-35" dirty="0">
                <a:latin typeface="Arial MT"/>
                <a:cs typeface="Arial MT"/>
              </a:rPr>
              <a:t>R$ </a:t>
            </a:r>
            <a:r>
              <a:rPr sz="1050" spc="-10" dirty="0">
                <a:latin typeface="Arial MT"/>
                <a:cs typeface="Arial MT"/>
              </a:rPr>
              <a:t>5.338.624,32.</a:t>
            </a:r>
            <a:endParaRPr sz="10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050">
              <a:latin typeface="Arial MT"/>
              <a:cs typeface="Arial MT"/>
            </a:endParaRPr>
          </a:p>
          <a:p>
            <a:pPr marL="90805">
              <a:lnSpc>
                <a:spcPct val="100000"/>
              </a:lnSpc>
            </a:pPr>
            <a:r>
              <a:rPr sz="1050" dirty="0">
                <a:solidFill>
                  <a:srgbClr val="0A0A0A"/>
                </a:solidFill>
                <a:latin typeface="Arial MT"/>
                <a:cs typeface="Arial MT"/>
              </a:rPr>
              <a:t>Pelo</a:t>
            </a:r>
            <a:r>
              <a:rPr sz="1050" spc="114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presente</a:t>
            </a:r>
            <a:r>
              <a:rPr sz="1050" spc="10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TERMO,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nós,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abaixo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identificados: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87059" y="4977032"/>
            <a:ext cx="146050" cy="3911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050" b="1" spc="-25" dirty="0">
                <a:solidFill>
                  <a:srgbClr val="0F0F0F"/>
                </a:solidFill>
                <a:latin typeface="Arial"/>
                <a:cs typeface="Arial"/>
              </a:rPr>
              <a:t>1.</a:t>
            </a:r>
            <a:endParaRPr sz="1050">
              <a:latin typeface="Arial"/>
              <a:cs typeface="Arial"/>
            </a:endParaRPr>
          </a:p>
          <a:p>
            <a:pPr marL="15240">
              <a:lnSpc>
                <a:spcPct val="100000"/>
              </a:lnSpc>
              <a:spcBef>
                <a:spcPts val="175"/>
              </a:spcBef>
            </a:pPr>
            <a:r>
              <a:rPr sz="1050" spc="-25" dirty="0">
                <a:solidFill>
                  <a:srgbClr val="0F0F0F"/>
                </a:solidFill>
                <a:latin typeface="Arial MT"/>
                <a:cs typeface="Arial MT"/>
              </a:rPr>
              <a:t>a)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39284" y="4977032"/>
            <a:ext cx="4540250" cy="3911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050" b="1" dirty="0">
                <a:latin typeface="Arial"/>
                <a:cs typeface="Arial"/>
              </a:rPr>
              <a:t>Estamos</a:t>
            </a:r>
            <a:r>
              <a:rPr sz="1050" b="1" spc="15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CIENTES</a:t>
            </a:r>
            <a:r>
              <a:rPr sz="1050" b="1" spc="21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de</a:t>
            </a:r>
            <a:r>
              <a:rPr sz="1050" b="1" spc="120" dirty="0">
                <a:latin typeface="Arial"/>
                <a:cs typeface="Arial"/>
              </a:rPr>
              <a:t> </a:t>
            </a:r>
            <a:r>
              <a:rPr sz="1050" b="1" spc="-20" dirty="0">
                <a:latin typeface="Arial"/>
                <a:cs typeface="Arial"/>
              </a:rPr>
              <a:t>que:</a:t>
            </a:r>
            <a:endParaRPr sz="1050">
              <a:latin typeface="Arial"/>
              <a:cs typeface="Arial"/>
            </a:endParaRPr>
          </a:p>
          <a:p>
            <a:pPr marL="14604">
              <a:lnSpc>
                <a:spcPct val="100000"/>
              </a:lnSpc>
              <a:spcBef>
                <a:spcPts val="175"/>
              </a:spcBef>
            </a:pPr>
            <a:r>
              <a:rPr sz="1050" dirty="0">
                <a:solidFill>
                  <a:srgbClr val="131313"/>
                </a:solidFill>
                <a:latin typeface="Arial MT"/>
                <a:cs typeface="Arial MT"/>
              </a:rPr>
              <a:t>o</a:t>
            </a:r>
            <a:r>
              <a:rPr sz="1050" spc="10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ajuste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acima</a:t>
            </a:r>
            <a:r>
              <a:rPr sz="1050" spc="1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referido</a:t>
            </a:r>
            <a:r>
              <a:rPr sz="1050" spc="11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</a:t>
            </a:r>
            <a:r>
              <a:rPr sz="1050" spc="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seus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aditamentos</a:t>
            </a:r>
            <a:r>
              <a:rPr sz="1050" spc="150" dirty="0"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1A1A1A"/>
                </a:solidFill>
                <a:latin typeface="Arial MT"/>
                <a:cs typeface="Arial MT"/>
              </a:rPr>
              <a:t>/</a:t>
            </a:r>
            <a:r>
              <a:rPr sz="1050" spc="90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</a:t>
            </a:r>
            <a:r>
              <a:rPr sz="1050" spc="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processo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</a:t>
            </a:r>
            <a:r>
              <a:rPr sz="1050" spc="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prestação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spc="-25" dirty="0">
                <a:solidFill>
                  <a:srgbClr val="0F0F0F"/>
                </a:solidFill>
                <a:latin typeface="Arial MT"/>
                <a:cs typeface="Arial MT"/>
              </a:rPr>
              <a:t>de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87319" y="5342635"/>
            <a:ext cx="4999990" cy="3495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 marR="13970" indent="-1270" algn="just">
              <a:lnSpc>
                <a:spcPct val="114199"/>
              </a:lnSpc>
              <a:spcBef>
                <a:spcPts val="100"/>
              </a:spcBef>
            </a:pPr>
            <a:r>
              <a:rPr sz="1050" dirty="0">
                <a:latin typeface="Arial MT"/>
                <a:cs typeface="Arial MT"/>
              </a:rPr>
              <a:t>contas,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estará(ão)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sujeito(s)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0C0C0C"/>
                </a:solidFill>
                <a:latin typeface="Arial MT"/>
                <a:cs typeface="Arial MT"/>
              </a:rPr>
              <a:t>análise</a:t>
            </a:r>
            <a:r>
              <a:rPr sz="1050" spc="17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111111"/>
                </a:solidFill>
                <a:latin typeface="Arial MT"/>
                <a:cs typeface="Arial MT"/>
              </a:rPr>
              <a:t>e</a:t>
            </a:r>
            <a:r>
              <a:rPr sz="1050" spc="8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julgamento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pelo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Tribunal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Contas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spc="-25" dirty="0">
                <a:solidFill>
                  <a:srgbClr val="080808"/>
                </a:solidFill>
                <a:latin typeface="Arial MT"/>
                <a:cs typeface="Arial MT"/>
              </a:rPr>
              <a:t>do </a:t>
            </a:r>
            <a:r>
              <a:rPr sz="1050" dirty="0">
                <a:latin typeface="Arial MT"/>
                <a:cs typeface="Arial MT"/>
              </a:rPr>
              <a:t>Estado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0C0C0C"/>
                </a:solidFill>
                <a:latin typeface="Arial MT"/>
                <a:cs typeface="Arial MT"/>
              </a:rPr>
              <a:t>de</a:t>
            </a:r>
            <a:r>
              <a:rPr sz="1050" spc="4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São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0F0F0F"/>
                </a:solidFill>
                <a:latin typeface="Arial MT"/>
                <a:cs typeface="Arial MT"/>
              </a:rPr>
              <a:t>Paulo,</a:t>
            </a:r>
            <a:r>
              <a:rPr sz="1050" spc="12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cujo</a:t>
            </a:r>
            <a:r>
              <a:rPr sz="1050" spc="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trâmite</a:t>
            </a:r>
            <a:r>
              <a:rPr sz="1050" spc="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processual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ocorrerá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pelo</a:t>
            </a:r>
            <a:r>
              <a:rPr sz="1050" spc="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sistema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eletrônico;</a:t>
            </a:r>
            <a:endParaRPr sz="1050">
              <a:latin typeface="Arial MT"/>
              <a:cs typeface="Arial MT"/>
            </a:endParaRPr>
          </a:p>
          <a:p>
            <a:pPr marL="13970" marR="12700" indent="445134" algn="just">
              <a:lnSpc>
                <a:spcPct val="112300"/>
              </a:lnSpc>
              <a:buClr>
                <a:srgbClr val="131313"/>
              </a:buClr>
              <a:buAutoNum type="alphaLcParenR" startAt="2"/>
              <a:tabLst>
                <a:tab pos="459105" algn="l"/>
              </a:tabLst>
            </a:pPr>
            <a:r>
              <a:rPr sz="1050" dirty="0">
                <a:latin typeface="Arial MT"/>
                <a:cs typeface="Arial MT"/>
              </a:rPr>
              <a:t>poderemos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ter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acesso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070707"/>
                </a:solidFill>
                <a:latin typeface="Arial MT"/>
                <a:cs typeface="Arial MT"/>
              </a:rPr>
              <a:t>ao</a:t>
            </a:r>
            <a:r>
              <a:rPr sz="1050" spc="204" dirty="0">
                <a:solidFill>
                  <a:srgbClr val="070707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processo,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tendo</a:t>
            </a:r>
            <a:r>
              <a:rPr sz="1050" spc="2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vista</a:t>
            </a:r>
            <a:r>
              <a:rPr sz="1050" spc="19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extraindo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cópias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das </a:t>
            </a:r>
            <a:r>
              <a:rPr sz="1050" dirty="0">
                <a:latin typeface="Arial MT"/>
                <a:cs typeface="Arial MT"/>
              </a:rPr>
              <a:t>manifestações</a:t>
            </a:r>
            <a:r>
              <a:rPr sz="1050" spc="31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de</a:t>
            </a:r>
            <a:r>
              <a:rPr sz="1050" spc="24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interesse,</a:t>
            </a:r>
            <a:r>
              <a:rPr sz="1050" spc="29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Despachos</a:t>
            </a:r>
            <a:r>
              <a:rPr sz="1050" spc="28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e</a:t>
            </a:r>
            <a:r>
              <a:rPr sz="1050" spc="229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Decisões,</a:t>
            </a:r>
            <a:r>
              <a:rPr sz="1050" spc="315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mediante</a:t>
            </a:r>
            <a:r>
              <a:rPr sz="1050" spc="260" dirty="0">
                <a:latin typeface="Arial MT"/>
                <a:cs typeface="Arial MT"/>
              </a:rPr>
              <a:t>  </a:t>
            </a:r>
            <a:r>
              <a:rPr sz="1050" spc="-10" dirty="0">
                <a:latin typeface="Arial MT"/>
                <a:cs typeface="Arial MT"/>
              </a:rPr>
              <a:t>regular</a:t>
            </a:r>
            <a:endParaRPr sz="1050">
              <a:latin typeface="Arial MT"/>
              <a:cs typeface="Arial MT"/>
            </a:endParaRPr>
          </a:p>
          <a:p>
            <a:pPr marL="13970" marR="10795" algn="just">
              <a:lnSpc>
                <a:spcPct val="113300"/>
              </a:lnSpc>
              <a:spcBef>
                <a:spcPts val="10"/>
              </a:spcBef>
            </a:pPr>
            <a:r>
              <a:rPr sz="1050" dirty="0">
                <a:latin typeface="Arial MT"/>
                <a:cs typeface="Arial MT"/>
              </a:rPr>
              <a:t>cadastramento</a:t>
            </a:r>
            <a:r>
              <a:rPr sz="1050" spc="4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Sistema</a:t>
            </a:r>
            <a:r>
              <a:rPr sz="1050" spc="4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</a:t>
            </a:r>
            <a:r>
              <a:rPr sz="1050" spc="3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Processo</a:t>
            </a:r>
            <a:r>
              <a:rPr sz="1050" spc="4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Eletrônico,</a:t>
            </a:r>
            <a:r>
              <a:rPr sz="1050" spc="47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conforme</a:t>
            </a:r>
            <a:r>
              <a:rPr sz="1050" spc="3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dados</a:t>
            </a:r>
            <a:r>
              <a:rPr sz="1050" spc="39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abaixo </a:t>
            </a:r>
            <a:r>
              <a:rPr sz="1050" dirty="0">
                <a:latin typeface="Arial MT"/>
                <a:cs typeface="Arial MT"/>
              </a:rPr>
              <a:t>indicados,</a:t>
            </a:r>
            <a:r>
              <a:rPr sz="1050" spc="355" dirty="0"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0E0E0E"/>
                </a:solidFill>
                <a:latin typeface="Arial MT"/>
                <a:cs typeface="Arial MT"/>
              </a:rPr>
              <a:t>em</a:t>
            </a:r>
            <a:r>
              <a:rPr sz="1050" spc="25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consonância</a:t>
            </a:r>
            <a:r>
              <a:rPr sz="1050" spc="3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</a:t>
            </a:r>
            <a:r>
              <a:rPr sz="1050" spc="2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estabelecido</a:t>
            </a:r>
            <a:r>
              <a:rPr sz="1050" spc="3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na</a:t>
            </a:r>
            <a:r>
              <a:rPr sz="1050" spc="2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Resolução</a:t>
            </a:r>
            <a:r>
              <a:rPr sz="1050" spc="3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n°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01/2011</a:t>
            </a:r>
            <a:r>
              <a:rPr sz="1050" spc="330" dirty="0">
                <a:latin typeface="Arial MT"/>
                <a:cs typeface="Arial MT"/>
              </a:rPr>
              <a:t> </a:t>
            </a:r>
            <a:r>
              <a:rPr sz="1050" spc="-25" dirty="0">
                <a:solidFill>
                  <a:srgbClr val="181818"/>
                </a:solidFill>
                <a:latin typeface="Arial MT"/>
                <a:cs typeface="Arial MT"/>
              </a:rPr>
              <a:t>do </a:t>
            </a:r>
            <a:r>
              <a:rPr sz="1050" spc="-10" dirty="0">
                <a:latin typeface="Arial MT"/>
                <a:cs typeface="Arial MT"/>
              </a:rPr>
              <a:t>TCESP;</a:t>
            </a:r>
            <a:endParaRPr sz="1050">
              <a:latin typeface="Arial MT"/>
              <a:cs typeface="Arial MT"/>
            </a:endParaRPr>
          </a:p>
          <a:p>
            <a:pPr marL="12700" marR="7620" indent="448309" algn="just">
              <a:lnSpc>
                <a:spcPct val="114199"/>
              </a:lnSpc>
              <a:spcBef>
                <a:spcPts val="50"/>
              </a:spcBef>
              <a:buClr>
                <a:srgbClr val="0F0F0F"/>
              </a:buClr>
              <a:buAutoNum type="alphaLcParenR" startAt="3"/>
              <a:tabLst>
                <a:tab pos="461009" algn="l"/>
              </a:tabLst>
            </a:pPr>
            <a:r>
              <a:rPr sz="1050" dirty="0">
                <a:solidFill>
                  <a:srgbClr val="0E0E0E"/>
                </a:solidFill>
                <a:latin typeface="Arial MT"/>
                <a:cs typeface="Arial MT"/>
              </a:rPr>
              <a:t>além</a:t>
            </a:r>
            <a:r>
              <a:rPr sz="1050" spc="44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1C1C1C"/>
                </a:solidFill>
                <a:latin typeface="Arial MT"/>
                <a:cs typeface="Arial MT"/>
              </a:rPr>
              <a:t>de</a:t>
            </a:r>
            <a:r>
              <a:rPr sz="1050" spc="365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disponíveis</a:t>
            </a:r>
            <a:r>
              <a:rPr sz="1050" spc="4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</a:t>
            </a:r>
            <a:r>
              <a:rPr sz="1050" spc="3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processo</a:t>
            </a:r>
            <a:r>
              <a:rPr sz="1050" spc="4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eletrônico,</a:t>
            </a:r>
            <a:r>
              <a:rPr sz="1050" spc="130" dirty="0">
                <a:latin typeface="Arial MT"/>
                <a:cs typeface="Arial MT"/>
              </a:rPr>
              <a:t>  </a:t>
            </a:r>
            <a:r>
              <a:rPr sz="1050" dirty="0">
                <a:latin typeface="Arial MT"/>
                <a:cs typeface="Arial MT"/>
              </a:rPr>
              <a:t>todos</a:t>
            </a:r>
            <a:r>
              <a:rPr sz="1050" spc="4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os</a:t>
            </a:r>
            <a:r>
              <a:rPr sz="1050" spc="3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Despachos</a:t>
            </a:r>
            <a:r>
              <a:rPr sz="1050" spc="440" dirty="0">
                <a:latin typeface="Arial MT"/>
                <a:cs typeface="Arial MT"/>
              </a:rPr>
              <a:t> </a:t>
            </a:r>
            <a:r>
              <a:rPr sz="1050" spc="-50" dirty="0">
                <a:solidFill>
                  <a:srgbClr val="151515"/>
                </a:solidFill>
                <a:latin typeface="Arial MT"/>
                <a:cs typeface="Arial MT"/>
              </a:rPr>
              <a:t>e </a:t>
            </a:r>
            <a:r>
              <a:rPr sz="1050" dirty="0">
                <a:latin typeface="Arial MT"/>
                <a:cs typeface="Arial MT"/>
              </a:rPr>
              <a:t>Decisões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que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vierem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131313"/>
                </a:solidFill>
                <a:latin typeface="Arial MT"/>
                <a:cs typeface="Arial MT"/>
              </a:rPr>
              <a:t>a</a:t>
            </a:r>
            <a:r>
              <a:rPr sz="1050" spc="12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ser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tomados,</a:t>
            </a:r>
            <a:r>
              <a:rPr sz="1050" spc="2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relativamente</a:t>
            </a:r>
            <a:r>
              <a:rPr sz="1050" spc="2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ao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aludido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processo,</a:t>
            </a:r>
            <a:r>
              <a:rPr sz="1050" spc="22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serão </a:t>
            </a:r>
            <a:r>
              <a:rPr sz="1050" dirty="0">
                <a:latin typeface="Arial MT"/>
                <a:cs typeface="Arial MT"/>
              </a:rPr>
              <a:t>publicados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0F0F0F"/>
                </a:solidFill>
                <a:latin typeface="Arial MT"/>
                <a:cs typeface="Arial MT"/>
              </a:rPr>
              <a:t>no</a:t>
            </a:r>
            <a:r>
              <a:rPr sz="1050" spc="12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Diário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Oficial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do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Estado,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Caderno</a:t>
            </a:r>
            <a:r>
              <a:rPr sz="1050" spc="1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do</a:t>
            </a:r>
            <a:r>
              <a:rPr sz="1050" spc="16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Poder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Legislativo,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parte</a:t>
            </a:r>
            <a:r>
              <a:rPr sz="1050" spc="145" dirty="0">
                <a:latin typeface="Arial MT"/>
                <a:cs typeface="Arial MT"/>
              </a:rPr>
              <a:t> </a:t>
            </a:r>
            <a:r>
              <a:rPr sz="1050" spc="-25" dirty="0">
                <a:latin typeface="Arial MT"/>
                <a:cs typeface="Arial MT"/>
              </a:rPr>
              <a:t>do </a:t>
            </a:r>
            <a:r>
              <a:rPr sz="1050" dirty="0">
                <a:latin typeface="Arial MT"/>
                <a:cs typeface="Arial MT"/>
              </a:rPr>
              <a:t>Tribunal</a:t>
            </a:r>
            <a:r>
              <a:rPr sz="1050" spc="16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</a:t>
            </a:r>
            <a:r>
              <a:rPr sz="1050" spc="9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Contas</a:t>
            </a:r>
            <a:r>
              <a:rPr sz="1050" spc="17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do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Estado</a:t>
            </a:r>
            <a:r>
              <a:rPr sz="1050" spc="140" dirty="0"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131313"/>
                </a:solidFill>
                <a:latin typeface="Arial MT"/>
                <a:cs typeface="Arial MT"/>
              </a:rPr>
              <a:t>de</a:t>
            </a:r>
            <a:r>
              <a:rPr sz="1050" spc="9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São</a:t>
            </a:r>
            <a:r>
              <a:rPr sz="1050" spc="1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Paulo,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181818"/>
                </a:solidFill>
                <a:latin typeface="Arial MT"/>
                <a:cs typeface="Arial MT"/>
              </a:rPr>
              <a:t>em</a:t>
            </a:r>
            <a:r>
              <a:rPr sz="1050" spc="10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conformidade</a:t>
            </a:r>
            <a:r>
              <a:rPr sz="1050" spc="220" dirty="0"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212121"/>
                </a:solidFill>
                <a:latin typeface="Arial MT"/>
                <a:cs typeface="Arial MT"/>
              </a:rPr>
              <a:t>com</a:t>
            </a:r>
            <a:r>
              <a:rPr sz="1050" spc="145" dirty="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artigo</a:t>
            </a:r>
            <a:r>
              <a:rPr sz="1050" spc="155" dirty="0">
                <a:latin typeface="Arial MT"/>
                <a:cs typeface="Arial MT"/>
              </a:rPr>
              <a:t> </a:t>
            </a:r>
            <a:r>
              <a:rPr sz="1050" spc="-25" dirty="0">
                <a:solidFill>
                  <a:srgbClr val="0F0F0F"/>
                </a:solidFill>
                <a:latin typeface="Arial MT"/>
                <a:cs typeface="Arial MT"/>
              </a:rPr>
              <a:t>90 </a:t>
            </a:r>
            <a:r>
              <a:rPr sz="1050" dirty="0">
                <a:solidFill>
                  <a:srgbClr val="181818"/>
                </a:solidFill>
                <a:latin typeface="Arial MT"/>
                <a:cs typeface="Arial MT"/>
              </a:rPr>
              <a:t>da</a:t>
            </a:r>
            <a:r>
              <a:rPr sz="1050" spc="11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Lei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Complementar</a:t>
            </a:r>
            <a:r>
              <a:rPr sz="1050" spc="210" dirty="0"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0F0F0F"/>
                </a:solidFill>
                <a:latin typeface="Arial MT"/>
                <a:cs typeface="Arial MT"/>
              </a:rPr>
              <a:t>n°</a:t>
            </a:r>
            <a:r>
              <a:rPr sz="1050" spc="1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709,</a:t>
            </a:r>
            <a:r>
              <a:rPr sz="1050" spc="120" dirty="0"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131313"/>
                </a:solidFill>
                <a:latin typeface="Arial MT"/>
                <a:cs typeface="Arial MT"/>
              </a:rPr>
              <a:t>de</a:t>
            </a:r>
            <a:r>
              <a:rPr sz="1050" spc="7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14</a:t>
            </a:r>
            <a:r>
              <a:rPr sz="1050" spc="70" dirty="0"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161616"/>
                </a:solidFill>
                <a:latin typeface="Arial MT"/>
                <a:cs typeface="Arial MT"/>
              </a:rPr>
              <a:t>de</a:t>
            </a:r>
            <a:r>
              <a:rPr sz="1050" spc="7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janeiro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111111"/>
                </a:solidFill>
                <a:latin typeface="Arial MT"/>
                <a:cs typeface="Arial MT"/>
              </a:rPr>
              <a:t>de</a:t>
            </a:r>
            <a:r>
              <a:rPr sz="1050" spc="7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1993,</a:t>
            </a:r>
            <a:r>
              <a:rPr sz="1050" spc="1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iniciando-se,</a:t>
            </a:r>
            <a:r>
              <a:rPr sz="1050" spc="1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85" dirty="0"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0C0C0C"/>
                </a:solidFill>
                <a:latin typeface="Arial MT"/>
                <a:cs typeface="Arial MT"/>
              </a:rPr>
              <a:t>partir</a:t>
            </a:r>
            <a:r>
              <a:rPr sz="1050" spc="114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050" spc="-25" dirty="0">
                <a:solidFill>
                  <a:srgbClr val="0A0A0A"/>
                </a:solidFill>
                <a:latin typeface="Arial MT"/>
                <a:cs typeface="Arial MT"/>
              </a:rPr>
              <a:t>de </a:t>
            </a:r>
            <a:r>
              <a:rPr sz="1050" dirty="0">
                <a:latin typeface="Arial MT"/>
                <a:cs typeface="Arial MT"/>
              </a:rPr>
              <a:t>então,</a:t>
            </a:r>
            <a:r>
              <a:rPr sz="1050" spc="430" dirty="0"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111111"/>
                </a:solidFill>
                <a:latin typeface="Arial MT"/>
                <a:cs typeface="Arial MT"/>
              </a:rPr>
              <a:t>a</a:t>
            </a:r>
            <a:r>
              <a:rPr sz="1050" spc="34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contagem</a:t>
            </a:r>
            <a:r>
              <a:rPr sz="1050" spc="415" dirty="0"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0E0E0E"/>
                </a:solidFill>
                <a:latin typeface="Arial MT"/>
                <a:cs typeface="Arial MT"/>
              </a:rPr>
              <a:t>dos</a:t>
            </a:r>
            <a:r>
              <a:rPr sz="1050" spc="32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prazos</a:t>
            </a:r>
            <a:r>
              <a:rPr sz="1050" spc="3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processuais,</a:t>
            </a:r>
            <a:r>
              <a:rPr sz="1050" spc="44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conforme</a:t>
            </a:r>
            <a:r>
              <a:rPr sz="1050" spc="330" dirty="0"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0E0E0E"/>
                </a:solidFill>
                <a:latin typeface="Arial MT"/>
                <a:cs typeface="Arial MT"/>
              </a:rPr>
              <a:t>regras</a:t>
            </a:r>
            <a:r>
              <a:rPr sz="1050" spc="36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111111"/>
                </a:solidFill>
                <a:latin typeface="Arial MT"/>
                <a:cs typeface="Arial MT"/>
              </a:rPr>
              <a:t>do</a:t>
            </a:r>
            <a:r>
              <a:rPr sz="1050" spc="35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Código</a:t>
            </a:r>
            <a:r>
              <a:rPr sz="1050" spc="375" dirty="0">
                <a:latin typeface="Arial MT"/>
                <a:cs typeface="Arial MT"/>
              </a:rPr>
              <a:t> </a:t>
            </a:r>
            <a:r>
              <a:rPr sz="1050" spc="-25" dirty="0">
                <a:solidFill>
                  <a:srgbClr val="111111"/>
                </a:solidFill>
                <a:latin typeface="Arial MT"/>
                <a:cs typeface="Arial MT"/>
              </a:rPr>
              <a:t>de </a:t>
            </a:r>
            <a:r>
              <a:rPr sz="1050" dirty="0">
                <a:latin typeface="Arial MT"/>
                <a:cs typeface="Arial MT"/>
              </a:rPr>
              <a:t>Processo</a:t>
            </a:r>
            <a:r>
              <a:rPr sz="1050" spc="175" dirty="0">
                <a:latin typeface="Arial MT"/>
                <a:cs typeface="Arial MT"/>
              </a:rPr>
              <a:t> </a:t>
            </a:r>
            <a:r>
              <a:rPr sz="1050" spc="-10" dirty="0">
                <a:latin typeface="Arial MT"/>
                <a:cs typeface="Arial MT"/>
              </a:rPr>
              <a:t>Civil;</a:t>
            </a:r>
            <a:endParaRPr sz="1050">
              <a:latin typeface="Arial MT"/>
              <a:cs typeface="Arial MT"/>
            </a:endParaRPr>
          </a:p>
          <a:p>
            <a:pPr marL="13335" marR="5080" indent="214629" algn="just">
              <a:lnSpc>
                <a:spcPct val="113799"/>
              </a:lnSpc>
              <a:spcBef>
                <a:spcPts val="30"/>
              </a:spcBef>
              <a:buClr>
                <a:srgbClr val="0C0C0C"/>
              </a:buClr>
              <a:buAutoNum type="alphaLcParenR" startAt="3"/>
              <a:tabLst>
                <a:tab pos="227965" algn="l"/>
              </a:tabLst>
            </a:pPr>
            <a:r>
              <a:rPr sz="1050" spc="-10" dirty="0">
                <a:solidFill>
                  <a:srgbClr val="0F0F0F"/>
                </a:solidFill>
                <a:latin typeface="Arial MT"/>
                <a:cs typeface="Arial MT"/>
              </a:rPr>
              <a:t>as</a:t>
            </a:r>
            <a:r>
              <a:rPr sz="1050" spc="40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050" spc="10" dirty="0">
                <a:latin typeface="Arial MT"/>
                <a:cs typeface="Arial MT"/>
              </a:rPr>
              <a:t>informações</a:t>
            </a:r>
            <a:r>
              <a:rPr sz="1050" spc="505" dirty="0">
                <a:latin typeface="Arial MT"/>
                <a:cs typeface="Arial MT"/>
              </a:rPr>
              <a:t> </a:t>
            </a:r>
            <a:r>
              <a:rPr sz="1050" spc="10" dirty="0">
                <a:latin typeface="Arial MT"/>
                <a:cs typeface="Arial MT"/>
              </a:rPr>
              <a:t>pessoais</a:t>
            </a:r>
            <a:r>
              <a:rPr sz="1050" spc="455" dirty="0">
                <a:latin typeface="Arial MT"/>
                <a:cs typeface="Arial MT"/>
              </a:rPr>
              <a:t> </a:t>
            </a:r>
            <a:r>
              <a:rPr sz="1050" spc="5" dirty="0">
                <a:latin typeface="Arial MT"/>
                <a:cs typeface="Arial MT"/>
              </a:rPr>
              <a:t>do(s)</a:t>
            </a:r>
            <a:r>
              <a:rPr sz="1050" spc="440" dirty="0">
                <a:latin typeface="Arial MT"/>
                <a:cs typeface="Arial MT"/>
              </a:rPr>
              <a:t> </a:t>
            </a:r>
            <a:r>
              <a:rPr sz="1050" spc="10" dirty="0">
                <a:latin typeface="Arial MT"/>
                <a:cs typeface="Arial MT"/>
              </a:rPr>
              <a:t>responsável(is)</a:t>
            </a:r>
            <a:r>
              <a:rPr sz="1050" spc="430" dirty="0">
                <a:latin typeface="Arial MT"/>
                <a:cs typeface="Arial MT"/>
              </a:rPr>
              <a:t> </a:t>
            </a:r>
            <a:r>
              <a:rPr sz="1050" spc="5" dirty="0">
                <a:latin typeface="Arial MT"/>
                <a:cs typeface="Arial MT"/>
              </a:rPr>
              <a:t>pelo</a:t>
            </a:r>
            <a:r>
              <a:rPr sz="1050" spc="425" dirty="0">
                <a:latin typeface="Arial MT"/>
                <a:cs typeface="Arial MT"/>
              </a:rPr>
              <a:t> </a:t>
            </a:r>
            <a:r>
              <a:rPr sz="1050" spc="5" dirty="0">
                <a:latin typeface="Arial MT"/>
                <a:cs typeface="Arial MT"/>
              </a:rPr>
              <a:t>órgão</a:t>
            </a:r>
            <a:r>
              <a:rPr sz="1050" spc="430" dirty="0">
                <a:latin typeface="Arial MT"/>
                <a:cs typeface="Arial MT"/>
              </a:rPr>
              <a:t> </a:t>
            </a:r>
            <a:r>
              <a:rPr sz="1050" spc="5" dirty="0">
                <a:latin typeface="Arial MT"/>
                <a:cs typeface="Arial MT"/>
              </a:rPr>
              <a:t>concessor</a:t>
            </a:r>
            <a:r>
              <a:rPr sz="1050" spc="484" dirty="0">
                <a:latin typeface="Arial MT"/>
                <a:cs typeface="Arial MT"/>
              </a:rPr>
              <a:t> </a:t>
            </a:r>
            <a:r>
              <a:rPr sz="1050" spc="40" dirty="0">
                <a:solidFill>
                  <a:srgbClr val="181818"/>
                </a:solidFill>
                <a:latin typeface="Arial MT"/>
                <a:cs typeface="Arial MT"/>
              </a:rPr>
              <a:t>e</a:t>
            </a:r>
            <a:r>
              <a:rPr sz="1050" spc="2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050" spc="10" dirty="0">
                <a:latin typeface="Arial MT"/>
                <a:cs typeface="Arial MT"/>
              </a:rPr>
              <a:t>entidade</a:t>
            </a:r>
            <a:r>
              <a:rPr sz="1050" spc="3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beneficiária,</a:t>
            </a:r>
            <a:r>
              <a:rPr sz="1050" spc="415" dirty="0">
                <a:latin typeface="Arial MT"/>
                <a:cs typeface="Arial MT"/>
              </a:rPr>
              <a:t> </a:t>
            </a:r>
            <a:r>
              <a:rPr sz="1050" spc="5" dirty="0">
                <a:latin typeface="Arial MT"/>
                <a:cs typeface="Arial MT"/>
              </a:rPr>
              <a:t>estão</a:t>
            </a:r>
            <a:r>
              <a:rPr sz="1050" spc="315" dirty="0">
                <a:latin typeface="Arial MT"/>
                <a:cs typeface="Arial MT"/>
              </a:rPr>
              <a:t> </a:t>
            </a:r>
            <a:r>
              <a:rPr sz="1050" spc="10" dirty="0">
                <a:latin typeface="Arial MT"/>
                <a:cs typeface="Arial MT"/>
              </a:rPr>
              <a:t>cadastradas</a:t>
            </a:r>
            <a:r>
              <a:rPr sz="1050" spc="3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  </a:t>
            </a:r>
            <a:r>
              <a:rPr sz="1050" spc="5" dirty="0">
                <a:latin typeface="Arial MT"/>
                <a:cs typeface="Arial MT"/>
              </a:rPr>
              <a:t>módulo</a:t>
            </a:r>
            <a:r>
              <a:rPr sz="1050" spc="3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eletrônico</a:t>
            </a:r>
            <a:r>
              <a:rPr sz="1050" spc="365" dirty="0">
                <a:latin typeface="Arial MT"/>
                <a:cs typeface="Arial MT"/>
              </a:rPr>
              <a:t> </a:t>
            </a:r>
            <a:r>
              <a:rPr sz="1050" spc="-5" dirty="0">
                <a:latin typeface="Arial MT"/>
                <a:cs typeface="Arial MT"/>
              </a:rPr>
              <a:t>d</a:t>
            </a:r>
            <a:r>
              <a:rPr sz="1050" dirty="0">
                <a:latin typeface="Arial MT"/>
                <a:cs typeface="Arial MT"/>
              </a:rPr>
              <a:t>o</a:t>
            </a:r>
            <a:r>
              <a:rPr sz="1050" spc="290" dirty="0">
                <a:latin typeface="Arial MT"/>
                <a:cs typeface="Arial MT"/>
              </a:rPr>
              <a:t> </a:t>
            </a:r>
            <a:r>
              <a:rPr sz="1050" spc="5" dirty="0">
                <a:latin typeface="Arial MT"/>
                <a:cs typeface="Arial MT"/>
              </a:rPr>
              <a:t>“Cadastro</a:t>
            </a:r>
            <a:r>
              <a:rPr sz="1050" dirty="0">
                <a:latin typeface="Arial MT"/>
                <a:cs typeface="Arial MT"/>
              </a:rPr>
              <a:t> </a:t>
            </a:r>
            <a:r>
              <a:rPr sz="1050" spc="5" dirty="0">
                <a:latin typeface="Arial MT"/>
                <a:cs typeface="Arial MT"/>
              </a:rPr>
              <a:t>Corporativo</a:t>
            </a:r>
            <a:r>
              <a:rPr sz="1050" spc="475" dirty="0">
                <a:latin typeface="Arial MT"/>
                <a:cs typeface="Arial MT"/>
              </a:rPr>
              <a:t> </a:t>
            </a:r>
            <a:r>
              <a:rPr sz="1050" spc="10" dirty="0">
                <a:latin typeface="Arial MT"/>
                <a:cs typeface="Arial MT"/>
              </a:rPr>
              <a:t>TCESP</a:t>
            </a:r>
            <a:r>
              <a:rPr sz="1050" spc="430" dirty="0">
                <a:latin typeface="Arial MT"/>
                <a:cs typeface="Arial MT"/>
              </a:rPr>
              <a:t> </a:t>
            </a:r>
            <a:r>
              <a:rPr sz="1050" spc="-475" dirty="0">
                <a:solidFill>
                  <a:srgbClr val="161616"/>
                </a:solidFill>
                <a:latin typeface="Arial MT"/>
                <a:cs typeface="Arial MT"/>
              </a:rPr>
              <a:t>—</a:t>
            </a:r>
            <a:r>
              <a:rPr sz="1050" spc="34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050" spc="5" dirty="0">
                <a:latin typeface="Arial MT"/>
                <a:cs typeface="Arial MT"/>
              </a:rPr>
              <a:t>CadTCESP”,</a:t>
            </a:r>
            <a:r>
              <a:rPr sz="1050" spc="470" dirty="0">
                <a:latin typeface="Arial MT"/>
                <a:cs typeface="Arial MT"/>
              </a:rPr>
              <a:t> </a:t>
            </a:r>
            <a:r>
              <a:rPr sz="1050" spc="15" dirty="0">
                <a:latin typeface="Arial MT"/>
                <a:cs typeface="Arial MT"/>
              </a:rPr>
              <a:t>nos</a:t>
            </a:r>
            <a:r>
              <a:rPr sz="1050" spc="340" dirty="0">
                <a:latin typeface="Arial MT"/>
                <a:cs typeface="Arial MT"/>
              </a:rPr>
              <a:t> </a:t>
            </a:r>
            <a:r>
              <a:rPr sz="1050" spc="5" dirty="0">
                <a:latin typeface="Arial MT"/>
                <a:cs typeface="Arial MT"/>
              </a:rPr>
              <a:t>termos</a:t>
            </a:r>
            <a:r>
              <a:rPr sz="1050" spc="430" dirty="0">
                <a:latin typeface="Arial MT"/>
                <a:cs typeface="Arial MT"/>
              </a:rPr>
              <a:t> </a:t>
            </a:r>
            <a:r>
              <a:rPr sz="1050" spc="5" dirty="0">
                <a:latin typeface="Arial MT"/>
                <a:cs typeface="Arial MT"/>
              </a:rPr>
              <a:t>previstos</a:t>
            </a:r>
            <a:r>
              <a:rPr sz="1050" spc="409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no</a:t>
            </a:r>
            <a:r>
              <a:rPr sz="1050" spc="355" dirty="0">
                <a:latin typeface="Arial MT"/>
                <a:cs typeface="Arial MT"/>
              </a:rPr>
              <a:t> </a:t>
            </a:r>
            <a:r>
              <a:rPr sz="1050" spc="5" dirty="0">
                <a:solidFill>
                  <a:srgbClr val="070707"/>
                </a:solidFill>
                <a:latin typeface="Arial MT"/>
                <a:cs typeface="Arial MT"/>
              </a:rPr>
              <a:t>Artigo</a:t>
            </a:r>
            <a:r>
              <a:rPr sz="1050" spc="370" dirty="0">
                <a:solidFill>
                  <a:srgbClr val="070707"/>
                </a:solidFill>
                <a:latin typeface="Arial MT"/>
                <a:cs typeface="Arial MT"/>
              </a:rPr>
              <a:t> </a:t>
            </a:r>
            <a:r>
              <a:rPr sz="1050" spc="5" dirty="0">
                <a:latin typeface="Arial MT"/>
                <a:cs typeface="Arial MT"/>
              </a:rPr>
              <a:t>2º</a:t>
            </a:r>
            <a:r>
              <a:rPr sz="1050" spc="355" dirty="0">
                <a:latin typeface="Arial MT"/>
                <a:cs typeface="Arial MT"/>
              </a:rPr>
              <a:t> </a:t>
            </a:r>
            <a:r>
              <a:rPr sz="1050" spc="5" dirty="0">
                <a:latin typeface="Arial MT"/>
                <a:cs typeface="Arial MT"/>
              </a:rPr>
              <a:t>das</a:t>
            </a:r>
            <a:r>
              <a:rPr sz="1050" dirty="0">
                <a:latin typeface="Arial MT"/>
                <a:cs typeface="Arial MT"/>
              </a:rPr>
              <a:t> </a:t>
            </a:r>
            <a:r>
              <a:rPr sz="1050" spc="15" dirty="0">
                <a:latin typeface="Arial MT"/>
                <a:cs typeface="Arial MT"/>
              </a:rPr>
              <a:t>Instruções</a:t>
            </a:r>
            <a:r>
              <a:rPr sz="1050" spc="260" dirty="0">
                <a:latin typeface="Arial MT"/>
                <a:cs typeface="Arial MT"/>
              </a:rPr>
              <a:t> </a:t>
            </a:r>
            <a:r>
              <a:rPr sz="1050" spc="5" dirty="0">
                <a:solidFill>
                  <a:srgbClr val="111111"/>
                </a:solidFill>
                <a:latin typeface="Arial MT"/>
                <a:cs typeface="Arial MT"/>
              </a:rPr>
              <a:t>n°</a:t>
            </a:r>
            <a:r>
              <a:rPr sz="1050" spc="204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050" spc="5" dirty="0">
                <a:latin typeface="Arial MT"/>
                <a:cs typeface="Arial MT"/>
              </a:rPr>
              <a:t>01/2020,</a:t>
            </a:r>
            <a:r>
              <a:rPr sz="1050" spc="325" dirty="0">
                <a:latin typeface="Arial MT"/>
                <a:cs typeface="Arial MT"/>
              </a:rPr>
              <a:t> </a:t>
            </a:r>
            <a:r>
              <a:rPr sz="1050" spc="10" dirty="0">
                <a:latin typeface="Arial MT"/>
                <a:cs typeface="Arial MT"/>
              </a:rPr>
              <a:t>conforme</a:t>
            </a:r>
            <a:r>
              <a:rPr sz="1050" spc="260" dirty="0">
                <a:latin typeface="Arial MT"/>
                <a:cs typeface="Arial MT"/>
              </a:rPr>
              <a:t> </a:t>
            </a:r>
            <a:r>
              <a:rPr sz="1050" spc="15" dirty="0">
                <a:latin typeface="Arial MT"/>
                <a:cs typeface="Arial MT"/>
              </a:rPr>
              <a:t>“Declaração(ões)</a:t>
            </a:r>
            <a:r>
              <a:rPr sz="1050" spc="229" dirty="0">
                <a:latin typeface="Arial MT"/>
                <a:cs typeface="Arial MT"/>
              </a:rPr>
              <a:t> </a:t>
            </a:r>
            <a:r>
              <a:rPr sz="1050" spc="25" dirty="0">
                <a:latin typeface="Arial MT"/>
                <a:cs typeface="Arial MT"/>
              </a:rPr>
              <a:t>de</a:t>
            </a:r>
            <a:r>
              <a:rPr sz="1050" spc="204" dirty="0">
                <a:latin typeface="Arial MT"/>
                <a:cs typeface="Arial MT"/>
              </a:rPr>
              <a:t> </a:t>
            </a:r>
            <a:r>
              <a:rPr sz="1050" spc="5" dirty="0">
                <a:latin typeface="Arial MT"/>
                <a:cs typeface="Arial MT"/>
              </a:rPr>
              <a:t>Atualização</a:t>
            </a:r>
            <a:r>
              <a:rPr sz="1050" spc="3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Cadastral” anexa</a:t>
            </a:r>
            <a:r>
              <a:rPr sz="1050" spc="100" dirty="0">
                <a:latin typeface="Arial MT"/>
                <a:cs typeface="Arial MT"/>
              </a:rPr>
              <a:t> </a:t>
            </a:r>
            <a:r>
              <a:rPr sz="1050" spc="5" dirty="0">
                <a:solidFill>
                  <a:srgbClr val="111111"/>
                </a:solidFill>
                <a:latin typeface="Arial MT"/>
                <a:cs typeface="Arial MT"/>
              </a:rPr>
              <a:t>(s);</a:t>
            </a:r>
            <a:endParaRPr sz="10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22621" y="7876094"/>
            <a:ext cx="4279206" cy="166357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74472" y="402183"/>
            <a:ext cx="1354217" cy="941474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357267" y="1608734"/>
            <a:ext cx="0" cy="8288020"/>
          </a:xfrm>
          <a:custGeom>
            <a:avLst/>
            <a:gdLst/>
            <a:ahLst/>
            <a:cxnLst/>
            <a:rect l="l" t="t" r="r" b="b"/>
            <a:pathLst>
              <a:path h="8288020">
                <a:moveTo>
                  <a:pt x="0" y="8287417"/>
                </a:moveTo>
                <a:lnTo>
                  <a:pt x="0" y="0"/>
                </a:lnTo>
              </a:path>
            </a:pathLst>
          </a:custGeom>
          <a:ln w="24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51915" y="1614827"/>
            <a:ext cx="0" cy="8275320"/>
          </a:xfrm>
          <a:custGeom>
            <a:avLst/>
            <a:gdLst/>
            <a:ahLst/>
            <a:cxnLst/>
            <a:rect l="l" t="t" r="r" b="b"/>
            <a:pathLst>
              <a:path h="8275320">
                <a:moveTo>
                  <a:pt x="0" y="8275230"/>
                </a:moveTo>
                <a:lnTo>
                  <a:pt x="0" y="0"/>
                </a:lnTo>
              </a:path>
            </a:pathLst>
          </a:custGeom>
          <a:ln w="27450">
            <a:solidFill>
              <a:srgbClr val="1F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61128" y="341246"/>
            <a:ext cx="0" cy="780415"/>
          </a:xfrm>
          <a:custGeom>
            <a:avLst/>
            <a:gdLst/>
            <a:ahLst/>
            <a:cxnLst/>
            <a:rect l="l" t="t" r="r" b="b"/>
            <a:pathLst>
              <a:path h="780415">
                <a:moveTo>
                  <a:pt x="0" y="779992"/>
                </a:moveTo>
                <a:lnTo>
                  <a:pt x="0" y="0"/>
                </a:lnTo>
              </a:path>
            </a:pathLst>
          </a:custGeom>
          <a:ln w="9150">
            <a:solidFill>
              <a:srgbClr val="2828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4056553" y="341246"/>
            <a:ext cx="2717800" cy="780415"/>
            <a:chOff x="4056553" y="341246"/>
            <a:chExt cx="2717800" cy="780415"/>
          </a:xfrm>
        </p:grpSpPr>
        <p:sp>
          <p:nvSpPr>
            <p:cNvPr id="8" name="object 8"/>
            <p:cNvSpPr/>
            <p:nvPr/>
          </p:nvSpPr>
          <p:spPr>
            <a:xfrm>
              <a:off x="6769563" y="341246"/>
              <a:ext cx="0" cy="780415"/>
            </a:xfrm>
            <a:custGeom>
              <a:avLst/>
              <a:gdLst/>
              <a:ahLst/>
              <a:cxnLst/>
              <a:rect l="l" t="t" r="r" b="b"/>
              <a:pathLst>
                <a:path h="780415">
                  <a:moveTo>
                    <a:pt x="0" y="779992"/>
                  </a:moveTo>
                  <a:lnTo>
                    <a:pt x="0" y="0"/>
                  </a:lnTo>
                </a:path>
              </a:pathLst>
            </a:custGeom>
            <a:ln w="9150">
              <a:solidFill>
                <a:srgbClr val="2828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056553" y="345816"/>
              <a:ext cx="2717800" cy="0"/>
            </a:xfrm>
            <a:custGeom>
              <a:avLst/>
              <a:gdLst/>
              <a:ahLst/>
              <a:cxnLst/>
              <a:rect l="l" t="t" r="r" b="b"/>
              <a:pathLst>
                <a:path w="2717800">
                  <a:moveTo>
                    <a:pt x="0" y="0"/>
                  </a:moveTo>
                  <a:lnTo>
                    <a:pt x="2717584" y="0"/>
                  </a:lnTo>
                </a:path>
              </a:pathLst>
            </a:custGeom>
            <a:ln w="9140">
              <a:solidFill>
                <a:srgbClr val="2828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056553" y="1116668"/>
              <a:ext cx="2717800" cy="0"/>
            </a:xfrm>
            <a:custGeom>
              <a:avLst/>
              <a:gdLst/>
              <a:ahLst/>
              <a:cxnLst/>
              <a:rect l="l" t="t" r="r" b="b"/>
              <a:pathLst>
                <a:path w="2717800">
                  <a:moveTo>
                    <a:pt x="0" y="0"/>
                  </a:moveTo>
                  <a:lnTo>
                    <a:pt x="2717584" y="0"/>
                  </a:lnTo>
                </a:path>
              </a:pathLst>
            </a:custGeom>
            <a:ln w="9140">
              <a:solidFill>
                <a:srgbClr val="2828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057212" y="919380"/>
            <a:ext cx="590550" cy="124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dirty="0">
                <a:latin typeface="Arial MT"/>
                <a:cs typeface="Arial MT"/>
              </a:rPr>
              <a:t>C</a:t>
            </a:r>
            <a:r>
              <a:rPr sz="650" spc="-120" dirty="0">
                <a:latin typeface="Arial MT"/>
                <a:cs typeface="Arial MT"/>
              </a:rPr>
              <a:t> </a:t>
            </a:r>
            <a:r>
              <a:rPr sz="650" spc="90" dirty="0">
                <a:latin typeface="Arial MT"/>
                <a:cs typeface="Arial MT"/>
              </a:rPr>
              <a:t>IDADE</a:t>
            </a:r>
            <a:r>
              <a:rPr sz="650" spc="110" dirty="0">
                <a:latin typeface="Arial MT"/>
                <a:cs typeface="Arial MT"/>
              </a:rPr>
              <a:t> </a:t>
            </a:r>
            <a:r>
              <a:rPr sz="650" spc="70" dirty="0">
                <a:latin typeface="Arial MT"/>
                <a:cs typeface="Arial MT"/>
              </a:rPr>
              <a:t>DE</a:t>
            </a:r>
            <a:endParaRPr sz="65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53964" y="970160"/>
            <a:ext cx="1165225" cy="2463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spc="-150" dirty="0">
                <a:latin typeface="Arial Black"/>
                <a:cs typeface="Arial Black"/>
              </a:rPr>
              <a:t>GUARULHOS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745" y="500185"/>
            <a:ext cx="596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0" dirty="0">
                <a:solidFill>
                  <a:srgbClr val="464646"/>
                </a:solidFill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68119" y="500185"/>
            <a:ext cx="407670" cy="443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latin typeface="Times New Roman"/>
                <a:cs typeface="Times New Roman"/>
              </a:rPr>
              <a:t>Rubrica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85"/>
              </a:spcBef>
            </a:pPr>
            <a:r>
              <a:rPr sz="1000" spc="-10" dirty="0">
                <a:latin typeface="Cambria"/>
                <a:cs typeface="Cambria"/>
              </a:rPr>
              <a:t>Classif.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44286" y="765261"/>
            <a:ext cx="508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0" dirty="0">
                <a:solidFill>
                  <a:srgbClr val="424242"/>
                </a:solidFill>
                <a:latin typeface="Cambria"/>
                <a:cs typeface="Cambria"/>
              </a:rPr>
              <a:t>.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42056" y="765261"/>
            <a:ext cx="2025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latin typeface="Cambria"/>
                <a:cs typeface="Cambria"/>
              </a:rPr>
              <a:t>P.A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80830" y="500185"/>
            <a:ext cx="213995" cy="445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0">
              <a:lnSpc>
                <a:spcPct val="100000"/>
              </a:lnSpc>
              <a:spcBef>
                <a:spcPts val="100"/>
              </a:spcBef>
            </a:pPr>
            <a:r>
              <a:rPr sz="1000" spc="-20" dirty="0">
                <a:latin typeface="Times New Roman"/>
                <a:cs typeface="Times New Roman"/>
              </a:rPr>
              <a:t>Fls.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85"/>
              </a:spcBef>
            </a:pPr>
            <a:r>
              <a:rPr sz="1100" spc="-25" dirty="0">
                <a:solidFill>
                  <a:srgbClr val="131313"/>
                </a:solidFill>
                <a:latin typeface="Courier New"/>
                <a:cs typeface="Courier New"/>
              </a:rPr>
              <a:t>N°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02278" y="1572674"/>
            <a:ext cx="134620" cy="36068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219"/>
              </a:spcBef>
            </a:pPr>
            <a:r>
              <a:rPr sz="1000" spc="-25" dirty="0">
                <a:solidFill>
                  <a:srgbClr val="131313"/>
                </a:solidFill>
                <a:latin typeface="Arial MT"/>
                <a:cs typeface="Arial MT"/>
              </a:rPr>
              <a:t>2.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25" dirty="0">
                <a:latin typeface="Arial MT"/>
                <a:cs typeface="Arial MT"/>
              </a:rPr>
              <a:t>a)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051522" y="1572674"/>
            <a:ext cx="4540885" cy="36068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dirty="0">
                <a:latin typeface="Arial MT"/>
                <a:cs typeface="Arial MT"/>
              </a:rPr>
              <a:t>Damo-nos</a:t>
            </a:r>
            <a:r>
              <a:rPr sz="1000" spc="150" dirty="0"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0C0C0C"/>
                </a:solidFill>
                <a:latin typeface="Arial MT"/>
                <a:cs typeface="Arial MT"/>
              </a:rPr>
              <a:t>por</a:t>
            </a:r>
            <a:r>
              <a:rPr sz="1000" spc="8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NOTIFICADOS</a:t>
            </a:r>
            <a:r>
              <a:rPr sz="1000" spc="254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para: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dirty="0">
                <a:latin typeface="Arial MT"/>
                <a:cs typeface="Arial MT"/>
              </a:rPr>
              <a:t>O</a:t>
            </a:r>
            <a:r>
              <a:rPr sz="1000" spc="459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acompanhamento</a:t>
            </a:r>
            <a:r>
              <a:rPr sz="1000" spc="45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dos</a:t>
            </a:r>
            <a:r>
              <a:rPr sz="1000" spc="46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atos</a:t>
            </a:r>
            <a:r>
              <a:rPr sz="1000" spc="459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do</a:t>
            </a:r>
            <a:r>
              <a:rPr sz="1000" spc="45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processo</a:t>
            </a:r>
            <a:r>
              <a:rPr sz="1000" spc="120" dirty="0">
                <a:latin typeface="Arial MT"/>
                <a:cs typeface="Arial MT"/>
              </a:rPr>
              <a:t>  </a:t>
            </a:r>
            <a:r>
              <a:rPr sz="1000" dirty="0">
                <a:latin typeface="Arial MT"/>
                <a:cs typeface="Arial MT"/>
              </a:rPr>
              <a:t>até</a:t>
            </a:r>
            <a:r>
              <a:rPr sz="1000" spc="484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seu</a:t>
            </a:r>
            <a:r>
              <a:rPr sz="1000" spc="48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julgamento</a:t>
            </a:r>
            <a:r>
              <a:rPr sz="1000" spc="140" dirty="0">
                <a:latin typeface="Arial MT"/>
                <a:cs typeface="Arial MT"/>
              </a:rPr>
              <a:t>  </a:t>
            </a:r>
            <a:r>
              <a:rPr sz="1000" dirty="0">
                <a:solidFill>
                  <a:srgbClr val="0E0E0E"/>
                </a:solidFill>
                <a:latin typeface="Arial MT"/>
                <a:cs typeface="Arial MT"/>
              </a:rPr>
              <a:t>final</a:t>
            </a:r>
            <a:r>
              <a:rPr sz="1000" spc="45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000" spc="-50" dirty="0">
                <a:latin typeface="Arial MT"/>
                <a:cs typeface="Arial MT"/>
              </a:rPr>
              <a:t>e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01604" y="1910874"/>
            <a:ext cx="4996815" cy="408686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000" dirty="0">
                <a:latin typeface="Arial MT"/>
                <a:cs typeface="Arial MT"/>
              </a:rPr>
              <a:t>consequente</a:t>
            </a:r>
            <a:r>
              <a:rPr sz="1000" spc="2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publicação;</a:t>
            </a:r>
            <a:endParaRPr sz="1000">
              <a:latin typeface="Arial MT"/>
              <a:cs typeface="Arial MT"/>
            </a:endParaRPr>
          </a:p>
          <a:p>
            <a:pPr marL="15875" marR="22225" indent="-3810">
              <a:lnSpc>
                <a:spcPts val="1320"/>
              </a:lnSpc>
              <a:spcBef>
                <a:spcPts val="40"/>
              </a:spcBef>
              <a:tabLst>
                <a:tab pos="466090" algn="l"/>
              </a:tabLst>
            </a:pPr>
            <a:r>
              <a:rPr sz="1000" spc="-25" dirty="0">
                <a:solidFill>
                  <a:srgbClr val="0C0C0C"/>
                </a:solidFill>
                <a:latin typeface="Arial MT"/>
                <a:cs typeface="Arial MT"/>
              </a:rPr>
              <a:t>b)</a:t>
            </a:r>
            <a:r>
              <a:rPr sz="1000" dirty="0">
                <a:solidFill>
                  <a:srgbClr val="0C0C0C"/>
                </a:solidFill>
                <a:latin typeface="Arial MT"/>
                <a:cs typeface="Arial MT"/>
              </a:rPr>
              <a:t>	</a:t>
            </a:r>
            <a:r>
              <a:rPr sz="1000" dirty="0">
                <a:latin typeface="Arial MT"/>
                <a:cs typeface="Arial MT"/>
              </a:rPr>
              <a:t>Se</a:t>
            </a:r>
            <a:r>
              <a:rPr sz="1000" spc="-7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for</a:t>
            </a:r>
            <a:r>
              <a:rPr sz="1000" spc="-40" dirty="0"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1A1A1A"/>
                </a:solidFill>
                <a:latin typeface="Arial MT"/>
                <a:cs typeface="Arial MT"/>
              </a:rPr>
              <a:t>o</a:t>
            </a:r>
            <a:r>
              <a:rPr sz="1000" spc="-80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caso</a:t>
            </a:r>
            <a:r>
              <a:rPr sz="1000" spc="-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</a:t>
            </a:r>
            <a:r>
              <a:rPr sz="1000" spc="-4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de</a:t>
            </a:r>
            <a:r>
              <a:rPr sz="1000" spc="-6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nosso</a:t>
            </a:r>
            <a:r>
              <a:rPr sz="1000" spc="-3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interesse,</a:t>
            </a:r>
            <a:r>
              <a:rPr sz="1000" spc="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nos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prazos </a:t>
            </a:r>
            <a:r>
              <a:rPr sz="1000" dirty="0">
                <a:solidFill>
                  <a:srgbClr val="111111"/>
                </a:solidFill>
                <a:latin typeface="Arial MT"/>
                <a:cs typeface="Arial MT"/>
              </a:rPr>
              <a:t>e</a:t>
            </a:r>
            <a:r>
              <a:rPr sz="1000" spc="-7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nas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formas</a:t>
            </a:r>
            <a:r>
              <a:rPr sz="1000" spc="-3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legais</a:t>
            </a:r>
            <a:r>
              <a:rPr sz="1000" spc="-40" dirty="0"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0F0F0F"/>
                </a:solidFill>
                <a:latin typeface="Arial MT"/>
                <a:cs typeface="Arial MT"/>
              </a:rPr>
              <a:t>e</a:t>
            </a:r>
            <a:r>
              <a:rPr sz="1000" spc="-5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regimentais, </a:t>
            </a:r>
            <a:r>
              <a:rPr sz="1000" dirty="0">
                <a:latin typeface="Arial MT"/>
                <a:cs typeface="Arial MT"/>
              </a:rPr>
              <a:t>exercer</a:t>
            </a:r>
            <a:r>
              <a:rPr sz="1000" spc="4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o</a:t>
            </a:r>
            <a:r>
              <a:rPr sz="1000" spc="-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direito</a:t>
            </a:r>
            <a:r>
              <a:rPr sz="1000" spc="10" dirty="0"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0A0A0A"/>
                </a:solidFill>
                <a:latin typeface="Arial MT"/>
                <a:cs typeface="Arial MT"/>
              </a:rPr>
              <a:t>de</a:t>
            </a:r>
            <a:r>
              <a:rPr sz="1000" spc="-10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defesa,</a:t>
            </a:r>
            <a:r>
              <a:rPr sz="1000" spc="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interpor</a:t>
            </a:r>
            <a:r>
              <a:rPr sz="1000" spc="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recursos</a:t>
            </a:r>
            <a:r>
              <a:rPr sz="1000" spc="55" dirty="0"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11111"/>
                </a:solidFill>
                <a:latin typeface="Arial MT"/>
                <a:cs typeface="Arial MT"/>
              </a:rPr>
              <a:t>e</a:t>
            </a:r>
            <a:r>
              <a:rPr sz="1000" spc="-4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o</a:t>
            </a:r>
            <a:r>
              <a:rPr sz="1000" spc="-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que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mais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couber.</a:t>
            </a:r>
            <a:endParaRPr sz="1000">
              <a:latin typeface="Arial MT"/>
              <a:cs typeface="Arial MT"/>
            </a:endParaRPr>
          </a:p>
          <a:p>
            <a:pPr marL="14604">
              <a:lnSpc>
                <a:spcPct val="100000"/>
              </a:lnSpc>
              <a:spcBef>
                <a:spcPts val="5"/>
              </a:spcBef>
            </a:pPr>
            <a:r>
              <a:rPr sz="1000" dirty="0">
                <a:solidFill>
                  <a:srgbClr val="0F0F0F"/>
                </a:solidFill>
                <a:latin typeface="Arial MT"/>
                <a:cs typeface="Arial MT"/>
              </a:rPr>
              <a:t>LOCAL</a:t>
            </a:r>
            <a:r>
              <a:rPr sz="1000" spc="18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e</a:t>
            </a:r>
            <a:r>
              <a:rPr sz="1000" spc="8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DATA:</a:t>
            </a:r>
            <a:r>
              <a:rPr sz="1000" spc="150" dirty="0">
                <a:latin typeface="Arial MT"/>
                <a:cs typeface="Arial MT"/>
              </a:rPr>
              <a:t> </a:t>
            </a:r>
            <a:r>
              <a:rPr sz="1000" i="1" dirty="0">
                <a:latin typeface="Arial"/>
                <a:cs typeface="Arial"/>
              </a:rPr>
              <a:t>Guarulhos,</a:t>
            </a:r>
            <a:r>
              <a:rPr sz="1000" i="1" spc="165" dirty="0"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0C0C0C"/>
                </a:solidFill>
                <a:latin typeface="Arial"/>
                <a:cs typeface="Arial"/>
              </a:rPr>
              <a:t>17</a:t>
            </a:r>
            <a:r>
              <a:rPr sz="1000" i="1" spc="100" dirty="0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sz="1000" i="1" spc="50" dirty="0">
                <a:latin typeface="Arial"/>
                <a:cs typeface="Arial"/>
              </a:rPr>
              <a:t>de </a:t>
            </a:r>
            <a:r>
              <a:rPr sz="1000" i="1" dirty="0">
                <a:latin typeface="Arial"/>
                <a:cs typeface="Arial"/>
              </a:rPr>
              <a:t>janeiro</a:t>
            </a:r>
            <a:r>
              <a:rPr sz="1000" i="1" spc="16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de</a:t>
            </a:r>
            <a:r>
              <a:rPr sz="1000" i="1" spc="70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2024.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65"/>
              </a:spcBef>
            </a:pPr>
            <a:endParaRPr sz="1000">
              <a:latin typeface="Arial"/>
              <a:cs typeface="Arial"/>
            </a:endParaRPr>
          </a:p>
          <a:p>
            <a:pPr marL="14604">
              <a:lnSpc>
                <a:spcPct val="100000"/>
              </a:lnSpc>
            </a:pPr>
            <a:r>
              <a:rPr sz="1000" b="1" u="sng" spc="-10" dirty="0">
                <a:uFill>
                  <a:solidFill>
                    <a:srgbClr val="343434"/>
                  </a:solidFill>
                </a:uFill>
                <a:latin typeface="Arial"/>
                <a:cs typeface="Arial"/>
              </a:rPr>
              <a:t>AUTORIDADE</a:t>
            </a:r>
            <a:r>
              <a:rPr sz="1000" b="1" u="sng" spc="70" dirty="0">
                <a:uFill>
                  <a:solidFill>
                    <a:srgbClr val="343434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10" dirty="0">
                <a:uFill>
                  <a:solidFill>
                    <a:srgbClr val="343434"/>
                  </a:solidFill>
                </a:uFill>
                <a:latin typeface="Arial"/>
                <a:cs typeface="Arial"/>
              </a:rPr>
              <a:t>MÁXIMA</a:t>
            </a:r>
            <a:r>
              <a:rPr sz="1000" b="1" u="sng" spc="55" dirty="0">
                <a:uFill>
                  <a:solidFill>
                    <a:srgbClr val="343434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dirty="0">
                <a:solidFill>
                  <a:srgbClr val="0E0E0E"/>
                </a:solidFill>
                <a:uFill>
                  <a:solidFill>
                    <a:srgbClr val="343434"/>
                  </a:solidFill>
                </a:uFill>
                <a:latin typeface="Arial"/>
                <a:cs typeface="Arial"/>
              </a:rPr>
              <a:t>DO</a:t>
            </a:r>
            <a:r>
              <a:rPr sz="1000" b="1" u="sng" spc="-25" dirty="0">
                <a:solidFill>
                  <a:srgbClr val="0E0E0E"/>
                </a:solidFill>
                <a:uFill>
                  <a:solidFill>
                    <a:srgbClr val="343434"/>
                  </a:solidFill>
                </a:uFill>
                <a:latin typeface="Arial"/>
                <a:cs typeface="Arial"/>
              </a:rPr>
              <a:t> </a:t>
            </a:r>
            <a:r>
              <a:rPr sz="1000" u="sng" dirty="0">
                <a:uFill>
                  <a:solidFill>
                    <a:srgbClr val="343434"/>
                  </a:solidFill>
                </a:uFill>
                <a:latin typeface="Arial MT"/>
                <a:cs typeface="Arial MT"/>
              </a:rPr>
              <a:t>ÓRGÃO</a:t>
            </a:r>
            <a:r>
              <a:rPr sz="1000" u="sng" spc="-10" dirty="0">
                <a:uFill>
                  <a:solidFill>
                    <a:srgbClr val="343434"/>
                  </a:solidFill>
                </a:uFill>
                <a:latin typeface="Arial MT"/>
                <a:cs typeface="Arial MT"/>
              </a:rPr>
              <a:t> </a:t>
            </a:r>
            <a:r>
              <a:rPr sz="1000" u="sng" dirty="0">
                <a:uFill>
                  <a:solidFill>
                    <a:srgbClr val="343434"/>
                  </a:solidFill>
                </a:uFill>
                <a:latin typeface="Arial MT"/>
                <a:cs typeface="Arial MT"/>
              </a:rPr>
              <a:t>PÚBLICO</a:t>
            </a:r>
            <a:r>
              <a:rPr sz="1000" u="sng" spc="50" dirty="0">
                <a:uFill>
                  <a:solidFill>
                    <a:srgbClr val="343434"/>
                  </a:solidFill>
                </a:uFill>
                <a:latin typeface="Arial MT"/>
                <a:cs typeface="Arial MT"/>
              </a:rPr>
              <a:t> </a:t>
            </a:r>
            <a:r>
              <a:rPr sz="1000" u="sng" spc="-10" dirty="0">
                <a:uFill>
                  <a:solidFill>
                    <a:srgbClr val="343434"/>
                  </a:solidFill>
                </a:uFill>
                <a:latin typeface="Arial MT"/>
                <a:cs typeface="Arial MT"/>
              </a:rPr>
              <a:t>PARCEIRO</a:t>
            </a:r>
            <a:r>
              <a:rPr sz="1000" spc="-10" dirty="0">
                <a:latin typeface="Arial MT"/>
                <a:cs typeface="Arial MT"/>
              </a:rPr>
              <a:t>:</a:t>
            </a:r>
            <a:endParaRPr sz="1000">
              <a:latin typeface="Arial MT"/>
              <a:cs typeface="Arial MT"/>
            </a:endParaRPr>
          </a:p>
          <a:p>
            <a:pPr marL="13970">
              <a:lnSpc>
                <a:spcPct val="100000"/>
              </a:lnSpc>
              <a:spcBef>
                <a:spcPts val="120"/>
              </a:spcBef>
            </a:pPr>
            <a:r>
              <a:rPr sz="1000" dirty="0">
                <a:latin typeface="Arial MT"/>
                <a:cs typeface="Arial MT"/>
              </a:rPr>
              <a:t>Nome:</a:t>
            </a:r>
            <a:r>
              <a:rPr sz="1000" spc="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Gustavo</a:t>
            </a:r>
            <a:r>
              <a:rPr sz="1000" spc="-40" dirty="0">
                <a:latin typeface="Arial MT"/>
                <a:cs typeface="Arial MT"/>
              </a:rPr>
              <a:t> </a:t>
            </a:r>
            <a:r>
              <a:rPr sz="1000" i="1" dirty="0">
                <a:latin typeface="Arial"/>
                <a:cs typeface="Arial"/>
              </a:rPr>
              <a:t>Henric</a:t>
            </a:r>
            <a:r>
              <a:rPr sz="1000" i="1" spc="-25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Costa.</a:t>
            </a:r>
            <a:endParaRPr sz="1000">
              <a:latin typeface="Arial"/>
              <a:cs typeface="Arial"/>
            </a:endParaRPr>
          </a:p>
          <a:p>
            <a:pPr marL="14604">
              <a:lnSpc>
                <a:spcPct val="100000"/>
              </a:lnSpc>
              <a:spcBef>
                <a:spcPts val="120"/>
              </a:spcBef>
            </a:pPr>
            <a:r>
              <a:rPr sz="1000" dirty="0">
                <a:latin typeface="Arial MT"/>
                <a:cs typeface="Arial MT"/>
              </a:rPr>
              <a:t>Cargo: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i="1" spc="-10" dirty="0">
                <a:latin typeface="Arial"/>
                <a:cs typeface="Arial"/>
              </a:rPr>
              <a:t>Prefeito</a:t>
            </a:r>
            <a:endParaRPr sz="1000">
              <a:latin typeface="Arial"/>
              <a:cs typeface="Arial"/>
            </a:endParaRPr>
          </a:p>
          <a:p>
            <a:pPr marL="14604">
              <a:lnSpc>
                <a:spcPct val="100000"/>
              </a:lnSpc>
              <a:spcBef>
                <a:spcPts val="120"/>
              </a:spcBef>
            </a:pPr>
            <a:r>
              <a:rPr sz="1000" dirty="0">
                <a:latin typeface="Arial MT"/>
                <a:cs typeface="Arial MT"/>
              </a:rPr>
              <a:t>CPF:</a:t>
            </a:r>
            <a:r>
              <a:rPr sz="1000" spc="90" dirty="0">
                <a:latin typeface="Arial MT"/>
                <a:cs typeface="Arial MT"/>
              </a:rPr>
              <a:t> </a:t>
            </a:r>
            <a:r>
              <a:rPr sz="1000" i="1" spc="-10" dirty="0">
                <a:latin typeface="Arial"/>
                <a:cs typeface="Arial"/>
              </a:rPr>
              <a:t>313.006.468-</a:t>
            </a:r>
            <a:r>
              <a:rPr sz="1000" i="1" spc="-25" dirty="0">
                <a:latin typeface="Arial"/>
                <a:cs typeface="Arial"/>
              </a:rPr>
              <a:t>02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85"/>
              </a:spcBef>
            </a:pPr>
            <a:endParaRPr sz="1000">
              <a:latin typeface="Arial"/>
              <a:cs typeface="Arial"/>
            </a:endParaRPr>
          </a:p>
          <a:p>
            <a:pPr marL="14604">
              <a:lnSpc>
                <a:spcPct val="100000"/>
              </a:lnSpc>
              <a:spcBef>
                <a:spcPts val="5"/>
              </a:spcBef>
            </a:pPr>
            <a:r>
              <a:rPr sz="1000" u="sng" dirty="0">
                <a:uFill>
                  <a:solidFill>
                    <a:srgbClr val="2F2F2F"/>
                  </a:solidFill>
                </a:uFill>
                <a:latin typeface="Arial MT"/>
                <a:cs typeface="Arial MT"/>
              </a:rPr>
              <a:t>ORDENADOR</a:t>
            </a:r>
            <a:r>
              <a:rPr sz="1000" u="sng" spc="85" dirty="0">
                <a:uFill>
                  <a:solidFill>
                    <a:srgbClr val="2F2F2F"/>
                  </a:solidFill>
                </a:uFill>
                <a:latin typeface="Arial MT"/>
                <a:cs typeface="Arial MT"/>
              </a:rPr>
              <a:t> </a:t>
            </a:r>
            <a:r>
              <a:rPr sz="1000" u="sng" dirty="0">
                <a:uFill>
                  <a:solidFill>
                    <a:srgbClr val="2F2F2F"/>
                  </a:solidFill>
                </a:uFill>
                <a:latin typeface="Arial MT"/>
                <a:cs typeface="Arial MT"/>
              </a:rPr>
              <a:t>DE</a:t>
            </a:r>
            <a:r>
              <a:rPr sz="1000" u="sng" spc="-10" dirty="0">
                <a:uFill>
                  <a:solidFill>
                    <a:srgbClr val="2F2F2F"/>
                  </a:solidFill>
                </a:uFill>
                <a:latin typeface="Arial MT"/>
                <a:cs typeface="Arial MT"/>
              </a:rPr>
              <a:t> </a:t>
            </a:r>
            <a:r>
              <a:rPr sz="1000" u="sng" dirty="0">
                <a:uFill>
                  <a:solidFill>
                    <a:srgbClr val="2F2F2F"/>
                  </a:solidFill>
                </a:uFill>
                <a:latin typeface="Arial MT"/>
                <a:cs typeface="Arial MT"/>
              </a:rPr>
              <a:t>DESPESA</a:t>
            </a:r>
            <a:r>
              <a:rPr sz="1000" u="sng" spc="60" dirty="0">
                <a:uFill>
                  <a:solidFill>
                    <a:srgbClr val="2F2F2F"/>
                  </a:solidFill>
                </a:uFill>
                <a:latin typeface="Arial MT"/>
                <a:cs typeface="Arial MT"/>
              </a:rPr>
              <a:t> </a:t>
            </a:r>
            <a:r>
              <a:rPr sz="1000" u="sng" dirty="0">
                <a:uFill>
                  <a:solidFill>
                    <a:srgbClr val="2F2F2F"/>
                  </a:solidFill>
                </a:uFill>
                <a:latin typeface="Arial MT"/>
                <a:cs typeface="Arial MT"/>
              </a:rPr>
              <a:t>DO ÓRGÃO</a:t>
            </a:r>
            <a:r>
              <a:rPr sz="1000" u="sng" spc="10" dirty="0">
                <a:uFill>
                  <a:solidFill>
                    <a:srgbClr val="2F2F2F"/>
                  </a:solidFill>
                </a:uFill>
                <a:latin typeface="Arial MT"/>
                <a:cs typeface="Arial MT"/>
              </a:rPr>
              <a:t> </a:t>
            </a:r>
            <a:r>
              <a:rPr sz="1000" u="sng" dirty="0">
                <a:uFill>
                  <a:solidFill>
                    <a:srgbClr val="2F2F2F"/>
                  </a:solidFill>
                </a:uFill>
                <a:latin typeface="Arial MT"/>
                <a:cs typeface="Arial MT"/>
              </a:rPr>
              <a:t>PÚBLICO</a:t>
            </a:r>
            <a:r>
              <a:rPr sz="1000" u="sng" spc="40" dirty="0">
                <a:uFill>
                  <a:solidFill>
                    <a:srgbClr val="2F2F2F"/>
                  </a:solidFill>
                </a:uFill>
                <a:latin typeface="Arial MT"/>
                <a:cs typeface="Arial MT"/>
              </a:rPr>
              <a:t> </a:t>
            </a:r>
            <a:r>
              <a:rPr sz="1000" u="sng" spc="-10" dirty="0">
                <a:uFill>
                  <a:solidFill>
                    <a:srgbClr val="2F2F2F"/>
                  </a:solidFill>
                </a:uFill>
                <a:latin typeface="Arial MT"/>
                <a:cs typeface="Arial MT"/>
              </a:rPr>
              <a:t>PARCEIRO:</a:t>
            </a:r>
            <a:endParaRPr sz="1000">
              <a:latin typeface="Arial MT"/>
              <a:cs typeface="Arial MT"/>
            </a:endParaRPr>
          </a:p>
          <a:p>
            <a:pPr marL="17145" marR="3202305" indent="-3810">
              <a:lnSpc>
                <a:spcPct val="108000"/>
              </a:lnSpc>
              <a:spcBef>
                <a:spcPts val="20"/>
              </a:spcBef>
            </a:pPr>
            <a:r>
              <a:rPr sz="1000" dirty="0">
                <a:latin typeface="Arial MT"/>
                <a:cs typeface="Arial MT"/>
              </a:rPr>
              <a:t>Nome:</a:t>
            </a:r>
            <a:r>
              <a:rPr sz="1000" spc="45" dirty="0">
                <a:latin typeface="Arial MT"/>
                <a:cs typeface="Arial MT"/>
              </a:rPr>
              <a:t> </a:t>
            </a:r>
            <a:r>
              <a:rPr sz="1000" i="1" spc="-10" dirty="0">
                <a:latin typeface="Arial"/>
                <a:cs typeface="Arial"/>
              </a:rPr>
              <a:t>Alex</a:t>
            </a:r>
            <a:r>
              <a:rPr sz="1000" i="1" spc="4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Viterale</a:t>
            </a:r>
            <a:r>
              <a:rPr sz="1000" i="1" spc="-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de</a:t>
            </a:r>
            <a:r>
              <a:rPr sz="1000" i="1" spc="-10" dirty="0">
                <a:latin typeface="Arial"/>
                <a:cs typeface="Arial"/>
              </a:rPr>
              <a:t> Sousa </a:t>
            </a:r>
            <a:r>
              <a:rPr sz="1000" dirty="0">
                <a:solidFill>
                  <a:srgbClr val="0F0F0F"/>
                </a:solidFill>
                <a:latin typeface="Arial MT"/>
                <a:cs typeface="Arial MT"/>
              </a:rPr>
              <a:t>Cargo:</a:t>
            </a:r>
            <a:r>
              <a:rPr sz="1000" spc="4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000" i="1" spc="-10" dirty="0">
                <a:latin typeface="Arial"/>
                <a:cs typeface="Arial"/>
              </a:rPr>
              <a:t>Secretário</a:t>
            </a:r>
            <a:r>
              <a:rPr sz="1000" i="1" spc="35" dirty="0"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0E0E0E"/>
                </a:solidFill>
                <a:latin typeface="Arial"/>
                <a:cs typeface="Arial"/>
              </a:rPr>
              <a:t>de</a:t>
            </a:r>
            <a:r>
              <a:rPr sz="1000" i="1" spc="5" dirty="0">
                <a:solidFill>
                  <a:srgbClr val="0E0E0E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Educação </a:t>
            </a:r>
            <a:r>
              <a:rPr sz="1000" dirty="0">
                <a:latin typeface="Arial MT"/>
                <a:cs typeface="Arial MT"/>
              </a:rPr>
              <a:t>CPF: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i="1" spc="-20" dirty="0">
                <a:latin typeface="Arial"/>
                <a:cs typeface="Arial"/>
              </a:rPr>
              <a:t>373.</a:t>
            </a:r>
            <a:r>
              <a:rPr sz="1000" i="1" spc="-190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406.318-</a:t>
            </a:r>
            <a:r>
              <a:rPr sz="1000" i="1" spc="-25" dirty="0">
                <a:latin typeface="Arial"/>
                <a:cs typeface="Arial"/>
              </a:rPr>
              <a:t>36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25"/>
              </a:spcBef>
            </a:pPr>
            <a:endParaRPr sz="10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</a:pPr>
            <a:r>
              <a:rPr sz="1000" u="sng" spc="-10" dirty="0">
                <a:uFill>
                  <a:solidFill>
                    <a:srgbClr val="38383B"/>
                  </a:solidFill>
                </a:uFill>
                <a:latin typeface="Arial MT"/>
                <a:cs typeface="Arial MT"/>
              </a:rPr>
              <a:t>GESTOR:</a:t>
            </a:r>
            <a:endParaRPr sz="1000">
              <a:latin typeface="Arial MT"/>
              <a:cs typeface="Arial MT"/>
            </a:endParaRPr>
          </a:p>
          <a:p>
            <a:pPr marL="19050" marR="5080" indent="-5080">
              <a:lnSpc>
                <a:spcPct val="104000"/>
              </a:lnSpc>
              <a:spcBef>
                <a:spcPts val="25"/>
              </a:spcBef>
            </a:pPr>
            <a:r>
              <a:rPr sz="1000" dirty="0">
                <a:latin typeface="Arial MT"/>
                <a:cs typeface="Arial MT"/>
              </a:rPr>
              <a:t>Tipo</a:t>
            </a:r>
            <a:r>
              <a:rPr sz="1000" spc="229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2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ato</a:t>
            </a:r>
            <a:r>
              <a:rPr sz="1000" spc="204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sob</a:t>
            </a:r>
            <a:r>
              <a:rPr sz="1000" spc="2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sua</a:t>
            </a:r>
            <a:r>
              <a:rPr sz="1000" spc="225" dirty="0">
                <a:latin typeface="Arial MT"/>
                <a:cs typeface="Arial MT"/>
              </a:rPr>
              <a:t> </a:t>
            </a:r>
            <a:r>
              <a:rPr sz="1000" spc="-20" dirty="0">
                <a:latin typeface="Arial MT"/>
                <a:cs typeface="Arial MT"/>
              </a:rPr>
              <a:t>responsabilidade: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Ações</a:t>
            </a:r>
            <a:r>
              <a:rPr sz="1000" spc="25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220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acompanhamento,</a:t>
            </a:r>
            <a:r>
              <a:rPr sz="1000" spc="204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monitoramento</a:t>
            </a:r>
            <a:r>
              <a:rPr sz="1000" spc="280" dirty="0">
                <a:latin typeface="Arial MT"/>
                <a:cs typeface="Arial MT"/>
              </a:rPr>
              <a:t> </a:t>
            </a:r>
            <a:r>
              <a:rPr sz="1000" spc="-50" dirty="0">
                <a:solidFill>
                  <a:srgbClr val="181818"/>
                </a:solidFill>
                <a:latin typeface="Arial MT"/>
                <a:cs typeface="Arial MT"/>
              </a:rPr>
              <a:t>e </a:t>
            </a:r>
            <a:r>
              <a:rPr sz="1000" spc="-30" dirty="0">
                <a:latin typeface="Arial MT"/>
                <a:cs typeface="Arial MT"/>
              </a:rPr>
              <a:t>avaliação,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</a:t>
            </a:r>
            <a:r>
              <a:rPr sz="1000" spc="-55" dirty="0">
                <a:latin typeface="Arial MT"/>
                <a:cs typeface="Arial MT"/>
              </a:rPr>
              <a:t> </a:t>
            </a:r>
            <a:r>
              <a:rPr sz="1000" spc="-30" dirty="0">
                <a:latin typeface="Arial MT"/>
                <a:cs typeface="Arial MT"/>
              </a:rPr>
              <a:t>prestação</a:t>
            </a:r>
            <a:r>
              <a:rPr sz="1000" spc="4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de</a:t>
            </a:r>
            <a:r>
              <a:rPr sz="1000" spc="-4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contas.</a:t>
            </a:r>
            <a:endParaRPr sz="1000">
              <a:latin typeface="Arial MT"/>
              <a:cs typeface="Arial MT"/>
            </a:endParaRPr>
          </a:p>
          <a:p>
            <a:pPr marL="17145">
              <a:lnSpc>
                <a:spcPct val="100000"/>
              </a:lnSpc>
              <a:spcBef>
                <a:spcPts val="25"/>
              </a:spcBef>
            </a:pPr>
            <a:r>
              <a:rPr sz="1000" spc="-30" dirty="0">
                <a:latin typeface="Arial MT"/>
                <a:cs typeface="Arial MT"/>
              </a:rPr>
              <a:t>Nome: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i="1" spc="-20" dirty="0">
                <a:latin typeface="Arial"/>
                <a:cs typeface="Arial"/>
              </a:rPr>
              <a:t>Fábia</a:t>
            </a:r>
            <a:r>
              <a:rPr sz="1000" i="1" dirty="0">
                <a:latin typeface="Arial"/>
                <a:cs typeface="Arial"/>
              </a:rPr>
              <a:t> </a:t>
            </a:r>
            <a:r>
              <a:rPr sz="1000" i="1" spc="-35" dirty="0">
                <a:latin typeface="Arial"/>
                <a:cs typeface="Arial"/>
              </a:rPr>
              <a:t>Aparecida</a:t>
            </a:r>
            <a:r>
              <a:rPr sz="1000" i="1" spc="-10" dirty="0">
                <a:latin typeface="Arial"/>
                <a:cs typeface="Arial"/>
              </a:rPr>
              <a:t> Costa</a:t>
            </a:r>
            <a:endParaRPr sz="10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45"/>
              </a:spcBef>
            </a:pPr>
            <a:r>
              <a:rPr sz="1000" spc="-25" dirty="0">
                <a:latin typeface="Arial MT"/>
                <a:cs typeface="Arial MT"/>
              </a:rPr>
              <a:t>Cargo:</a:t>
            </a:r>
            <a:r>
              <a:rPr sz="1000" spc="-45" dirty="0">
                <a:latin typeface="Arial MT"/>
                <a:cs typeface="Arial MT"/>
              </a:rPr>
              <a:t> </a:t>
            </a:r>
            <a:r>
              <a:rPr sz="1000" i="1" spc="-35" dirty="0">
                <a:latin typeface="Arial"/>
                <a:cs typeface="Arial"/>
              </a:rPr>
              <a:t>Subsecretária</a:t>
            </a:r>
            <a:r>
              <a:rPr sz="1000" i="1" spc="55" dirty="0"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0C0C0C"/>
                </a:solidFill>
                <a:latin typeface="Arial"/>
                <a:cs typeface="Arial"/>
              </a:rPr>
              <a:t>de</a:t>
            </a:r>
            <a:r>
              <a:rPr sz="1000" i="1" spc="-60" dirty="0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sz="1000" i="1" spc="-30" dirty="0">
                <a:latin typeface="Arial"/>
                <a:cs typeface="Arial"/>
              </a:rPr>
              <a:t>Educação</a:t>
            </a:r>
            <a:r>
              <a:rPr sz="1000" i="1" spc="35" dirty="0">
                <a:latin typeface="Arial"/>
                <a:cs typeface="Arial"/>
              </a:rPr>
              <a:t> </a:t>
            </a:r>
            <a:r>
              <a:rPr sz="1000" i="1" spc="-40" dirty="0">
                <a:latin typeface="Arial"/>
                <a:cs typeface="Arial"/>
              </a:rPr>
              <a:t>/</a:t>
            </a:r>
            <a:r>
              <a:rPr sz="1000" i="1" spc="-45" dirty="0">
                <a:latin typeface="Arial"/>
                <a:cs typeface="Arial"/>
              </a:rPr>
              <a:t> </a:t>
            </a:r>
            <a:r>
              <a:rPr sz="1000" i="1" spc="-30" dirty="0">
                <a:latin typeface="Arial"/>
                <a:cs typeface="Arial"/>
              </a:rPr>
              <a:t>Gestora</a:t>
            </a:r>
            <a:r>
              <a:rPr sz="1000" i="1" dirty="0">
                <a:latin typeface="Arial"/>
                <a:cs typeface="Arial"/>
              </a:rPr>
              <a:t> do</a:t>
            </a:r>
            <a:r>
              <a:rPr sz="1000" i="1" spc="-40" dirty="0">
                <a:latin typeface="Arial"/>
                <a:cs typeface="Arial"/>
              </a:rPr>
              <a:t> </a:t>
            </a:r>
            <a:r>
              <a:rPr sz="1000" i="1" spc="-35" dirty="0">
                <a:latin typeface="Arial"/>
                <a:cs typeface="Arial"/>
              </a:rPr>
              <a:t>Termo</a:t>
            </a:r>
            <a:r>
              <a:rPr sz="1000" i="1" spc="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de</a:t>
            </a:r>
            <a:r>
              <a:rPr sz="1000" i="1" spc="-35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Colaboração</a:t>
            </a:r>
            <a:endParaRPr sz="1000">
              <a:latin typeface="Arial"/>
              <a:cs typeface="Arial"/>
            </a:endParaRPr>
          </a:p>
          <a:p>
            <a:pPr marL="17780">
              <a:lnSpc>
                <a:spcPct val="100000"/>
              </a:lnSpc>
              <a:spcBef>
                <a:spcPts val="675"/>
              </a:spcBef>
            </a:pPr>
            <a:r>
              <a:rPr sz="1000" b="1" u="sng" spc="-10" dirty="0">
                <a:uFill>
                  <a:solidFill>
                    <a:srgbClr val="383838"/>
                  </a:solidFill>
                </a:uFill>
                <a:latin typeface="Arial"/>
                <a:cs typeface="Arial"/>
              </a:rPr>
              <a:t>AUTORIDADE</a:t>
            </a:r>
            <a:r>
              <a:rPr sz="1000" b="1" u="sng" spc="30" dirty="0">
                <a:uFill>
                  <a:solidFill>
                    <a:srgbClr val="383838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10" dirty="0">
                <a:uFill>
                  <a:solidFill>
                    <a:srgbClr val="383838"/>
                  </a:solidFill>
                </a:uFill>
                <a:latin typeface="Arial"/>
                <a:cs typeface="Arial"/>
              </a:rPr>
              <a:t>MÁXIMA</a:t>
            </a:r>
            <a:r>
              <a:rPr sz="1000" b="1" u="sng" spc="15" dirty="0">
                <a:uFill>
                  <a:solidFill>
                    <a:srgbClr val="383838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dirty="0">
                <a:uFill>
                  <a:solidFill>
                    <a:srgbClr val="383838"/>
                  </a:solidFill>
                </a:uFill>
                <a:latin typeface="Arial"/>
                <a:cs typeface="Arial"/>
              </a:rPr>
              <a:t>DA</a:t>
            </a:r>
            <a:r>
              <a:rPr sz="1000" b="1" u="sng" spc="-20" dirty="0">
                <a:uFill>
                  <a:solidFill>
                    <a:srgbClr val="383838"/>
                  </a:solidFill>
                </a:uFill>
                <a:latin typeface="Arial"/>
                <a:cs typeface="Arial"/>
              </a:rPr>
              <a:t> </a:t>
            </a:r>
            <a:r>
              <a:rPr sz="1000" u="sng" dirty="0">
                <a:uFill>
                  <a:solidFill>
                    <a:srgbClr val="383838"/>
                  </a:solidFill>
                </a:uFill>
                <a:latin typeface="Arial MT"/>
                <a:cs typeface="Arial MT"/>
              </a:rPr>
              <a:t>ENTIDADE</a:t>
            </a:r>
            <a:r>
              <a:rPr sz="1000" u="sng" spc="10" dirty="0">
                <a:uFill>
                  <a:solidFill>
                    <a:srgbClr val="383838"/>
                  </a:solidFill>
                </a:uFill>
                <a:latin typeface="Arial MT"/>
                <a:cs typeface="Arial MT"/>
              </a:rPr>
              <a:t> </a:t>
            </a:r>
            <a:r>
              <a:rPr sz="1000" u="sng" spc="-10" dirty="0">
                <a:uFill>
                  <a:solidFill>
                    <a:srgbClr val="383838"/>
                  </a:solidFill>
                </a:uFill>
                <a:latin typeface="Arial MT"/>
                <a:cs typeface="Arial MT"/>
              </a:rPr>
              <a:t>BENEFICIÁRIA:</a:t>
            </a:r>
            <a:endParaRPr sz="1000">
              <a:latin typeface="Arial MT"/>
              <a:cs typeface="Arial MT"/>
            </a:endParaRPr>
          </a:p>
          <a:p>
            <a:pPr marL="17145" marR="3216275" indent="-3810">
              <a:lnSpc>
                <a:spcPct val="106000"/>
              </a:lnSpc>
              <a:spcBef>
                <a:spcPts val="45"/>
              </a:spcBef>
            </a:pPr>
            <a:r>
              <a:rPr sz="1000" spc="-20" dirty="0">
                <a:latin typeface="Arial MT"/>
                <a:cs typeface="Arial MT"/>
              </a:rPr>
              <a:t>Nome:</a:t>
            </a:r>
            <a:r>
              <a:rPr sz="1000" spc="10" dirty="0">
                <a:latin typeface="Arial MT"/>
                <a:cs typeface="Arial MT"/>
              </a:rPr>
              <a:t> </a:t>
            </a:r>
            <a:r>
              <a:rPr sz="1000" i="1" dirty="0">
                <a:latin typeface="Arial"/>
                <a:cs typeface="Arial"/>
              </a:rPr>
              <a:t>Antonio</a:t>
            </a:r>
            <a:r>
              <a:rPr sz="1000" i="1" spc="-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Gomes</a:t>
            </a:r>
            <a:r>
              <a:rPr sz="1000" i="1" spc="-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da</a:t>
            </a:r>
            <a:r>
              <a:rPr sz="1000" i="1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 MT"/>
                <a:cs typeface="Arial MT"/>
              </a:rPr>
              <a:t>Si/va </a:t>
            </a:r>
            <a:r>
              <a:rPr sz="1000" spc="-25" dirty="0">
                <a:latin typeface="Arial MT"/>
                <a:cs typeface="Arial MT"/>
              </a:rPr>
              <a:t>Cargo: </a:t>
            </a:r>
            <a:r>
              <a:rPr sz="1000" i="1" spc="-10" dirty="0">
                <a:latin typeface="Arial"/>
                <a:cs typeface="Arial"/>
              </a:rPr>
              <a:t>Presidente</a:t>
            </a:r>
            <a:endParaRPr sz="10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50"/>
              </a:spcBef>
            </a:pPr>
            <a:r>
              <a:rPr sz="1000" spc="-35" dirty="0">
                <a:latin typeface="Arial MT"/>
                <a:cs typeface="Arial MT"/>
              </a:rPr>
              <a:t>CPF: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i="1" spc="-30" dirty="0">
                <a:latin typeface="Arial"/>
                <a:cs typeface="Arial"/>
              </a:rPr>
              <a:t>878.648.008-</a:t>
            </a:r>
            <a:r>
              <a:rPr sz="1000" i="1" spc="-25" dirty="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02981" y="6124660"/>
            <a:ext cx="1713864" cy="9886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795" indent="-635">
              <a:lnSpc>
                <a:spcPct val="108000"/>
              </a:lnSpc>
              <a:spcBef>
                <a:spcPts val="100"/>
              </a:spcBef>
              <a:tabLst>
                <a:tab pos="1611630" algn="l"/>
              </a:tabLst>
            </a:pPr>
            <a:r>
              <a:rPr sz="1000" dirty="0">
                <a:solidFill>
                  <a:srgbClr val="131313"/>
                </a:solidFill>
                <a:latin typeface="Arial MT"/>
                <a:cs typeface="Arial MT"/>
              </a:rPr>
              <a:t>Res</a:t>
            </a:r>
            <a:r>
              <a:rPr sz="1000" spc="49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onsáveis</a:t>
            </a:r>
            <a:r>
              <a:rPr sz="1000" spc="290" dirty="0">
                <a:latin typeface="Arial MT"/>
                <a:cs typeface="Arial MT"/>
              </a:rPr>
              <a:t>  </a:t>
            </a:r>
            <a:r>
              <a:rPr sz="1000" dirty="0">
                <a:solidFill>
                  <a:srgbClr val="181818"/>
                </a:solidFill>
                <a:latin typeface="Arial MT"/>
                <a:cs typeface="Arial MT"/>
              </a:rPr>
              <a:t>ue</a:t>
            </a:r>
            <a:r>
              <a:rPr sz="1000" spc="6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assinar </a:t>
            </a:r>
            <a:r>
              <a:rPr sz="1000" dirty="0">
                <a:latin typeface="Arial MT"/>
                <a:cs typeface="Arial MT"/>
              </a:rPr>
              <a:t>PELO</a:t>
            </a:r>
            <a:r>
              <a:rPr sz="1000" spc="4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ÓRGÃO</a:t>
            </a:r>
            <a:r>
              <a:rPr sz="1000" spc="5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PÚBLICO</a:t>
            </a:r>
            <a:r>
              <a:rPr sz="1000" dirty="0">
                <a:latin typeface="Arial MT"/>
                <a:cs typeface="Arial MT"/>
              </a:rPr>
              <a:t>	</a:t>
            </a:r>
            <a:r>
              <a:rPr sz="1000" spc="-50" dirty="0">
                <a:solidFill>
                  <a:srgbClr val="111111"/>
                </a:solidFill>
                <a:latin typeface="Arial MT"/>
                <a:cs typeface="Arial MT"/>
              </a:rPr>
              <a:t>A</a:t>
            </a:r>
            <a:endParaRPr sz="1000">
              <a:latin typeface="Arial MT"/>
              <a:cs typeface="Arial MT"/>
            </a:endParaRPr>
          </a:p>
          <a:p>
            <a:pPr marL="19050" marR="5080" indent="-3810">
              <a:lnSpc>
                <a:spcPct val="102000"/>
              </a:lnSpc>
              <a:spcBef>
                <a:spcPts val="45"/>
              </a:spcBef>
            </a:pPr>
            <a:r>
              <a:rPr sz="1000" spc="-30" dirty="0">
                <a:latin typeface="Arial MT"/>
                <a:cs typeface="Arial MT"/>
              </a:rPr>
              <a:t>Nome: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i="1" spc="-25" dirty="0">
                <a:solidFill>
                  <a:srgbClr val="151515"/>
                </a:solidFill>
                <a:latin typeface="Arial"/>
                <a:cs typeface="Arial"/>
              </a:rPr>
              <a:t>Alex</a:t>
            </a:r>
            <a:r>
              <a:rPr sz="1000" i="1" spc="30" dirty="0">
                <a:solidFill>
                  <a:srgbClr val="151515"/>
                </a:solidFill>
                <a:latin typeface="Arial"/>
                <a:cs typeface="Arial"/>
              </a:rPr>
              <a:t> </a:t>
            </a:r>
            <a:r>
              <a:rPr sz="1000" i="1" spc="-25" dirty="0">
                <a:latin typeface="Arial"/>
                <a:cs typeface="Arial"/>
              </a:rPr>
              <a:t>Viterale</a:t>
            </a:r>
            <a:r>
              <a:rPr sz="1000" i="1" spc="-2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de</a:t>
            </a:r>
            <a:r>
              <a:rPr sz="1000" i="1" spc="-4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So</a:t>
            </a:r>
            <a:r>
              <a:rPr sz="1000" i="1" spc="140" dirty="0">
                <a:latin typeface="Arial"/>
                <a:cs typeface="Arial"/>
              </a:rPr>
              <a:t> </a:t>
            </a:r>
            <a:r>
              <a:rPr sz="1000" i="1" spc="-25" dirty="0">
                <a:latin typeface="Arial"/>
                <a:cs typeface="Arial"/>
              </a:rPr>
              <a:t>sa </a:t>
            </a:r>
            <a:r>
              <a:rPr sz="1000" spc="-30" dirty="0">
                <a:latin typeface="Arial MT"/>
                <a:cs typeface="Arial MT"/>
              </a:rPr>
              <a:t>Cargo: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i="1" spc="-25" dirty="0">
                <a:latin typeface="Arial"/>
                <a:cs typeface="Arial"/>
              </a:rPr>
              <a:t>Secretário</a:t>
            </a:r>
            <a:r>
              <a:rPr sz="1000" i="1" spc="-1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de</a:t>
            </a:r>
            <a:r>
              <a:rPr sz="1000" i="1" spc="-50" dirty="0">
                <a:latin typeface="Arial"/>
                <a:cs typeface="Arial"/>
              </a:rPr>
              <a:t> </a:t>
            </a:r>
            <a:r>
              <a:rPr sz="1000" i="1" spc="-25" dirty="0">
                <a:latin typeface="Arial"/>
                <a:cs typeface="Arial"/>
              </a:rPr>
              <a:t>Educação </a:t>
            </a:r>
            <a:r>
              <a:rPr sz="1000" spc="-30" dirty="0">
                <a:latin typeface="Arial MT"/>
                <a:cs typeface="Arial MT"/>
              </a:rPr>
              <a:t>CPF:</a:t>
            </a:r>
            <a:r>
              <a:rPr sz="1000" spc="45" dirty="0">
                <a:latin typeface="Arial MT"/>
                <a:cs typeface="Arial MT"/>
              </a:rPr>
              <a:t> </a:t>
            </a:r>
            <a:r>
              <a:rPr sz="1000" i="1" spc="-40" dirty="0">
                <a:latin typeface="Arial"/>
                <a:cs typeface="Arial"/>
              </a:rPr>
              <a:t>373.406.318-</a:t>
            </a:r>
            <a:r>
              <a:rPr sz="1000" i="1" spc="-25" dirty="0">
                <a:latin typeface="Arial"/>
                <a:cs typeface="Arial"/>
              </a:rPr>
              <a:t>36</a:t>
            </a:r>
            <a:endParaRPr sz="1000">
              <a:latin typeface="Arial"/>
              <a:cs typeface="Arial"/>
            </a:endParaRPr>
          </a:p>
          <a:p>
            <a:pPr marL="16510">
              <a:lnSpc>
                <a:spcPct val="100000"/>
              </a:lnSpc>
              <a:spcBef>
                <a:spcPts val="70"/>
              </a:spcBef>
            </a:pPr>
            <a:r>
              <a:rPr sz="1000" spc="-10" dirty="0">
                <a:latin typeface="Arial MT"/>
                <a:cs typeface="Arial MT"/>
              </a:rPr>
              <a:t>Assinatura: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26575" y="6124660"/>
            <a:ext cx="2056130" cy="354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2240" marR="5080" indent="-130175">
              <a:lnSpc>
                <a:spcPct val="108000"/>
              </a:lnSpc>
              <a:spcBef>
                <a:spcPts val="100"/>
              </a:spcBef>
            </a:pPr>
            <a:r>
              <a:rPr sz="1000" dirty="0">
                <a:latin typeface="Arial MT"/>
                <a:cs typeface="Arial MT"/>
              </a:rPr>
              <a:t>o</a:t>
            </a:r>
            <a:r>
              <a:rPr sz="1000" spc="175" dirty="0">
                <a:latin typeface="Arial MT"/>
                <a:cs typeface="Arial MT"/>
              </a:rPr>
              <a:t>  </a:t>
            </a:r>
            <a:r>
              <a:rPr sz="1000" dirty="0">
                <a:solidFill>
                  <a:srgbClr val="0F0F0F"/>
                </a:solidFill>
                <a:latin typeface="Arial MT"/>
                <a:cs typeface="Arial MT"/>
              </a:rPr>
              <a:t>"</a:t>
            </a:r>
            <a:r>
              <a:rPr sz="1000" spc="43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0C0C0C"/>
                </a:solidFill>
                <a:latin typeface="Arial MT"/>
                <a:cs typeface="Arial MT"/>
              </a:rPr>
              <a:t>ste</a:t>
            </a:r>
            <a:r>
              <a:rPr sz="1000" spc="5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e/ou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0A0A0A"/>
                </a:solidFill>
                <a:latin typeface="Arial MT"/>
                <a:cs typeface="Arial MT"/>
              </a:rPr>
              <a:t>Parecer</a:t>
            </a:r>
            <a:r>
              <a:rPr sz="1000" spc="105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Conclusivo: </a:t>
            </a:r>
            <a:r>
              <a:rPr sz="1000" dirty="0">
                <a:latin typeface="Arial MT"/>
                <a:cs typeface="Arial MT"/>
              </a:rPr>
              <a:t>IR</a:t>
            </a:r>
            <a:r>
              <a:rPr sz="1000" spc="130" dirty="0">
                <a:latin typeface="Arial MT"/>
                <a:cs typeface="Arial MT"/>
              </a:rPr>
              <a:t>  </a:t>
            </a:r>
            <a:r>
              <a:rPr sz="1000" spc="-50" dirty="0">
                <a:solidFill>
                  <a:srgbClr val="343434"/>
                </a:solidFill>
                <a:latin typeface="Arial MT"/>
                <a:cs typeface="Arial MT"/>
              </a:rPr>
              <a:t>.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06031" y="7221525"/>
            <a:ext cx="4998085" cy="158242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  <a:tabLst>
                <a:tab pos="1380490" algn="l"/>
              </a:tabLst>
            </a:pPr>
            <a:r>
              <a:rPr sz="1000" dirty="0">
                <a:solidFill>
                  <a:srgbClr val="131313"/>
                </a:solidFill>
                <a:latin typeface="Arial MT"/>
                <a:cs typeface="Arial MT"/>
              </a:rPr>
              <a:t>Res</a:t>
            </a:r>
            <a:r>
              <a:rPr sz="1000" spc="484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onsáveis</a:t>
            </a:r>
            <a:r>
              <a:rPr sz="1000" spc="305" dirty="0">
                <a:latin typeface="Arial MT"/>
                <a:cs typeface="Arial MT"/>
              </a:rPr>
              <a:t>  </a:t>
            </a:r>
            <a:r>
              <a:rPr sz="1000" dirty="0">
                <a:latin typeface="Arial MT"/>
                <a:cs typeface="Arial MT"/>
              </a:rPr>
              <a:t>ue</a:t>
            </a:r>
            <a:r>
              <a:rPr sz="1000" spc="55" dirty="0">
                <a:latin typeface="Arial MT"/>
                <a:cs typeface="Arial MT"/>
              </a:rPr>
              <a:t> </a:t>
            </a:r>
            <a:r>
              <a:rPr sz="1000" spc="-50" dirty="0">
                <a:latin typeface="Arial MT"/>
                <a:cs typeface="Arial MT"/>
              </a:rPr>
              <a:t>a</a:t>
            </a:r>
            <a:r>
              <a:rPr sz="1000" dirty="0">
                <a:latin typeface="Arial MT"/>
                <a:cs typeface="Arial MT"/>
              </a:rPr>
              <a:t>	inaram</a:t>
            </a:r>
            <a:r>
              <a:rPr sz="1000" spc="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o</a:t>
            </a:r>
            <a:r>
              <a:rPr sz="1000" spc="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a"uste</a:t>
            </a:r>
            <a:r>
              <a:rPr sz="1000" spc="1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e/ou</a:t>
            </a:r>
            <a:r>
              <a:rPr sz="1000" spc="275" dirty="0">
                <a:latin typeface="Arial MT"/>
                <a:cs typeface="Arial MT"/>
              </a:rPr>
              <a:t>  </a:t>
            </a:r>
            <a:r>
              <a:rPr sz="1000" dirty="0">
                <a:latin typeface="Arial MT"/>
                <a:cs typeface="Arial MT"/>
              </a:rPr>
              <a:t>resta</a:t>
            </a:r>
            <a:r>
              <a:rPr sz="1000" spc="4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ão</a:t>
            </a:r>
            <a:r>
              <a:rPr sz="1000" spc="5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7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contas:</a:t>
            </a:r>
            <a:endParaRPr sz="1000">
              <a:latin typeface="Arial MT"/>
              <a:cs typeface="Arial MT"/>
            </a:endParaRPr>
          </a:p>
          <a:p>
            <a:pPr marL="15875">
              <a:lnSpc>
                <a:spcPct val="100000"/>
              </a:lnSpc>
              <a:spcBef>
                <a:spcPts val="95"/>
              </a:spcBef>
              <a:tabLst>
                <a:tab pos="1163320" algn="l"/>
              </a:tabLst>
            </a:pPr>
            <a:r>
              <a:rPr sz="1000" b="1" u="sng" dirty="0">
                <a:uFill>
                  <a:solidFill>
                    <a:srgbClr val="343434"/>
                  </a:solidFill>
                </a:uFill>
                <a:latin typeface="Arial"/>
                <a:cs typeface="Arial"/>
              </a:rPr>
              <a:t>PELA</a:t>
            </a:r>
            <a:r>
              <a:rPr sz="1000" b="1" u="sng" spc="-20" dirty="0">
                <a:uFill>
                  <a:solidFill>
                    <a:srgbClr val="343434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10" dirty="0">
                <a:uFill>
                  <a:solidFill>
                    <a:srgbClr val="343434"/>
                  </a:solidFill>
                </a:uFill>
                <a:latin typeface="Arial"/>
                <a:cs typeface="Arial"/>
              </a:rPr>
              <a:t>ENTIDAD</a:t>
            </a:r>
            <a:r>
              <a:rPr sz="1000" b="1" u="sng" dirty="0">
                <a:uFill>
                  <a:solidFill>
                    <a:srgbClr val="343434"/>
                  </a:solidFill>
                </a:uFill>
                <a:latin typeface="Arial"/>
                <a:cs typeface="Arial"/>
              </a:rPr>
              <a:t>	</a:t>
            </a:r>
            <a:r>
              <a:rPr sz="1000" b="1" u="sng" spc="-10" dirty="0">
                <a:uFill>
                  <a:solidFill>
                    <a:srgbClr val="343434"/>
                  </a:solidFill>
                </a:uFill>
                <a:latin typeface="Arial"/>
                <a:cs typeface="Arial"/>
              </a:rPr>
              <a:t>ARCEIRA:</a:t>
            </a:r>
            <a:endParaRPr sz="1000">
              <a:latin typeface="Arial"/>
              <a:cs typeface="Arial"/>
            </a:endParaRPr>
          </a:p>
          <a:p>
            <a:pPr marL="15875">
              <a:lnSpc>
                <a:spcPct val="100000"/>
              </a:lnSpc>
              <a:spcBef>
                <a:spcPts val="120"/>
              </a:spcBef>
            </a:pPr>
            <a:r>
              <a:rPr sz="1000" spc="-30" dirty="0">
                <a:latin typeface="Arial MT"/>
                <a:cs typeface="Arial MT"/>
              </a:rPr>
              <a:t>Nome:</a:t>
            </a:r>
            <a:r>
              <a:rPr sz="1000" spc="20" dirty="0">
                <a:latin typeface="Arial MT"/>
                <a:cs typeface="Arial MT"/>
              </a:rPr>
              <a:t> </a:t>
            </a:r>
            <a:r>
              <a:rPr sz="1000" i="1" dirty="0">
                <a:latin typeface="Arial"/>
                <a:cs typeface="Arial"/>
              </a:rPr>
              <a:t>Antonio</a:t>
            </a:r>
            <a:r>
              <a:rPr sz="1000" i="1" spc="-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Gomes da</a:t>
            </a:r>
            <a:r>
              <a:rPr sz="1000" i="1" spc="-5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Silva</a:t>
            </a:r>
            <a:endParaRPr sz="1000">
              <a:latin typeface="Arial"/>
              <a:cs typeface="Arial"/>
            </a:endParaRPr>
          </a:p>
          <a:p>
            <a:pPr marL="15875">
              <a:lnSpc>
                <a:spcPct val="100000"/>
              </a:lnSpc>
              <a:spcBef>
                <a:spcPts val="70"/>
              </a:spcBef>
            </a:pPr>
            <a:r>
              <a:rPr sz="1000" spc="-25" dirty="0">
                <a:latin typeface="Arial MT"/>
                <a:cs typeface="Arial MT"/>
              </a:rPr>
              <a:t>Cargo: </a:t>
            </a:r>
            <a:r>
              <a:rPr sz="1000" i="1" spc="-10" dirty="0">
                <a:latin typeface="Arial"/>
                <a:cs typeface="Arial"/>
              </a:rPr>
              <a:t>Presidente</a:t>
            </a:r>
            <a:endParaRPr sz="1000">
              <a:latin typeface="Arial"/>
              <a:cs typeface="Arial"/>
            </a:endParaRPr>
          </a:p>
          <a:p>
            <a:pPr marL="15875">
              <a:lnSpc>
                <a:spcPts val="1150"/>
              </a:lnSpc>
              <a:spcBef>
                <a:spcPts val="25"/>
              </a:spcBef>
            </a:pPr>
            <a:r>
              <a:rPr sz="1000" spc="-35" dirty="0">
                <a:latin typeface="Arial MT"/>
                <a:cs typeface="Arial MT"/>
              </a:rPr>
              <a:t>CPF:</a:t>
            </a:r>
            <a:r>
              <a:rPr sz="1000" spc="65" dirty="0">
                <a:latin typeface="Arial MT"/>
                <a:cs typeface="Arial MT"/>
              </a:rPr>
              <a:t> </a:t>
            </a:r>
            <a:r>
              <a:rPr sz="1000" i="1" spc="-35" dirty="0">
                <a:solidFill>
                  <a:srgbClr val="0C0C0C"/>
                </a:solidFill>
                <a:latin typeface="Arial"/>
                <a:cs typeface="Arial"/>
              </a:rPr>
              <a:t>878.</a:t>
            </a:r>
            <a:r>
              <a:rPr sz="1000" i="1" spc="-35" dirty="0">
                <a:latin typeface="Arial"/>
                <a:cs typeface="Arial"/>
              </a:rPr>
              <a:t>648.008-</a:t>
            </a:r>
            <a:r>
              <a:rPr sz="1000" i="1" spc="-25" dirty="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marL="16510">
              <a:lnSpc>
                <a:spcPts val="1150"/>
              </a:lnSpc>
            </a:pPr>
            <a:r>
              <a:rPr sz="1000" spc="-10" dirty="0">
                <a:latin typeface="Arial MT"/>
                <a:cs typeface="Arial MT"/>
              </a:rPr>
              <a:t>Assinatura:</a:t>
            </a:r>
            <a:endParaRPr sz="1000">
              <a:latin typeface="Arial MT"/>
              <a:cs typeface="Arial MT"/>
            </a:endParaRPr>
          </a:p>
          <a:p>
            <a:pPr marL="15875">
              <a:lnSpc>
                <a:spcPct val="100000"/>
              </a:lnSpc>
              <a:spcBef>
                <a:spcPts val="1080"/>
              </a:spcBef>
            </a:pPr>
            <a:r>
              <a:rPr sz="1000" dirty="0">
                <a:solidFill>
                  <a:srgbClr val="080808"/>
                </a:solidFill>
                <a:latin typeface="Arial MT"/>
                <a:cs typeface="Arial MT"/>
              </a:rPr>
              <a:t>Demais</a:t>
            </a:r>
            <a:r>
              <a:rPr sz="1000" spc="-5" dirty="0">
                <a:solidFill>
                  <a:srgbClr val="080808"/>
                </a:solidFill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Res</a:t>
            </a:r>
            <a:r>
              <a:rPr sz="1000" spc="27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onsáveis:</a:t>
            </a:r>
            <a:endParaRPr sz="1000">
              <a:latin typeface="Arial MT"/>
              <a:cs typeface="Arial MT"/>
            </a:endParaRPr>
          </a:p>
          <a:p>
            <a:pPr marL="16510">
              <a:lnSpc>
                <a:spcPct val="100000"/>
              </a:lnSpc>
            </a:pPr>
            <a:r>
              <a:rPr sz="1000" spc="-25" dirty="0">
                <a:latin typeface="Arial MT"/>
                <a:cs typeface="Arial MT"/>
              </a:rPr>
              <a:t>Tipo</a:t>
            </a:r>
            <a:r>
              <a:rPr sz="1000" spc="-4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de</a:t>
            </a:r>
            <a:r>
              <a:rPr sz="1000" spc="-6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ato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spc="-35" dirty="0">
                <a:latin typeface="Arial MT"/>
                <a:cs typeface="Arial MT"/>
              </a:rPr>
              <a:t>sob</a:t>
            </a:r>
            <a:r>
              <a:rPr sz="1000" dirty="0">
                <a:latin typeface="Arial MT"/>
                <a:cs typeface="Arial MT"/>
              </a:rPr>
              <a:t> </a:t>
            </a:r>
            <a:r>
              <a:rPr sz="1000" spc="-40" dirty="0">
                <a:latin typeface="Arial MT"/>
                <a:cs typeface="Arial MT"/>
              </a:rPr>
              <a:t>sua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30" dirty="0">
                <a:latin typeface="Arial MT"/>
                <a:cs typeface="Arial MT"/>
              </a:rPr>
              <a:t>responsabilidade:</a:t>
            </a:r>
            <a:r>
              <a:rPr sz="1000" spc="-45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Atribuições</a:t>
            </a:r>
            <a:r>
              <a:rPr sz="1000" spc="60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previstas</a:t>
            </a:r>
            <a:r>
              <a:rPr sz="1000" spc="25" dirty="0">
                <a:latin typeface="Arial MT"/>
                <a:cs typeface="Arial MT"/>
              </a:rPr>
              <a:t> </a:t>
            </a:r>
            <a:r>
              <a:rPr sz="1000" spc="-45" dirty="0">
                <a:latin typeface="Arial MT"/>
                <a:cs typeface="Arial MT"/>
              </a:rPr>
              <a:t>em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20" dirty="0">
                <a:latin typeface="Arial MT"/>
                <a:cs typeface="Arial MT"/>
              </a:rPr>
              <a:t>atos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spc="-20" dirty="0">
                <a:latin typeface="Arial MT"/>
                <a:cs typeface="Arial MT"/>
              </a:rPr>
              <a:t>legais </a:t>
            </a:r>
            <a:r>
              <a:rPr sz="1000" dirty="0">
                <a:latin typeface="Arial MT"/>
                <a:cs typeface="Arial MT"/>
              </a:rPr>
              <a:t>e</a:t>
            </a:r>
            <a:r>
              <a:rPr sz="1000" spc="-3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administrativos.</a:t>
            </a:r>
            <a:endParaRPr sz="1000">
              <a:latin typeface="Arial MT"/>
              <a:cs typeface="Arial MT"/>
            </a:endParaRPr>
          </a:p>
          <a:p>
            <a:pPr marL="15875">
              <a:lnSpc>
                <a:spcPct val="100000"/>
              </a:lnSpc>
              <a:spcBef>
                <a:spcPts val="70"/>
              </a:spcBef>
            </a:pPr>
            <a:r>
              <a:rPr sz="1000" spc="-35" dirty="0">
                <a:latin typeface="Arial MT"/>
                <a:cs typeface="Arial MT"/>
              </a:rPr>
              <a:t>Nome.</a:t>
            </a:r>
            <a:r>
              <a:rPr sz="1000" spc="135" dirty="0">
                <a:latin typeface="Arial MT"/>
                <a:cs typeface="Arial MT"/>
              </a:rPr>
              <a:t> </a:t>
            </a:r>
            <a:r>
              <a:rPr sz="1000" i="1" dirty="0">
                <a:latin typeface="Arial"/>
                <a:cs typeface="Arial"/>
              </a:rPr>
              <a:t>Maia</a:t>
            </a:r>
            <a:r>
              <a:rPr sz="1000" i="1" spc="95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AngelaíGianetti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794109" y="8784556"/>
            <a:ext cx="231521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1160" algn="l"/>
                <a:tab pos="659765" algn="l"/>
                <a:tab pos="1003300" algn="l"/>
                <a:tab pos="1605280" algn="l"/>
              </a:tabLst>
            </a:pPr>
            <a:r>
              <a:rPr sz="1000" spc="-20" dirty="0">
                <a:latin typeface="Arial MT"/>
                <a:cs typeface="Arial MT"/>
              </a:rPr>
              <a:t>part</a:t>
            </a:r>
            <a:r>
              <a:rPr sz="1000" dirty="0">
                <a:latin typeface="Arial MT"/>
                <a:cs typeface="Arial MT"/>
              </a:rPr>
              <a:t>	</a:t>
            </a:r>
            <a:r>
              <a:rPr sz="1000" spc="-25" dirty="0">
                <a:latin typeface="Arial MT"/>
                <a:cs typeface="Arial MT"/>
              </a:rPr>
              <a:t>en</a:t>
            </a:r>
            <a:r>
              <a:rPr sz="1000" dirty="0">
                <a:latin typeface="Arial MT"/>
                <a:cs typeface="Arial MT"/>
              </a:rPr>
              <a:t>	</a:t>
            </a:r>
            <a:r>
              <a:rPr sz="1000" spc="-25" dirty="0">
                <a:solidFill>
                  <a:srgbClr val="0C0C0C"/>
                </a:solidFill>
                <a:latin typeface="Arial MT"/>
                <a:cs typeface="Arial MT"/>
              </a:rPr>
              <a:t>de</a:t>
            </a:r>
            <a:r>
              <a:rPr sz="1000" dirty="0">
                <a:solidFill>
                  <a:srgbClr val="0C0C0C"/>
                </a:solidFill>
                <a:latin typeface="Arial MT"/>
                <a:cs typeface="Arial MT"/>
              </a:rPr>
              <a:t>	</a:t>
            </a:r>
            <a:r>
              <a:rPr sz="1000" spc="-10" dirty="0">
                <a:latin typeface="Arial MT"/>
                <a:cs typeface="Arial MT"/>
              </a:rPr>
              <a:t>nejam</a:t>
            </a:r>
            <a:r>
              <a:rPr sz="1000" dirty="0">
                <a:latin typeface="Arial MT"/>
                <a:cs typeface="Arial MT"/>
              </a:rPr>
              <a:t>	</a:t>
            </a:r>
            <a:r>
              <a:rPr sz="1000" spc="-20" dirty="0">
                <a:solidFill>
                  <a:srgbClr val="181818"/>
                </a:solidFill>
                <a:latin typeface="Arial MT"/>
                <a:cs typeface="Arial MT"/>
              </a:rPr>
              <a:t>da</a:t>
            </a:r>
            <a:r>
              <a:rPr sz="1000" spc="-5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Educação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09690" y="8772369"/>
            <a:ext cx="118364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 marR="5080" indent="-3175">
              <a:lnSpc>
                <a:spcPct val="108000"/>
              </a:lnSpc>
              <a:spcBef>
                <a:spcPts val="100"/>
              </a:spcBef>
            </a:pPr>
            <a:r>
              <a:rPr sz="1000" spc="-30" dirty="0">
                <a:latin typeface="Arial MT"/>
                <a:cs typeface="Arial MT"/>
              </a:rPr>
              <a:t>Cargo: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Diretora</a:t>
            </a:r>
            <a:r>
              <a:rPr sz="1000" spc="10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do CPF:</a:t>
            </a:r>
            <a:r>
              <a:rPr sz="1000" spc="25" dirty="0">
                <a:latin typeface="Arial MT"/>
                <a:cs typeface="Arial MT"/>
              </a:rPr>
              <a:t> </a:t>
            </a:r>
            <a:r>
              <a:rPr sz="1000" spc="-30" dirty="0">
                <a:latin typeface="Arial MT"/>
                <a:cs typeface="Arial MT"/>
              </a:rPr>
              <a:t>011.239.688-</a:t>
            </a:r>
            <a:r>
              <a:rPr sz="1000" spc="-25" dirty="0">
                <a:latin typeface="Arial MT"/>
                <a:cs typeface="Arial MT"/>
              </a:rPr>
              <a:t>70</a:t>
            </a:r>
            <a:endParaRPr sz="1000">
              <a:latin typeface="Arial MT"/>
              <a:cs typeface="Arial MT"/>
            </a:endParaRPr>
          </a:p>
          <a:p>
            <a:pPr marL="15875">
              <a:lnSpc>
                <a:spcPct val="100000"/>
              </a:lnSpc>
              <a:spcBef>
                <a:spcPts val="45"/>
              </a:spcBef>
            </a:pPr>
            <a:r>
              <a:rPr sz="1000" spc="-10" dirty="0">
                <a:latin typeface="Arial MT"/>
                <a:cs typeface="Arial MT"/>
              </a:rPr>
              <a:t>Assinatura:</a:t>
            </a:r>
            <a:endParaRPr sz="1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1749</Words>
  <Application>Microsoft Office PowerPoint</Application>
  <PresentationFormat>Personalizar</PresentationFormat>
  <Paragraphs>173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Arial MT</vt:lpstr>
      <vt:lpstr>Calibri</vt:lpstr>
      <vt:lpstr>Cambria</vt:lpstr>
      <vt:lpstr>Courier New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INTEL</dc:creator>
  <cp:lastModifiedBy>INTEL</cp:lastModifiedBy>
  <cp:revision>1</cp:revision>
  <dcterms:created xsi:type="dcterms:W3CDTF">2025-06-05T16:18:10Z</dcterms:created>
  <dcterms:modified xsi:type="dcterms:W3CDTF">2025-06-05T16:18:45Z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2025-06-05T00:00:00Z</vt:filetime>
  </property>
  <property fmtid="{D5CDD505-2E9C-101B-9397-08002B2CF9AE}" pid="3" name="Creator">
    <vt:lpwstr>PDFium</vt:lpwstr>
  </property>
  <property fmtid="{D5CDD505-2E9C-101B-9397-08002B2CF9AE}" pid="4" name="Producer">
    <vt:lpwstr>PDFium</vt:lpwstr>
  </property>
  <property fmtid="{D5CDD505-2E9C-101B-9397-08002B2CF9AE}" pid="5" name="LastSaved">
    <vt:filetime>2025-06-05T00:00:00Z</vt:filetime>
  </property>
</Properties>
</file>