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620000" cy="10731500"/>
  <p:notesSz cx="7620000" cy="10731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5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26765"/>
            <a:ext cx="6433820" cy="225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6009640"/>
            <a:ext cx="5298440" cy="268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68245"/>
            <a:ext cx="3292602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68245"/>
            <a:ext cx="3292602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9260"/>
            <a:ext cx="6812280" cy="1717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68245"/>
            <a:ext cx="6812280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80295"/>
            <a:ext cx="2422144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80295"/>
            <a:ext cx="1740916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80295"/>
            <a:ext cx="1740916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10" Type="http://schemas.openxmlformats.org/officeDocument/2006/relationships/image" Target="../media/image14.jp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0912" y="297082"/>
            <a:ext cx="603706" cy="65357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8845" y="333645"/>
            <a:ext cx="695177" cy="63986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27769" y="5189024"/>
            <a:ext cx="0" cy="5052060"/>
          </a:xfrm>
          <a:custGeom>
            <a:avLst/>
            <a:gdLst/>
            <a:ahLst/>
            <a:cxnLst/>
            <a:rect l="l" t="t" r="r" b="b"/>
            <a:pathLst>
              <a:path h="5052059">
                <a:moveTo>
                  <a:pt x="0" y="5051911"/>
                </a:moveTo>
                <a:lnTo>
                  <a:pt x="0" y="0"/>
                </a:lnTo>
              </a:path>
            </a:pathLst>
          </a:custGeom>
          <a:ln w="9147">
            <a:solidFill>
              <a:srgbClr val="6B6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23196" y="5189024"/>
            <a:ext cx="6897370" cy="5052060"/>
            <a:chOff x="323196" y="5189024"/>
            <a:chExt cx="6897370" cy="5052060"/>
          </a:xfrm>
        </p:grpSpPr>
        <p:sp>
          <p:nvSpPr>
            <p:cNvPr id="6" name="object 6"/>
            <p:cNvSpPr/>
            <p:nvPr/>
          </p:nvSpPr>
          <p:spPr>
            <a:xfrm>
              <a:off x="7215512" y="5189024"/>
              <a:ext cx="0" cy="5052060"/>
            </a:xfrm>
            <a:custGeom>
              <a:avLst/>
              <a:gdLst/>
              <a:ahLst/>
              <a:cxnLst/>
              <a:rect l="l" t="t" r="r" b="b"/>
              <a:pathLst>
                <a:path h="5052059">
                  <a:moveTo>
                    <a:pt x="0" y="5051911"/>
                  </a:moveTo>
                  <a:lnTo>
                    <a:pt x="0" y="0"/>
                  </a:lnTo>
                </a:path>
              </a:pathLst>
            </a:custGeom>
            <a:ln w="9147">
              <a:solidFill>
                <a:srgbClr val="6B606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3196" y="10236363"/>
              <a:ext cx="6897370" cy="0"/>
            </a:xfrm>
            <a:custGeom>
              <a:avLst/>
              <a:gdLst/>
              <a:ahLst/>
              <a:cxnLst/>
              <a:rect l="l" t="t" r="r" b="b"/>
              <a:pathLst>
                <a:path w="6897370">
                  <a:moveTo>
                    <a:pt x="0" y="0"/>
                  </a:moveTo>
                  <a:lnTo>
                    <a:pt x="6896892" y="0"/>
                  </a:lnTo>
                </a:path>
              </a:pathLst>
            </a:custGeom>
            <a:ln w="9140">
              <a:solidFill>
                <a:srgbClr val="6B606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3196" y="5464776"/>
              <a:ext cx="6897370" cy="0"/>
            </a:xfrm>
            <a:custGeom>
              <a:avLst/>
              <a:gdLst/>
              <a:ahLst/>
              <a:cxnLst/>
              <a:rect l="l" t="t" r="r" b="b"/>
              <a:pathLst>
                <a:path w="6897370">
                  <a:moveTo>
                    <a:pt x="0" y="0"/>
                  </a:moveTo>
                  <a:lnTo>
                    <a:pt x="6896892" y="0"/>
                  </a:lnTo>
                </a:path>
              </a:pathLst>
            </a:custGeom>
            <a:ln w="9140">
              <a:solidFill>
                <a:srgbClr val="6B606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32343" y="4284067"/>
          <a:ext cx="6878955" cy="809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035">
                <a:tc gridSpan="4"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spc="-65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DADOS</a:t>
                      </a:r>
                      <a:r>
                        <a:rPr sz="1100" b="1" spc="35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1100" b="1" spc="-1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65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SOLICITAÇÃO</a:t>
                      </a:r>
                      <a:r>
                        <a:rPr sz="1100" b="1" spc="45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4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E </a:t>
                      </a:r>
                      <a:r>
                        <a:rPr sz="1100" b="1" spc="-6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VALIDADE</a:t>
                      </a:r>
                      <a:r>
                        <a:rPr sz="1100" b="1" spc="3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7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DESTE</a:t>
                      </a:r>
                      <a:r>
                        <a:rPr sz="1100" b="1" spc="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DOCUMENTO: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676064"/>
                      </a:solidFill>
                      <a:prstDash val="solid"/>
                    </a:lnL>
                    <a:lnR w="9525">
                      <a:solidFill>
                        <a:srgbClr val="676064"/>
                      </a:solidFill>
                      <a:prstDash val="solid"/>
                    </a:lnR>
                    <a:lnT w="9525">
                      <a:solidFill>
                        <a:srgbClr val="676064"/>
                      </a:solidFill>
                      <a:prstDash val="solid"/>
                    </a:lnT>
                    <a:lnB w="9525">
                      <a:solidFill>
                        <a:srgbClr val="6760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b="1" spc="-35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PROTOCOLO/NÚMERO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9525">
                      <a:solidFill>
                        <a:srgbClr val="676064"/>
                      </a:solidFill>
                      <a:prstDash val="solid"/>
                    </a:lnL>
                    <a:lnT w="9525">
                      <a:solidFill>
                        <a:srgbClr val="6760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1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Ne</a:t>
                      </a:r>
                      <a:r>
                        <a:rPr sz="1100" spc="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SOLICITAÇÃO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T w="9525">
                      <a:solidFill>
                        <a:srgbClr val="6760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4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r>
                        <a:rPr sz="1100" spc="-3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6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1100" b="1" spc="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SOLICITAÇÃO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T w="9525">
                      <a:solidFill>
                        <a:srgbClr val="67606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3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r>
                        <a:rPr sz="1100" spc="-2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VALIDADE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R w="9525">
                      <a:solidFill>
                        <a:srgbClr val="676064"/>
                      </a:solidFill>
                      <a:prstDash val="solid"/>
                    </a:lnR>
                    <a:lnT w="9525">
                      <a:solidFill>
                        <a:srgbClr val="67606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SPM2430224802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9525">
                      <a:solidFill>
                        <a:srgbClr val="676064"/>
                      </a:solidFill>
                      <a:prstDash val="solid"/>
                    </a:lnL>
                    <a:lnB w="9525">
                      <a:solidFill>
                        <a:srgbClr val="67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3277121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B w="9525">
                      <a:solidFill>
                        <a:srgbClr val="67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1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23/04/2024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B w="9525">
                      <a:solidFill>
                        <a:srgbClr val="6760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27/11/2026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R w="9525">
                      <a:solidFill>
                        <a:srgbClr val="676064"/>
                      </a:solidFill>
                      <a:prstDash val="solid"/>
                    </a:lnR>
                    <a:lnB w="9525">
                      <a:solidFill>
                        <a:srgbClr val="6760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14207" y="205671"/>
            <a:ext cx="45735" cy="6398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880471" y="190432"/>
            <a:ext cx="3808095" cy="6959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82295" marR="589280" indent="580390">
              <a:lnSpc>
                <a:spcPct val="100899"/>
              </a:lnSpc>
              <a:spcBef>
                <a:spcPts val="85"/>
              </a:spcBef>
            </a:pPr>
            <a:r>
              <a:rPr sz="1100" dirty="0">
                <a:solidFill>
                  <a:srgbClr val="444444"/>
                </a:solidFill>
                <a:latin typeface="Calibri"/>
                <a:cs typeface="Calibri"/>
              </a:rPr>
              <a:t>Via</a:t>
            </a:r>
            <a:r>
              <a:rPr sz="1100" spc="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13131"/>
                </a:solidFill>
                <a:latin typeface="Calibri"/>
                <a:cs typeface="Calibri"/>
              </a:rPr>
              <a:t>Rápida</a:t>
            </a:r>
            <a:r>
              <a:rPr sz="1100" spc="2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B3B3B"/>
                </a:solidFill>
                <a:latin typeface="Calibri"/>
                <a:cs typeface="Calibri"/>
              </a:rPr>
              <a:t>Empresa</a:t>
            </a:r>
            <a:r>
              <a:rPr sz="1100" spc="114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F4F4F"/>
                </a:solidFill>
                <a:latin typeface="Calibri"/>
                <a:cs typeface="Calibri"/>
              </a:rPr>
              <a:t>-</a:t>
            </a:r>
            <a:r>
              <a:rPr sz="1100" spc="1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84848"/>
                </a:solidFill>
                <a:latin typeface="Calibri"/>
                <a:cs typeface="Calibri"/>
              </a:rPr>
              <a:t>VRE </a:t>
            </a:r>
            <a:r>
              <a:rPr sz="1100" spc="-10" dirty="0">
                <a:solidFill>
                  <a:srgbClr val="494949"/>
                </a:solidFill>
                <a:latin typeface="Calibri"/>
                <a:cs typeface="Calibri"/>
              </a:rPr>
              <a:t>CERTIFICADO</a:t>
            </a:r>
            <a:r>
              <a:rPr sz="1100" spc="6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B3B3B"/>
                </a:solidFill>
                <a:latin typeface="Calibri"/>
                <a:cs typeface="Calibri"/>
              </a:rPr>
              <a:t>DE</a:t>
            </a:r>
            <a:r>
              <a:rPr sz="1100" spc="-5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B3B3B"/>
                </a:solidFill>
                <a:latin typeface="Calibri"/>
                <a:cs typeface="Calibri"/>
              </a:rPr>
              <a:t>LICENCIAMENTO</a:t>
            </a:r>
            <a:r>
              <a:rPr sz="1100" spc="8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84848"/>
                </a:solidFill>
                <a:latin typeface="Calibri"/>
                <a:cs typeface="Calibri"/>
              </a:rPr>
              <a:t>INTEGRADO</a:t>
            </a:r>
            <a:endParaRPr sz="1100">
              <a:latin typeface="Calibri"/>
              <a:cs typeface="Calibri"/>
            </a:endParaRPr>
          </a:p>
          <a:p>
            <a:pPr marL="282575">
              <a:lnSpc>
                <a:spcPts val="1310"/>
              </a:lnSpc>
              <a:spcBef>
                <a:spcPts val="15"/>
              </a:spcBef>
            </a:pPr>
            <a:r>
              <a:rPr sz="1100" b="1" spc="-10" dirty="0">
                <a:solidFill>
                  <a:srgbClr val="424242"/>
                </a:solidFill>
                <a:latin typeface="Calibri"/>
                <a:cs typeface="Calibri"/>
              </a:rPr>
              <a:t>JUCESP</a:t>
            </a:r>
            <a:r>
              <a:rPr sz="1100" b="1" spc="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B4B4B"/>
                </a:solidFill>
                <a:latin typeface="Calibri"/>
                <a:cs typeface="Calibri"/>
              </a:rPr>
              <a:t>-</a:t>
            </a:r>
            <a:r>
              <a:rPr sz="1100" spc="-6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94949"/>
                </a:solidFill>
                <a:latin typeface="Calibri"/>
                <a:cs typeface="Calibri"/>
              </a:rPr>
              <a:t>JUNTA</a:t>
            </a:r>
            <a:r>
              <a:rPr sz="1100" b="1" spc="-1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D3D3D"/>
                </a:solidFill>
                <a:latin typeface="Calibri"/>
                <a:cs typeface="Calibri"/>
              </a:rPr>
              <a:t>COMERCIAL</a:t>
            </a:r>
            <a:r>
              <a:rPr sz="1100" b="1" spc="5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B4B4B"/>
                </a:solidFill>
                <a:latin typeface="Calibri"/>
                <a:cs typeface="Calibri"/>
              </a:rPr>
              <a:t>DO</a:t>
            </a:r>
            <a:r>
              <a:rPr sz="1100" b="1" spc="-5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14141"/>
                </a:solidFill>
                <a:latin typeface="Calibri"/>
                <a:cs typeface="Calibri"/>
              </a:rPr>
              <a:t>ESTADO</a:t>
            </a:r>
            <a:r>
              <a:rPr sz="1100" b="1" spc="-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B4B4B"/>
                </a:solidFill>
                <a:latin typeface="Calibri"/>
                <a:cs typeface="Calibri"/>
              </a:rPr>
              <a:t>DE</a:t>
            </a:r>
            <a:r>
              <a:rPr sz="1100" b="1" spc="-6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44444"/>
                </a:solidFill>
                <a:latin typeface="Calibri"/>
                <a:cs typeface="Calibri"/>
              </a:rPr>
              <a:t>SÃO</a:t>
            </a:r>
            <a:r>
              <a:rPr sz="1100" b="1" spc="-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D4D4D"/>
                </a:solidFill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</a:pPr>
            <a:r>
              <a:rPr sz="1100" dirty="0">
                <a:solidFill>
                  <a:srgbClr val="414141"/>
                </a:solidFill>
                <a:latin typeface="Calibri"/>
                <a:cs typeface="Calibri"/>
              </a:rPr>
              <a:t>Secretaria</a:t>
            </a:r>
            <a:r>
              <a:rPr sz="1100" spc="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D5D5D"/>
                </a:solidFill>
                <a:latin typeface="Calibri"/>
                <a:cs typeface="Calibri"/>
              </a:rPr>
              <a:t>de</a:t>
            </a:r>
            <a:r>
              <a:rPr sz="1100" spc="-4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F3F3F"/>
                </a:solidFill>
                <a:latin typeface="Calibri"/>
                <a:cs typeface="Calibri"/>
              </a:rPr>
              <a:t>Desenvolvimento</a:t>
            </a:r>
            <a:r>
              <a:rPr sz="1100" spc="-7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F3F3F"/>
                </a:solidFill>
                <a:latin typeface="Calibri"/>
                <a:cs typeface="Calibri"/>
              </a:rPr>
              <a:t>Econômico</a:t>
            </a:r>
            <a:r>
              <a:rPr sz="1100" spc="4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D4D4D"/>
                </a:solidFill>
                <a:latin typeface="Calibri"/>
                <a:cs typeface="Calibri"/>
              </a:rPr>
              <a:t>do</a:t>
            </a:r>
            <a:r>
              <a:rPr sz="1100" spc="-3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94949"/>
                </a:solidFill>
                <a:latin typeface="Calibri"/>
                <a:cs typeface="Calibri"/>
              </a:rPr>
              <a:t>Estado</a:t>
            </a:r>
            <a:r>
              <a:rPr sz="1100" spc="-1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84848"/>
                </a:solidFill>
                <a:latin typeface="Calibri"/>
                <a:cs typeface="Calibri"/>
              </a:rPr>
              <a:t>de</a:t>
            </a:r>
            <a:r>
              <a:rPr sz="1100" spc="-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05050"/>
                </a:solidFill>
                <a:latin typeface="Calibri"/>
                <a:cs typeface="Calibri"/>
              </a:rPr>
              <a:t>São</a:t>
            </a:r>
            <a:r>
              <a:rPr sz="1100" spc="-2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F3F3F"/>
                </a:solidFill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16296" y="190432"/>
            <a:ext cx="61594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754D4D"/>
                </a:solidFill>
                <a:latin typeface="Calibri"/>
                <a:cs typeface="Calibri"/>
              </a:rPr>
              <a:t>’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446" y="993311"/>
            <a:ext cx="2019300" cy="50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9055">
              <a:lnSpc>
                <a:spcPct val="144500"/>
              </a:lnSpc>
              <a:spcBef>
                <a:spcPts val="100"/>
              </a:spcBef>
            </a:pPr>
            <a:r>
              <a:rPr sz="1100" spc="-45" dirty="0">
                <a:solidFill>
                  <a:srgbClr val="494949"/>
                </a:solidFill>
                <a:latin typeface="Calibri"/>
                <a:cs typeface="Calibri"/>
              </a:rPr>
              <a:t>Prefeitura</a:t>
            </a:r>
            <a:r>
              <a:rPr sz="1100" spc="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95959"/>
                </a:solidFill>
                <a:latin typeface="Calibri"/>
                <a:cs typeface="Calibri"/>
              </a:rPr>
              <a:t>do</a:t>
            </a:r>
            <a:r>
              <a:rPr sz="1100" spc="-3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44444"/>
                </a:solidFill>
                <a:latin typeface="Calibri"/>
                <a:cs typeface="Calibri"/>
              </a:rPr>
              <a:t>Municipio</a:t>
            </a:r>
            <a:r>
              <a:rPr sz="1100" spc="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00" spc="-3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05050"/>
                </a:solidFill>
                <a:latin typeface="Calibri"/>
                <a:cs typeface="Calibri"/>
              </a:rPr>
              <a:t>Guarulhos</a:t>
            </a:r>
            <a:r>
              <a:rPr sz="1100" spc="-1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É</a:t>
            </a:r>
            <a:r>
              <a:rPr sz="1100" spc="-9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94949"/>
                </a:solidFill>
                <a:latin typeface="Calibri"/>
                <a:cs typeface="Calibri"/>
              </a:rPr>
              <a:t>importante</a:t>
            </a:r>
            <a:r>
              <a:rPr sz="110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D4D4D"/>
                </a:solidFill>
                <a:latin typeface="Calibri"/>
                <a:cs typeface="Calibri"/>
              </a:rPr>
              <a:t>saber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363636"/>
                </a:solidFill>
                <a:latin typeface="Calibri"/>
                <a:cs typeface="Calibri"/>
              </a:rPr>
              <a:t>que: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01346" y="1054253"/>
            <a:ext cx="169798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70" dirty="0">
                <a:solidFill>
                  <a:srgbClr val="4B4B4B"/>
                </a:solidFill>
                <a:latin typeface="Calibri"/>
                <a:cs typeface="Calibri"/>
              </a:rPr>
              <a:t>Governo</a:t>
            </a:r>
            <a:r>
              <a:rPr sz="1100" spc="4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F4F4F"/>
                </a:solidFill>
                <a:latin typeface="Calibri"/>
                <a:cs typeface="Calibri"/>
              </a:rPr>
              <a:t>do</a:t>
            </a:r>
            <a:r>
              <a:rPr sz="1100" spc="-2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64646"/>
                </a:solidFill>
                <a:latin typeface="Calibri"/>
                <a:cs typeface="Calibri"/>
              </a:rPr>
              <a:t>Estado</a:t>
            </a:r>
            <a:r>
              <a:rPr sz="1100" spc="2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00" spc="-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626262"/>
                </a:solidFill>
                <a:latin typeface="Calibri"/>
                <a:cs typeface="Calibri"/>
              </a:rPr>
              <a:t>S3o</a:t>
            </a:r>
            <a:r>
              <a:rPr sz="1100" spc="-15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F4F4F"/>
                </a:solidFill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308" y="1477784"/>
            <a:ext cx="6868795" cy="270383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41605" indent="-128905">
              <a:lnSpc>
                <a:spcPct val="100000"/>
              </a:lnSpc>
              <a:spcBef>
                <a:spcPts val="685"/>
              </a:spcBef>
              <a:buClr>
                <a:srgbClr val="494949"/>
              </a:buClr>
              <a:buAutoNum type="arabicPeriod"/>
              <a:tabLst>
                <a:tab pos="141605" algn="l"/>
              </a:tabLst>
            </a:pPr>
            <a:r>
              <a:rPr sz="1100" spc="-70" dirty="0">
                <a:solidFill>
                  <a:srgbClr val="545454"/>
                </a:solidFill>
                <a:latin typeface="Calibri"/>
                <a:cs typeface="Calibri"/>
              </a:rPr>
              <a:t>Todos</a:t>
            </a:r>
            <a:r>
              <a:rPr sz="1100" spc="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D4D4D"/>
                </a:solidFill>
                <a:latin typeface="Calibri"/>
                <a:cs typeface="Calibri"/>
              </a:rPr>
              <a:t>os</a:t>
            </a:r>
            <a:r>
              <a:rPr sz="1100" spc="-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95959"/>
                </a:solidFill>
                <a:latin typeface="Calibri"/>
                <a:cs typeface="Calibri"/>
              </a:rPr>
              <a:t>dados</a:t>
            </a:r>
            <a:r>
              <a:rPr sz="1100" spc="-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5B5B5B"/>
                </a:solidFill>
                <a:latin typeface="Calibri"/>
                <a:cs typeface="Calibri"/>
              </a:rPr>
              <a:t>e</a:t>
            </a:r>
            <a:r>
              <a:rPr sz="1100" spc="-5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F3F3F"/>
                </a:solidFill>
                <a:latin typeface="Calibri"/>
                <a:cs typeface="Calibri"/>
              </a:rPr>
              <a:t>declarações</a:t>
            </a:r>
            <a:r>
              <a:rPr sz="1100" spc="6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64646"/>
                </a:solidFill>
                <a:latin typeface="Calibri"/>
                <a:cs typeface="Calibri"/>
              </a:rPr>
              <a:t>constantes</a:t>
            </a:r>
            <a:r>
              <a:rPr sz="1100" spc="9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64646"/>
                </a:solidFill>
                <a:latin typeface="Calibri"/>
                <a:cs typeface="Calibri"/>
              </a:rPr>
              <a:t>deste</a:t>
            </a:r>
            <a:r>
              <a:rPr sz="1100" spc="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94949"/>
                </a:solidFill>
                <a:latin typeface="Calibri"/>
                <a:cs typeface="Calibri"/>
              </a:rPr>
              <a:t>documento</a:t>
            </a:r>
            <a:r>
              <a:rPr sz="1100" spc="6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45454"/>
                </a:solidFill>
                <a:latin typeface="Calibri"/>
                <a:cs typeface="Calibri"/>
              </a:rPr>
              <a:t>são</a:t>
            </a:r>
            <a:r>
              <a:rPr sz="1100" spc="-1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606060"/>
                </a:solidFill>
                <a:latin typeface="Calibri"/>
                <a:cs typeface="Calibri"/>
              </a:rPr>
              <a:t>de</a:t>
            </a:r>
            <a:r>
              <a:rPr sz="1100" spc="-3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B3B3B"/>
                </a:solidFill>
                <a:latin typeface="Calibri"/>
                <a:cs typeface="Calibri"/>
              </a:rPr>
              <a:t>responsabilidade</a:t>
            </a:r>
            <a:r>
              <a:rPr sz="1100" spc="-1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25252"/>
                </a:solidFill>
                <a:latin typeface="Calibri"/>
                <a:cs typeface="Calibri"/>
              </a:rPr>
              <a:t>do</a:t>
            </a:r>
            <a:r>
              <a:rPr sz="1100" spc="-2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84848"/>
                </a:solidFill>
                <a:latin typeface="Calibri"/>
                <a:cs typeface="Calibri"/>
              </a:rPr>
              <a:t>proprietário</a:t>
            </a:r>
            <a:r>
              <a:rPr sz="1100" spc="6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95959"/>
                </a:solidFill>
                <a:latin typeface="Calibri"/>
                <a:cs typeface="Calibri"/>
              </a:rPr>
              <a:t>do</a:t>
            </a:r>
            <a:r>
              <a:rPr sz="1100" spc="-2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84848"/>
                </a:solidFill>
                <a:latin typeface="Calibri"/>
                <a:cs typeface="Calibri"/>
              </a:rPr>
              <a:t>estabelecimento.</a:t>
            </a:r>
            <a:endParaRPr sz="1100">
              <a:latin typeface="Calibri"/>
              <a:cs typeface="Calibri"/>
            </a:endParaRPr>
          </a:p>
          <a:p>
            <a:pPr marL="141605" indent="-120650">
              <a:lnSpc>
                <a:spcPct val="100000"/>
              </a:lnSpc>
              <a:spcBef>
                <a:spcPts val="590"/>
              </a:spcBef>
              <a:buClr>
                <a:srgbClr val="565656"/>
              </a:buClr>
              <a:buAutoNum type="arabicPeriod"/>
              <a:tabLst>
                <a:tab pos="141605" algn="l"/>
              </a:tabLst>
            </a:pPr>
            <a:r>
              <a:rPr sz="1100" spc="-60" dirty="0">
                <a:solidFill>
                  <a:srgbClr val="494949"/>
                </a:solidFill>
                <a:latin typeface="Calibri"/>
                <a:cs typeface="Calibri"/>
              </a:rPr>
              <a:t>Somente</a:t>
            </a:r>
            <a:r>
              <a:rPr sz="110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D5D5D"/>
                </a:solidFill>
                <a:latin typeface="Calibri"/>
                <a:cs typeface="Calibri"/>
              </a:rPr>
              <a:t>as</a:t>
            </a:r>
            <a:r>
              <a:rPr sz="1100" spc="-3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64646"/>
                </a:solidFill>
                <a:latin typeface="Calibri"/>
                <a:cs typeface="Calibri"/>
              </a:rPr>
              <a:t>atividades</a:t>
            </a:r>
            <a:r>
              <a:rPr sz="1100" spc="3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14141"/>
                </a:solidFill>
                <a:latin typeface="Calibri"/>
                <a:cs typeface="Calibri"/>
              </a:rPr>
              <a:t>econômicas</a:t>
            </a:r>
            <a:r>
              <a:rPr sz="1100" spc="5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24242"/>
                </a:solidFill>
                <a:latin typeface="Calibri"/>
                <a:cs typeface="Calibri"/>
              </a:rPr>
              <a:t>contidas</a:t>
            </a:r>
            <a:r>
              <a:rPr sz="1100" spc="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25252"/>
                </a:solidFill>
                <a:latin typeface="Calibri"/>
                <a:cs typeface="Calibri"/>
              </a:rPr>
              <a:t>neste</a:t>
            </a:r>
            <a:r>
              <a:rPr sz="1100" spc="-1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3D3D3D"/>
                </a:solidFill>
                <a:latin typeface="Calibri"/>
                <a:cs typeface="Calibri"/>
              </a:rPr>
              <a:t>comprovante</a:t>
            </a:r>
            <a:r>
              <a:rPr sz="1100" spc="6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D4D4D"/>
                </a:solidFill>
                <a:latin typeface="Calibri"/>
                <a:cs typeface="Calibri"/>
              </a:rPr>
              <a:t>tem</a:t>
            </a:r>
            <a:r>
              <a:rPr sz="1100" spc="-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80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24242"/>
                </a:solidFill>
                <a:latin typeface="Calibri"/>
                <a:cs typeface="Calibri"/>
              </a:rPr>
              <a:t>funcionamento</a:t>
            </a:r>
            <a:r>
              <a:rPr sz="1100" spc="9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44444"/>
                </a:solidFill>
                <a:latin typeface="Calibri"/>
                <a:cs typeface="Calibri"/>
              </a:rPr>
              <a:t>autorizado.</a:t>
            </a:r>
            <a:endParaRPr sz="1100">
              <a:latin typeface="Calibri"/>
              <a:cs typeface="Calibri"/>
            </a:endParaRPr>
          </a:p>
          <a:p>
            <a:pPr marL="18415" marR="5080" indent="126364">
              <a:lnSpc>
                <a:spcPct val="91300"/>
              </a:lnSpc>
              <a:spcBef>
                <a:spcPts val="700"/>
              </a:spcBef>
              <a:buClr>
                <a:srgbClr val="4B4B4B"/>
              </a:buClr>
              <a:buAutoNum type="arabicPeriod"/>
              <a:tabLst>
                <a:tab pos="144780" algn="l"/>
              </a:tabLst>
            </a:pPr>
            <a:r>
              <a:rPr sz="1100" spc="-55" dirty="0">
                <a:solidFill>
                  <a:srgbClr val="464646"/>
                </a:solidFill>
                <a:latin typeface="Calibri"/>
                <a:cs typeface="Calibri"/>
              </a:rPr>
              <a:t>Quaisquer</a:t>
            </a:r>
            <a:r>
              <a:rPr sz="1100" spc="-1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44444"/>
                </a:solidFill>
                <a:latin typeface="Calibri"/>
                <a:cs typeface="Calibri"/>
              </a:rPr>
              <a:t>alterações</a:t>
            </a:r>
            <a:r>
              <a:rPr sz="1100" spc="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95959"/>
                </a:solidFill>
                <a:latin typeface="Calibri"/>
                <a:cs typeface="Calibri"/>
              </a:rPr>
              <a:t>de</a:t>
            </a:r>
            <a:r>
              <a:rPr sz="1100" spc="-3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45454"/>
                </a:solidFill>
                <a:latin typeface="Calibri"/>
                <a:cs typeface="Calibri"/>
              </a:rPr>
              <a:t>dados</a:t>
            </a:r>
            <a:r>
              <a:rPr sz="1100" spc="-1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14141"/>
                </a:solidFill>
                <a:latin typeface="Calibri"/>
                <a:cs typeface="Calibri"/>
              </a:rPr>
              <a:t>e/ou</a:t>
            </a:r>
            <a:r>
              <a:rPr sz="1100" spc="1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00" spc="-3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44444"/>
                </a:solidFill>
                <a:latin typeface="Calibri"/>
                <a:cs typeface="Calibri"/>
              </a:rPr>
              <a:t>condiçôes</a:t>
            </a:r>
            <a:r>
              <a:rPr sz="1100" spc="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D4D4D"/>
                </a:solidFill>
                <a:latin typeface="Calibri"/>
                <a:cs typeface="Calibri"/>
              </a:rPr>
              <a:t>que</a:t>
            </a:r>
            <a:r>
              <a:rPr sz="1100" spc="-2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3F3F3F"/>
                </a:solidFill>
                <a:latin typeface="Calibri"/>
                <a:cs typeface="Calibri"/>
              </a:rPr>
              <a:t>determinem</a:t>
            </a:r>
            <a:r>
              <a:rPr sz="1100" spc="4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505050"/>
                </a:solidFill>
                <a:latin typeface="Calibri"/>
                <a:cs typeface="Calibri"/>
              </a:rPr>
              <a:t>a</a:t>
            </a:r>
            <a:r>
              <a:rPr sz="1100" spc="-7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14141"/>
                </a:solidFill>
                <a:latin typeface="Calibri"/>
                <a:cs typeface="Calibri"/>
              </a:rPr>
              <a:t>inscrição</a:t>
            </a:r>
            <a:r>
              <a:rPr sz="110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75757"/>
                </a:solidFill>
                <a:latin typeface="Calibri"/>
                <a:cs typeface="Calibri"/>
              </a:rPr>
              <a:t>nos</a:t>
            </a:r>
            <a:r>
              <a:rPr sz="1100" spc="-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B4B4B"/>
                </a:solidFill>
                <a:latin typeface="Calibri"/>
                <a:cs typeface="Calibri"/>
              </a:rPr>
              <a:t>órgãos</a:t>
            </a:r>
            <a:r>
              <a:rPr sz="1100" spc="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6D6D6D"/>
                </a:solidFill>
                <a:latin typeface="Calibri"/>
                <a:cs typeface="Calibri"/>
              </a:rPr>
              <a:t>e</a:t>
            </a:r>
            <a:r>
              <a:rPr sz="1100" spc="-50" dirty="0">
                <a:solidFill>
                  <a:srgbClr val="6D6D6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45454"/>
                </a:solidFill>
                <a:latin typeface="Calibri"/>
                <a:cs typeface="Calibri"/>
              </a:rPr>
              <a:t>expedição</a:t>
            </a:r>
            <a:r>
              <a:rPr sz="1100" spc="7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65656"/>
                </a:solidFill>
                <a:latin typeface="Calibri"/>
                <a:cs typeface="Calibri"/>
              </a:rPr>
              <a:t>deste</a:t>
            </a:r>
            <a:r>
              <a:rPr sz="1100" spc="2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3F3F3F"/>
                </a:solidFill>
                <a:latin typeface="Calibri"/>
                <a:cs typeface="Calibri"/>
              </a:rPr>
              <a:t>documento</a:t>
            </a:r>
            <a:r>
              <a:rPr sz="1100" spc="6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64646"/>
                </a:solidFill>
                <a:latin typeface="Calibri"/>
                <a:cs typeface="Calibri"/>
              </a:rPr>
              <a:t>implica</a:t>
            </a:r>
            <a:r>
              <a:rPr sz="1100" spc="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95959"/>
                </a:solidFill>
                <a:latin typeface="Calibri"/>
                <a:cs typeface="Calibri"/>
              </a:rPr>
              <a:t>a</a:t>
            </a:r>
            <a:r>
              <a:rPr sz="1100" spc="-4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14141"/>
                </a:solidFill>
                <a:latin typeface="Calibri"/>
                <a:cs typeface="Calibri"/>
              </a:rPr>
              <a:t>perda</a:t>
            </a:r>
            <a:r>
              <a:rPr sz="1100" spc="-2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24242"/>
                </a:solidFill>
                <a:latin typeface="Calibri"/>
                <a:cs typeface="Calibri"/>
              </a:rPr>
              <a:t>de</a:t>
            </a:r>
            <a:r>
              <a:rPr sz="1100" spc="-3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24242"/>
                </a:solidFill>
                <a:latin typeface="Calibri"/>
                <a:cs typeface="Calibri"/>
              </a:rPr>
              <a:t>sua</a:t>
            </a:r>
            <a:r>
              <a:rPr sz="1100" spc="-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validade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606060"/>
                </a:solidFill>
                <a:latin typeface="Calibri"/>
                <a:cs typeface="Calibri"/>
              </a:rPr>
              <a:t>e</a:t>
            </a:r>
            <a:r>
              <a:rPr sz="1100" spc="-45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regularidade</a:t>
            </a:r>
            <a:r>
              <a:rPr sz="1100" spc="1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B4B4B"/>
                </a:solidFill>
                <a:latin typeface="Calibri"/>
                <a:cs typeface="Calibri"/>
              </a:rPr>
              <a:t>perante</a:t>
            </a:r>
            <a:r>
              <a:rPr sz="1100" spc="2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626262"/>
                </a:solidFill>
                <a:latin typeface="Calibri"/>
                <a:cs typeface="Calibri"/>
              </a:rPr>
              <a:t>os</a:t>
            </a:r>
            <a:r>
              <a:rPr sz="1100" spc="-3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94949"/>
                </a:solidFill>
                <a:latin typeface="Calibri"/>
                <a:cs typeface="Calibri"/>
              </a:rPr>
              <a:t>órgãos,</a:t>
            </a:r>
            <a:r>
              <a:rPr sz="1100" spc="1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64646"/>
                </a:solidFill>
                <a:latin typeface="Calibri"/>
                <a:cs typeface="Calibri"/>
              </a:rPr>
              <a:t>e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383838"/>
                </a:solidFill>
                <a:latin typeface="Calibri"/>
                <a:cs typeface="Calibri"/>
              </a:rPr>
              <a:t>obriga</a:t>
            </a:r>
            <a:r>
              <a:rPr sz="1100" spc="-5" dirty="0">
                <a:solidFill>
                  <a:srgbClr val="383838"/>
                </a:solidFill>
                <a:latin typeface="Calibri"/>
                <a:cs typeface="Calibri"/>
              </a:rPr>
              <a:t> </a:t>
            </a:r>
            <a:r>
              <a:rPr sz="1100" spc="-80" dirty="0">
                <a:solidFill>
                  <a:srgbClr val="494949"/>
                </a:solidFill>
                <a:latin typeface="Calibri"/>
                <a:cs typeface="Calibri"/>
              </a:rPr>
              <a:t>o</a:t>
            </a:r>
            <a:r>
              <a:rPr sz="1100" spc="-3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3F3F3F"/>
                </a:solidFill>
                <a:latin typeface="Calibri"/>
                <a:cs typeface="Calibri"/>
              </a:rPr>
              <a:t>empresário</a:t>
            </a:r>
            <a:r>
              <a:rPr sz="1100" spc="4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45454"/>
                </a:solidFill>
                <a:latin typeface="Calibri"/>
                <a:cs typeface="Calibri"/>
              </a:rPr>
              <a:t>e/ou</a:t>
            </a:r>
            <a:r>
              <a:rPr sz="1100" spc="-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24242"/>
                </a:solidFill>
                <a:latin typeface="Calibri"/>
                <a:cs typeface="Calibri"/>
              </a:rPr>
              <a:t>empresa</a:t>
            </a:r>
            <a:r>
              <a:rPr sz="1100" spc="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F4F4F"/>
                </a:solidFill>
                <a:latin typeface="Calibri"/>
                <a:cs typeface="Calibri"/>
              </a:rPr>
              <a:t>jurídica</a:t>
            </a:r>
            <a:r>
              <a:rPr sz="1100" spc="1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B5B5B"/>
                </a:solidFill>
                <a:latin typeface="Calibri"/>
                <a:cs typeface="Calibri"/>
              </a:rPr>
              <a:t>a</a:t>
            </a:r>
            <a:r>
              <a:rPr sz="1100" spc="-5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45454"/>
                </a:solidFill>
                <a:latin typeface="Calibri"/>
                <a:cs typeface="Calibri"/>
              </a:rPr>
              <a:t>revalidar</a:t>
            </a:r>
            <a:r>
              <a:rPr sz="110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B4B4B"/>
                </a:solidFill>
                <a:latin typeface="Calibri"/>
                <a:cs typeface="Calibri"/>
              </a:rPr>
              <a:t>as</a:t>
            </a:r>
            <a:r>
              <a:rPr sz="1100" spc="-2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94949"/>
                </a:solidFill>
                <a:latin typeface="Calibri"/>
                <a:cs typeface="Calibri"/>
              </a:rPr>
              <a:t>informações</a:t>
            </a:r>
            <a:r>
              <a:rPr sz="1100" spc="10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606060"/>
                </a:solidFill>
                <a:latin typeface="Calibri"/>
                <a:cs typeface="Calibri"/>
              </a:rPr>
              <a:t>e</a:t>
            </a:r>
            <a:r>
              <a:rPr sz="1100" spc="50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44444"/>
                </a:solidFill>
                <a:latin typeface="Calibri"/>
                <a:cs typeface="Calibri"/>
              </a:rPr>
              <a:t>renovar</a:t>
            </a:r>
            <a:r>
              <a:rPr sz="11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B4B4B"/>
                </a:solidFill>
                <a:latin typeface="Calibri"/>
                <a:cs typeface="Calibri"/>
              </a:rPr>
              <a:t>sua</a:t>
            </a:r>
            <a:r>
              <a:rPr sz="1100" spc="-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94949"/>
                </a:solidFill>
                <a:latin typeface="Calibri"/>
                <a:cs typeface="Calibri"/>
              </a:rPr>
              <a:t>solicitação.</a:t>
            </a:r>
            <a:endParaRPr sz="1100">
              <a:latin typeface="Calibri"/>
              <a:cs typeface="Calibri"/>
            </a:endParaRPr>
          </a:p>
          <a:p>
            <a:pPr marL="13970" marR="47625" indent="125730">
              <a:lnSpc>
                <a:spcPct val="91300"/>
              </a:lnSpc>
              <a:spcBef>
                <a:spcPts val="705"/>
              </a:spcBef>
              <a:buAutoNum type="arabicPeriod"/>
              <a:tabLst>
                <a:tab pos="139700" algn="l"/>
              </a:tabLst>
            </a:pPr>
            <a:r>
              <a:rPr sz="1100" spc="-60" dirty="0">
                <a:solidFill>
                  <a:srgbClr val="545454"/>
                </a:solidFill>
                <a:latin typeface="Calibri"/>
                <a:cs typeface="Calibri"/>
              </a:rPr>
              <a:t>Os</a:t>
            </a:r>
            <a:r>
              <a:rPr sz="1100" spc="-3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84848"/>
                </a:solidFill>
                <a:latin typeface="Calibri"/>
                <a:cs typeface="Calibri"/>
              </a:rPr>
              <a:t>órgãos</a:t>
            </a:r>
            <a:r>
              <a:rPr sz="1100" spc="-1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3D3D3D"/>
                </a:solidFill>
                <a:latin typeface="Calibri"/>
                <a:cs typeface="Calibri"/>
              </a:rPr>
              <a:t>envolvidos</a:t>
            </a:r>
            <a:r>
              <a:rPr sz="1100" spc="1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84848"/>
                </a:solidFill>
                <a:latin typeface="Calibri"/>
                <a:cs typeface="Calibri"/>
              </a:rPr>
              <a:t>poderão</a:t>
            </a:r>
            <a:r>
              <a:rPr sz="1100" spc="1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1100" spc="-8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qualquer</a:t>
            </a:r>
            <a:r>
              <a:rPr sz="1100" spc="1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D4D4D"/>
                </a:solidFill>
                <a:latin typeface="Calibri"/>
                <a:cs typeface="Calibri"/>
              </a:rPr>
              <a:t>momento</a:t>
            </a:r>
            <a:r>
              <a:rPr sz="1100" spc="1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24242"/>
                </a:solidFill>
                <a:latin typeface="Calibri"/>
                <a:cs typeface="Calibri"/>
              </a:rPr>
              <a:t>fiscalizar</a:t>
            </a:r>
            <a:r>
              <a:rPr sz="1100" spc="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75757"/>
                </a:solidFill>
                <a:latin typeface="Calibri"/>
                <a:cs typeface="Calibri"/>
              </a:rPr>
              <a:t>ou</a:t>
            </a:r>
            <a:r>
              <a:rPr sz="1100" spc="-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3A3A3A"/>
                </a:solidFill>
                <a:latin typeface="Calibri"/>
                <a:cs typeface="Calibri"/>
              </a:rPr>
              <a:t>notificar</a:t>
            </a:r>
            <a:r>
              <a:rPr sz="11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464646"/>
                </a:solidFill>
                <a:latin typeface="Calibri"/>
                <a:cs typeface="Calibri"/>
              </a:rPr>
              <a:t>o</a:t>
            </a:r>
            <a:r>
              <a:rPr sz="1100" spc="-3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05050"/>
                </a:solidFill>
                <a:latin typeface="Calibri"/>
                <a:cs typeface="Calibri"/>
              </a:rPr>
              <a:t>interessado</a:t>
            </a:r>
            <a:r>
              <a:rPr sz="1100" spc="8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24242"/>
                </a:solidFill>
                <a:latin typeface="Calibri"/>
                <a:cs typeface="Calibri"/>
              </a:rPr>
              <a:t>a</a:t>
            </a:r>
            <a:r>
              <a:rPr sz="1100" spc="-8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D4D4D"/>
                </a:solidFill>
                <a:latin typeface="Calibri"/>
                <a:cs typeface="Calibri"/>
              </a:rPr>
              <a:t>comprovar</a:t>
            </a:r>
            <a:r>
              <a:rPr sz="1100" spc="8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95959"/>
                </a:solidFill>
                <a:latin typeface="Calibri"/>
                <a:cs typeface="Calibri"/>
              </a:rPr>
              <a:t>as</a:t>
            </a:r>
            <a:r>
              <a:rPr sz="1100" spc="-3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B4B4B"/>
                </a:solidFill>
                <a:latin typeface="Calibri"/>
                <a:cs typeface="Calibri"/>
              </a:rPr>
              <a:t>restrições</a:t>
            </a:r>
            <a:r>
              <a:rPr sz="1100" spc="4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D4D4D"/>
                </a:solidFill>
                <a:latin typeface="Calibri"/>
                <a:cs typeface="Calibri"/>
              </a:rPr>
              <a:t>e/ou</a:t>
            </a:r>
            <a:r>
              <a:rPr sz="1100" spc="-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condições </a:t>
            </a:r>
            <a:r>
              <a:rPr sz="1100" spc="-60" dirty="0">
                <a:solidFill>
                  <a:srgbClr val="3B3B3B"/>
                </a:solidFill>
                <a:latin typeface="Calibri"/>
                <a:cs typeface="Calibri"/>
              </a:rPr>
              <a:t>supramencionadas</a:t>
            </a:r>
            <a:r>
              <a:rPr sz="1100" spc="-4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E5E5E"/>
                </a:solidFill>
                <a:latin typeface="Calibri"/>
                <a:cs typeface="Calibri"/>
              </a:rPr>
              <a:t>no</a:t>
            </a:r>
            <a:r>
              <a:rPr sz="1100" spc="-25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D4D4D"/>
                </a:solidFill>
                <a:latin typeface="Calibri"/>
                <a:cs typeface="Calibri"/>
              </a:rPr>
              <a:t>documento,</a:t>
            </a:r>
            <a:r>
              <a:rPr sz="1100" spc="6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00" spc="-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94949"/>
                </a:solidFill>
                <a:latin typeface="Calibri"/>
                <a:cs typeface="Calibri"/>
              </a:rPr>
              <a:t>forma</a:t>
            </a:r>
            <a:r>
              <a:rPr sz="1100" spc="2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que</a:t>
            </a:r>
            <a:r>
              <a:rPr sz="1100" spc="-1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545454"/>
                </a:solidFill>
                <a:latin typeface="Calibri"/>
                <a:cs typeface="Calibri"/>
              </a:rPr>
              <a:t>se</a:t>
            </a:r>
            <a:r>
              <a:rPr sz="1100" spc="-3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B5B5B"/>
                </a:solidFill>
                <a:latin typeface="Calibri"/>
                <a:cs typeface="Calibri"/>
              </a:rPr>
              <a:t>não</a:t>
            </a:r>
            <a:r>
              <a:rPr sz="1100" spc="-1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44444"/>
                </a:solidFill>
                <a:latin typeface="Calibri"/>
                <a:cs typeface="Calibri"/>
              </a:rPr>
              <a:t>atendidas</a:t>
            </a:r>
            <a:r>
              <a:rPr sz="1100" spc="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414141"/>
                </a:solidFill>
                <a:latin typeface="Calibri"/>
                <a:cs typeface="Calibri"/>
              </a:rPr>
              <a:t>as</a:t>
            </a:r>
            <a:r>
              <a:rPr sz="1100" spc="-2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24242"/>
                </a:solidFill>
                <a:latin typeface="Calibri"/>
                <a:cs typeface="Calibri"/>
              </a:rPr>
              <a:t>notificaçôes,</a:t>
            </a:r>
            <a:r>
              <a:rPr sz="1100" spc="9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94949"/>
                </a:solidFill>
                <a:latin typeface="Calibri"/>
                <a:cs typeface="Calibri"/>
              </a:rPr>
              <a:t>poderá</a:t>
            </a:r>
            <a:r>
              <a:rPr sz="1100" spc="4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D5D5D"/>
                </a:solidFill>
                <a:latin typeface="Calibri"/>
                <a:cs typeface="Calibri"/>
              </a:rPr>
              <a:t>ter</a:t>
            </a:r>
            <a:r>
              <a:rPr sz="1100" spc="-1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75757"/>
                </a:solidFill>
                <a:latin typeface="Calibri"/>
                <a:cs typeface="Calibri"/>
              </a:rPr>
              <a:t>início</a:t>
            </a: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25252"/>
                </a:solidFill>
                <a:latin typeface="Calibri"/>
                <a:cs typeface="Calibri"/>
              </a:rPr>
              <a:t>procedimento</a:t>
            </a:r>
            <a:r>
              <a:rPr sz="1100" spc="7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95959"/>
                </a:solidFill>
                <a:latin typeface="Calibri"/>
                <a:cs typeface="Calibri"/>
              </a:rPr>
              <a:t>de</a:t>
            </a:r>
            <a:r>
              <a:rPr sz="1100" spc="-3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64646"/>
                </a:solidFill>
                <a:latin typeface="Calibri"/>
                <a:cs typeface="Calibri"/>
              </a:rPr>
              <a:t>apuração</a:t>
            </a:r>
            <a:r>
              <a:rPr sz="1100" spc="4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505050"/>
                </a:solidFill>
                <a:latin typeface="Calibri"/>
                <a:cs typeface="Calibri"/>
              </a:rPr>
              <a:t>de 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responsabilidades</a:t>
            </a:r>
            <a:r>
              <a:rPr sz="1100" spc="-1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4F4F4F"/>
                </a:solidFill>
                <a:latin typeface="Calibri"/>
                <a:cs typeface="Calibri"/>
              </a:rPr>
              <a:t>com</a:t>
            </a:r>
            <a:r>
              <a:rPr sz="1100" spc="-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F4F4F"/>
                </a:solidFill>
                <a:latin typeface="Calibri"/>
                <a:cs typeface="Calibri"/>
              </a:rPr>
              <a:t>eventual</a:t>
            </a:r>
            <a:r>
              <a:rPr sz="1100" spc="4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D4D4D"/>
                </a:solidFill>
                <a:latin typeface="Calibri"/>
                <a:cs typeface="Calibri"/>
              </a:rPr>
              <a:t>imposição</a:t>
            </a:r>
            <a:r>
              <a:rPr sz="1100" spc="4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545454"/>
                </a:solidFill>
                <a:latin typeface="Calibri"/>
                <a:cs typeface="Calibri"/>
              </a:rPr>
              <a:t>de</a:t>
            </a:r>
            <a:r>
              <a:rPr sz="110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84848"/>
                </a:solidFill>
                <a:latin typeface="Calibri"/>
                <a:cs typeface="Calibri"/>
              </a:rPr>
              <a:t>multa,</a:t>
            </a:r>
            <a:r>
              <a:rPr sz="1100" spc="1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64646"/>
                </a:solidFill>
                <a:latin typeface="Calibri"/>
                <a:cs typeface="Calibri"/>
              </a:rPr>
              <a:t>interdição</a:t>
            </a:r>
            <a:r>
              <a:rPr sz="1100" spc="5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606060"/>
                </a:solidFill>
                <a:latin typeface="Calibri"/>
                <a:cs typeface="Calibri"/>
              </a:rPr>
              <a:t>do</a:t>
            </a:r>
            <a:r>
              <a:rPr sz="1100" spc="-55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D3D3D"/>
                </a:solidFill>
                <a:latin typeface="Calibri"/>
                <a:cs typeface="Calibri"/>
              </a:rPr>
              <a:t>imóvel</a:t>
            </a:r>
            <a:r>
              <a:rPr sz="1100" spc="2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525252"/>
                </a:solidFill>
                <a:latin typeface="Calibri"/>
                <a:cs typeface="Calibri"/>
              </a:rPr>
              <a:t>ou</a:t>
            </a:r>
            <a:r>
              <a:rPr sz="1100" spc="-3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24242"/>
                </a:solidFill>
                <a:latin typeface="Calibri"/>
                <a:cs typeface="Calibri"/>
              </a:rPr>
              <a:t>cassação</a:t>
            </a:r>
            <a:r>
              <a:rPr sz="1100" spc="1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606060"/>
                </a:solidFill>
                <a:latin typeface="Calibri"/>
                <a:cs typeface="Calibri"/>
              </a:rPr>
              <a:t>do</a:t>
            </a:r>
            <a:r>
              <a:rPr sz="1100" spc="-3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licenciamento.</a:t>
            </a:r>
            <a:endParaRPr sz="1100">
              <a:latin typeface="Calibri"/>
              <a:cs typeface="Calibri"/>
            </a:endParaRPr>
          </a:p>
          <a:p>
            <a:pPr marL="17780" marR="48260" indent="-635">
              <a:lnSpc>
                <a:spcPts val="1220"/>
              </a:lnSpc>
              <a:spcBef>
                <a:spcPts val="710"/>
              </a:spcBef>
              <a:buClr>
                <a:srgbClr val="4F4F4F"/>
              </a:buClr>
              <a:buAutoNum type="arabicPeriod"/>
              <a:tabLst>
                <a:tab pos="17780" algn="l"/>
                <a:tab pos="144145" algn="l"/>
              </a:tabLst>
            </a:pPr>
            <a:r>
              <a:rPr sz="1100" spc="-70" dirty="0">
                <a:solidFill>
                  <a:srgbClr val="595959"/>
                </a:solidFill>
                <a:latin typeface="Calibri"/>
                <a:cs typeface="Calibri"/>
              </a:rPr>
              <a:t>As</a:t>
            </a:r>
            <a:r>
              <a:rPr sz="110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24242"/>
                </a:solidFill>
                <a:latin typeface="Calibri"/>
                <a:cs typeface="Calibri"/>
              </a:rPr>
              <a:t>taxas</a:t>
            </a:r>
            <a:r>
              <a:rPr sz="1100" spc="-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F4F4F"/>
                </a:solidFill>
                <a:latin typeface="Calibri"/>
                <a:cs typeface="Calibri"/>
              </a:rPr>
              <a:t>devidas</a:t>
            </a:r>
            <a:r>
              <a:rPr sz="1100" spc="2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65656"/>
                </a:solidFill>
                <a:latin typeface="Calibri"/>
                <a:cs typeface="Calibri"/>
              </a:rPr>
              <a:t>de</a:t>
            </a:r>
            <a:r>
              <a:rPr sz="1100" spc="-3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cada</a:t>
            </a:r>
            <a:r>
              <a:rPr sz="1100" spc="-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44444"/>
                </a:solidFill>
                <a:latin typeface="Calibri"/>
                <a:cs typeface="Calibri"/>
              </a:rPr>
              <a:t>órgão</a:t>
            </a:r>
            <a:r>
              <a:rPr sz="110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84848"/>
                </a:solidFill>
                <a:latin typeface="Calibri"/>
                <a:cs typeface="Calibri"/>
              </a:rPr>
              <a:t>deverão</a:t>
            </a:r>
            <a:r>
              <a:rPr sz="1100" spc="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94949"/>
                </a:solidFill>
                <a:latin typeface="Calibri"/>
                <a:cs typeface="Calibri"/>
              </a:rPr>
              <a:t>ser</a:t>
            </a:r>
            <a:r>
              <a:rPr sz="1100" spc="-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recolhidas</a:t>
            </a:r>
            <a:r>
              <a:rPr sz="1100" spc="4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D4D4D"/>
                </a:solidFill>
                <a:latin typeface="Calibri"/>
                <a:cs typeface="Calibri"/>
              </a:rPr>
              <a:t>diretamente</a:t>
            </a:r>
            <a:r>
              <a:rPr sz="1100" spc="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4F4F4F"/>
                </a:solidFill>
                <a:latin typeface="Calibri"/>
                <a:cs typeface="Calibri"/>
              </a:rPr>
              <a:t>com</a:t>
            </a:r>
            <a:r>
              <a:rPr sz="11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B4B4B"/>
                </a:solidFill>
                <a:latin typeface="Calibri"/>
                <a:cs typeface="Calibri"/>
              </a:rPr>
              <a:t>os</a:t>
            </a:r>
            <a:r>
              <a:rPr sz="1100" spc="-3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24242"/>
                </a:solidFill>
                <a:latin typeface="Calibri"/>
                <a:cs typeface="Calibri"/>
              </a:rPr>
              <a:t>envolvidos</a:t>
            </a:r>
            <a:r>
              <a:rPr sz="1100" spc="5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5D5D5D"/>
                </a:solidFill>
                <a:latin typeface="Calibri"/>
                <a:cs typeface="Calibri"/>
              </a:rPr>
              <a:t>e</a:t>
            </a:r>
            <a:r>
              <a:rPr sz="1100" spc="-4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94949"/>
                </a:solidFill>
                <a:latin typeface="Calibri"/>
                <a:cs typeface="Calibri"/>
              </a:rPr>
              <a:t>mantidas</a:t>
            </a:r>
            <a:r>
              <a:rPr sz="1100" spc="4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05050"/>
                </a:solidFill>
                <a:latin typeface="Calibri"/>
                <a:cs typeface="Calibri"/>
              </a:rPr>
              <a:t>válidas</a:t>
            </a:r>
            <a:r>
              <a:rPr sz="1100" spc="1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B4B4B"/>
                </a:solidFill>
                <a:latin typeface="Calibri"/>
                <a:cs typeface="Calibri"/>
              </a:rPr>
              <a:t>durante</a:t>
            </a:r>
            <a:r>
              <a:rPr sz="1100" spc="3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F4F4F"/>
                </a:solidFill>
                <a:latin typeface="Calibri"/>
                <a:cs typeface="Calibri"/>
              </a:rPr>
              <a:t>todo</a:t>
            </a:r>
            <a:r>
              <a:rPr sz="1100" spc="2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80" dirty="0">
                <a:solidFill>
                  <a:srgbClr val="676767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25252"/>
                </a:solidFill>
                <a:latin typeface="Calibri"/>
                <a:cs typeface="Calibri"/>
              </a:rPr>
              <a:t>período</a:t>
            </a:r>
            <a:r>
              <a:rPr sz="1100" spc="-3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545454"/>
                </a:solidFill>
                <a:latin typeface="Calibri"/>
                <a:cs typeface="Calibri"/>
              </a:rPr>
              <a:t>de </a:t>
            </a:r>
            <a:r>
              <a:rPr sz="1100" spc="-45" dirty="0">
                <a:solidFill>
                  <a:srgbClr val="424242"/>
                </a:solidFill>
                <a:latin typeface="Calibri"/>
                <a:cs typeface="Calibri"/>
              </a:rPr>
              <a:t>vigência</a:t>
            </a:r>
            <a:r>
              <a:rPr sz="1100" spc="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D4D4D"/>
                </a:solidFill>
                <a:latin typeface="Calibri"/>
                <a:cs typeface="Calibri"/>
              </a:rPr>
              <a:t>do</a:t>
            </a:r>
            <a:r>
              <a:rPr sz="1100" spc="-2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24242"/>
                </a:solidFill>
                <a:latin typeface="Calibri"/>
                <a:cs typeface="Calibri"/>
              </a:rPr>
              <a:t>estabelecimento,</a:t>
            </a:r>
            <a:r>
              <a:rPr sz="1100" spc="-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3F3F3F"/>
                </a:solidFill>
                <a:latin typeface="Calibri"/>
                <a:cs typeface="Calibri"/>
              </a:rPr>
              <a:t>de</a:t>
            </a:r>
            <a:r>
              <a:rPr sz="1100" spc="1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45454"/>
                </a:solidFill>
                <a:latin typeface="Calibri"/>
                <a:cs typeface="Calibri"/>
              </a:rPr>
              <a:t>acordo</a:t>
            </a:r>
            <a:r>
              <a:rPr sz="1100" spc="2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65656"/>
                </a:solidFill>
                <a:latin typeface="Calibri"/>
                <a:cs typeface="Calibri"/>
              </a:rPr>
              <a:t>com</a:t>
            </a:r>
            <a:r>
              <a:rPr sz="1100" spc="1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E5E5E"/>
                </a:solidFill>
                <a:latin typeface="Calibri"/>
                <a:cs typeface="Calibri"/>
              </a:rPr>
              <a:t>as</a:t>
            </a:r>
            <a:r>
              <a:rPr sz="1100" spc="-15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65656"/>
                </a:solidFill>
                <a:latin typeface="Calibri"/>
                <a:cs typeface="Calibri"/>
              </a:rPr>
              <a:t>regras</a:t>
            </a:r>
            <a:r>
              <a:rPr sz="1100" spc="2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94949"/>
                </a:solidFill>
                <a:latin typeface="Calibri"/>
                <a:cs typeface="Calibri"/>
              </a:rPr>
              <a:t>definidas</a:t>
            </a:r>
            <a:r>
              <a:rPr sz="1100" spc="6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85" dirty="0">
                <a:solidFill>
                  <a:srgbClr val="424242"/>
                </a:solidFill>
                <a:latin typeface="Calibri"/>
                <a:cs typeface="Calibri"/>
              </a:rPr>
              <a:t>e</a:t>
            </a:r>
            <a:r>
              <a:rPr sz="1100" spc="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94949"/>
                </a:solidFill>
                <a:latin typeface="Calibri"/>
                <a:cs typeface="Calibri"/>
              </a:rPr>
              <a:t>especificadas</a:t>
            </a:r>
            <a:r>
              <a:rPr sz="1100" spc="10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F4F4F"/>
                </a:solidFill>
                <a:latin typeface="Calibri"/>
                <a:cs typeface="Calibri"/>
              </a:rPr>
              <a:t>pelo</a:t>
            </a:r>
            <a:r>
              <a:rPr sz="1100" spc="-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44444"/>
                </a:solidFill>
                <a:latin typeface="Calibri"/>
                <a:cs typeface="Calibri"/>
              </a:rPr>
              <a:t>órgão.</a:t>
            </a:r>
            <a:endParaRPr sz="1100">
              <a:latin typeface="Calibri"/>
              <a:cs typeface="Calibri"/>
            </a:endParaRPr>
          </a:p>
          <a:p>
            <a:pPr marL="17145" marR="15875" indent="126364">
              <a:lnSpc>
                <a:spcPct val="90900"/>
              </a:lnSpc>
              <a:spcBef>
                <a:spcPts val="685"/>
              </a:spcBef>
              <a:buClr>
                <a:srgbClr val="444444"/>
              </a:buClr>
              <a:buAutoNum type="arabicPeriod"/>
              <a:tabLst>
                <a:tab pos="143510" algn="l"/>
              </a:tabLst>
            </a:pPr>
            <a:r>
              <a:rPr sz="1100" spc="-40" dirty="0">
                <a:solidFill>
                  <a:srgbClr val="3B3B3B"/>
                </a:solidFill>
                <a:latin typeface="Calibri"/>
                <a:cs typeface="Calibri"/>
              </a:rPr>
              <a:t>Este</a:t>
            </a:r>
            <a:r>
              <a:rPr sz="1100" spc="-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14141"/>
                </a:solidFill>
                <a:latin typeface="Calibri"/>
                <a:cs typeface="Calibri"/>
              </a:rPr>
              <a:t>documento</a:t>
            </a:r>
            <a:r>
              <a:rPr sz="1100" spc="7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94949"/>
                </a:solidFill>
                <a:latin typeface="Calibri"/>
                <a:cs typeface="Calibri"/>
              </a:rPr>
              <a:t>foi</a:t>
            </a:r>
            <a:r>
              <a:rPr sz="1100" spc="-1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D4D4D"/>
                </a:solidFill>
                <a:latin typeface="Calibri"/>
                <a:cs typeface="Calibri"/>
              </a:rPr>
              <a:t>emitido</a:t>
            </a:r>
            <a:r>
              <a:rPr sz="1100" spc="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com</a:t>
            </a:r>
            <a:r>
              <a:rPr sz="1100" spc="-3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3B3B3B"/>
                </a:solidFill>
                <a:latin typeface="Calibri"/>
                <a:cs typeface="Calibri"/>
              </a:rPr>
              <a:t>base</a:t>
            </a:r>
            <a:r>
              <a:rPr sz="1100" spc="-3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4B4B4B"/>
                </a:solidFill>
                <a:latin typeface="Calibri"/>
                <a:cs typeface="Calibri"/>
              </a:rPr>
              <a:t>no</a:t>
            </a:r>
            <a:r>
              <a:rPr sz="1100" spc="-2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343434"/>
                </a:solidFill>
                <a:latin typeface="Calibri"/>
                <a:cs typeface="Calibri"/>
              </a:rPr>
              <a:t>artigo</a:t>
            </a:r>
            <a:r>
              <a:rPr sz="1100" spc="10" dirty="0">
                <a:solidFill>
                  <a:srgbClr val="343434"/>
                </a:solidFill>
                <a:latin typeface="Calibri"/>
                <a:cs typeface="Calibri"/>
              </a:rPr>
              <a:t> </a:t>
            </a:r>
            <a:r>
              <a:rPr sz="1100" spc="-75" dirty="0">
                <a:solidFill>
                  <a:srgbClr val="3D3D3D"/>
                </a:solidFill>
                <a:latin typeface="Calibri"/>
                <a:cs typeface="Calibri"/>
              </a:rPr>
              <a:t>7^,</a:t>
            </a:r>
            <a:r>
              <a:rPr sz="1100" spc="-2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44444"/>
                </a:solidFill>
                <a:latin typeface="Calibri"/>
                <a:cs typeface="Calibri"/>
              </a:rPr>
              <a:t>item</a:t>
            </a:r>
            <a:r>
              <a:rPr sz="11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64646"/>
                </a:solidFill>
                <a:latin typeface="Calibri"/>
                <a:cs typeface="Calibri"/>
              </a:rPr>
              <a:t>1</a:t>
            </a:r>
            <a:r>
              <a:rPr sz="1100" spc="-6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do</a:t>
            </a:r>
            <a:r>
              <a:rPr sz="1100" spc="-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63636"/>
                </a:solidFill>
                <a:latin typeface="Calibri"/>
                <a:cs typeface="Calibri"/>
              </a:rPr>
              <a:t>Decreto</a:t>
            </a:r>
            <a:r>
              <a:rPr sz="1100" spc="-30" dirty="0">
                <a:solidFill>
                  <a:srgbClr val="363636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3D3D3D"/>
                </a:solidFill>
                <a:latin typeface="Calibri"/>
                <a:cs typeface="Calibri"/>
              </a:rPr>
              <a:t>Estadual</a:t>
            </a:r>
            <a:r>
              <a:rPr sz="1100" spc="1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64646"/>
                </a:solidFill>
                <a:latin typeface="Calibri"/>
                <a:cs typeface="Calibri"/>
              </a:rPr>
              <a:t>55.660,</a:t>
            </a:r>
            <a:r>
              <a:rPr sz="110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00" spc="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525252"/>
                </a:solidFill>
                <a:latin typeface="Calibri"/>
                <a:cs typeface="Calibri"/>
              </a:rPr>
              <a:t>30</a:t>
            </a:r>
            <a:r>
              <a:rPr sz="1100" spc="-1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575757"/>
                </a:solidFill>
                <a:latin typeface="Calibri"/>
                <a:cs typeface="Calibri"/>
              </a:rPr>
              <a:t>de</a:t>
            </a:r>
            <a:r>
              <a:rPr sz="1100" spc="-6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94949"/>
                </a:solidFill>
                <a:latin typeface="Calibri"/>
                <a:cs typeface="Calibri"/>
              </a:rPr>
              <a:t>março</a:t>
            </a:r>
            <a:r>
              <a:rPr sz="1100" spc="-3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94949"/>
                </a:solidFill>
                <a:latin typeface="Calibri"/>
                <a:cs typeface="Calibri"/>
              </a:rPr>
              <a:t>de</a:t>
            </a:r>
            <a:r>
              <a:rPr sz="1100" spc="-5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64646"/>
                </a:solidFill>
                <a:latin typeface="Calibri"/>
                <a:cs typeface="Calibri"/>
              </a:rPr>
              <a:t>2010.</a:t>
            </a:r>
            <a:r>
              <a:rPr sz="1100" spc="2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B4B4B"/>
                </a:solidFill>
                <a:latin typeface="Calibri"/>
                <a:cs typeface="Calibri"/>
              </a:rPr>
              <a:t>Trata-</a:t>
            </a:r>
            <a:r>
              <a:rPr sz="1100" spc="-20" dirty="0">
                <a:solidFill>
                  <a:srgbClr val="4B4B4B"/>
                </a:solidFill>
                <a:latin typeface="Calibri"/>
                <a:cs typeface="Calibri"/>
              </a:rPr>
              <a:t>se</a:t>
            </a:r>
            <a:r>
              <a:rPr sz="1100" spc="3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B4B4B"/>
                </a:solidFill>
                <a:latin typeface="Calibri"/>
                <a:cs typeface="Calibri"/>
              </a:rPr>
              <a:t>de</a:t>
            </a:r>
            <a:r>
              <a:rPr sz="1100" spc="-6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84848"/>
                </a:solidFill>
                <a:latin typeface="Calibri"/>
                <a:cs typeface="Calibri"/>
              </a:rPr>
              <a:t>um </a:t>
            </a:r>
            <a:r>
              <a:rPr sz="1100" spc="-50" dirty="0">
                <a:solidFill>
                  <a:srgbClr val="383838"/>
                </a:solidFill>
                <a:latin typeface="Calibri"/>
                <a:cs typeface="Calibri"/>
              </a:rPr>
              <a:t>documento</a:t>
            </a:r>
            <a:r>
              <a:rPr sz="1100" dirty="0">
                <a:solidFill>
                  <a:srgbClr val="383838"/>
                </a:solidFill>
                <a:latin typeface="Calibri"/>
                <a:cs typeface="Calibri"/>
              </a:rPr>
              <a:t> </a:t>
            </a:r>
            <a:r>
              <a:rPr sz="1100" b="1" spc="-45" dirty="0">
                <a:solidFill>
                  <a:srgbClr val="3F3F3F"/>
                </a:solidFill>
                <a:latin typeface="Calibri"/>
                <a:cs typeface="Calibri"/>
              </a:rPr>
              <a:t>parcial,</a:t>
            </a:r>
            <a:r>
              <a:rPr sz="1100" b="1" spc="-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64646"/>
                </a:solidFill>
                <a:latin typeface="Calibri"/>
                <a:cs typeface="Calibri"/>
              </a:rPr>
              <a:t>e</a:t>
            </a:r>
            <a:r>
              <a:rPr sz="1100" b="1" spc="-4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b="1" spc="-65" dirty="0">
                <a:solidFill>
                  <a:srgbClr val="3F3F3F"/>
                </a:solidFill>
                <a:latin typeface="Calibri"/>
                <a:cs typeface="Calibri"/>
              </a:rPr>
              <a:t>que</a:t>
            </a:r>
            <a:r>
              <a:rPr sz="1100" b="1" spc="-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b="1" spc="-75" dirty="0">
                <a:solidFill>
                  <a:srgbClr val="424242"/>
                </a:solidFill>
                <a:latin typeface="Calibri"/>
                <a:cs typeface="Calibri"/>
              </a:rPr>
              <a:t>não</a:t>
            </a:r>
            <a:r>
              <a:rPr sz="1100" b="1" spc="-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424242"/>
                </a:solidFill>
                <a:latin typeface="Calibri"/>
                <a:cs typeface="Calibri"/>
              </a:rPr>
              <a:t>produz</a:t>
            </a:r>
            <a:r>
              <a:rPr sz="1100" b="1" spc="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444444"/>
                </a:solidFill>
                <a:latin typeface="Calibri"/>
                <a:cs typeface="Calibri"/>
              </a:rPr>
              <a:t>os</a:t>
            </a:r>
            <a:r>
              <a:rPr sz="1100" spc="-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383838"/>
                </a:solidFill>
                <a:latin typeface="Calibri"/>
                <a:cs typeface="Calibri"/>
              </a:rPr>
              <a:t>efeitos</a:t>
            </a:r>
            <a:r>
              <a:rPr sz="1100" b="1" spc="-10" dirty="0">
                <a:solidFill>
                  <a:srgbClr val="383838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84848"/>
                </a:solidFill>
                <a:latin typeface="Calibri"/>
                <a:cs typeface="Calibri"/>
              </a:rPr>
              <a:t>legais</a:t>
            </a:r>
            <a:r>
              <a:rPr sz="1100" b="1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3B3B3B"/>
                </a:solidFill>
                <a:latin typeface="Calibri"/>
                <a:cs typeface="Calibri"/>
              </a:rPr>
              <a:t>para</a:t>
            </a:r>
            <a:r>
              <a:rPr sz="1100" b="1" spc="2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b="1" spc="-20" dirty="0">
                <a:solidFill>
                  <a:srgbClr val="565656"/>
                </a:solidFill>
                <a:latin typeface="Calibri"/>
                <a:cs typeface="Calibri"/>
              </a:rPr>
              <a:t>a</a:t>
            </a:r>
            <a:r>
              <a:rPr sz="1100" b="1" spc="-6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3D3D3D"/>
                </a:solidFill>
                <a:latin typeface="Calibri"/>
                <a:cs typeface="Calibri"/>
              </a:rPr>
              <a:t>autorização</a:t>
            </a:r>
            <a:r>
              <a:rPr sz="1100" b="1" spc="6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484848"/>
                </a:solidFill>
                <a:latin typeface="Calibri"/>
                <a:cs typeface="Calibri"/>
              </a:rPr>
              <a:t>do</a:t>
            </a:r>
            <a:r>
              <a:rPr sz="1100" b="1" spc="-3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24242"/>
                </a:solidFill>
                <a:latin typeface="Calibri"/>
                <a:cs typeface="Calibri"/>
              </a:rPr>
              <a:t>exercfcio</a:t>
            </a:r>
            <a:r>
              <a:rPr sz="1100" spc="3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3F3F3F"/>
                </a:solidFill>
                <a:latin typeface="Calibri"/>
                <a:cs typeface="Calibri"/>
              </a:rPr>
              <a:t>das</a:t>
            </a:r>
            <a:r>
              <a:rPr sz="1100" b="1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94949"/>
                </a:solidFill>
                <a:latin typeface="Calibri"/>
                <a:cs typeface="Calibri"/>
              </a:rPr>
              <a:t>atividades</a:t>
            </a:r>
            <a:r>
              <a:rPr sz="1100" b="1" spc="5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b="1" spc="-60" dirty="0">
                <a:solidFill>
                  <a:srgbClr val="424242"/>
                </a:solidFill>
                <a:latin typeface="Calibri"/>
                <a:cs typeface="Calibri"/>
              </a:rPr>
              <a:t>econômicas</a:t>
            </a:r>
            <a:r>
              <a:rPr sz="1100" b="1" spc="6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464646"/>
                </a:solidFill>
                <a:latin typeface="Calibri"/>
                <a:cs typeface="Calibri"/>
              </a:rPr>
              <a:t>nele</a:t>
            </a:r>
            <a:r>
              <a:rPr sz="1100" b="1" spc="-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B3B3B"/>
                </a:solidFill>
                <a:latin typeface="Calibri"/>
                <a:cs typeface="Calibri"/>
              </a:rPr>
              <a:t>contidas. </a:t>
            </a:r>
            <a:r>
              <a:rPr sz="1100" spc="-30" dirty="0">
                <a:solidFill>
                  <a:srgbClr val="494949"/>
                </a:solidFill>
                <a:latin typeface="Calibri"/>
                <a:cs typeface="Calibri"/>
              </a:rPr>
              <a:t>Para</a:t>
            </a:r>
            <a:r>
              <a:rPr sz="1100" spc="-4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obter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b="1" spc="-30" dirty="0">
                <a:solidFill>
                  <a:srgbClr val="4B4B4B"/>
                </a:solidFill>
                <a:latin typeface="Calibri"/>
                <a:cs typeface="Calibri"/>
              </a:rPr>
              <a:t>o</a:t>
            </a:r>
            <a:r>
              <a:rPr sz="1100" b="1" spc="-6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24242"/>
                </a:solidFill>
                <a:latin typeface="Calibri"/>
                <a:cs typeface="Calibri"/>
              </a:rPr>
              <a:t>Certificado</a:t>
            </a:r>
            <a:r>
              <a:rPr sz="1100" b="1" spc="3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b="1" spc="-45" dirty="0">
                <a:solidFill>
                  <a:srgbClr val="525252"/>
                </a:solidFill>
                <a:latin typeface="Calibri"/>
                <a:cs typeface="Calibri"/>
              </a:rPr>
              <a:t>de</a:t>
            </a:r>
            <a:r>
              <a:rPr sz="1100" b="1" spc="-5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3D3D3D"/>
                </a:solidFill>
                <a:latin typeface="Calibri"/>
                <a:cs typeface="Calibri"/>
              </a:rPr>
              <a:t>Licenciamento,</a:t>
            </a:r>
            <a:r>
              <a:rPr sz="1100" b="1" spc="2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424242"/>
                </a:solidFill>
                <a:latin typeface="Calibri"/>
                <a:cs typeface="Calibri"/>
              </a:rPr>
              <a:t>finalize</a:t>
            </a:r>
            <a:r>
              <a:rPr sz="1100" b="1" spc="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4D4D4D"/>
                </a:solidFill>
                <a:latin typeface="Calibri"/>
                <a:cs typeface="Calibri"/>
              </a:rPr>
              <a:t>as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b="1" spc="-45" dirty="0">
                <a:solidFill>
                  <a:srgbClr val="464646"/>
                </a:solidFill>
                <a:latin typeface="Calibri"/>
                <a:cs typeface="Calibri"/>
              </a:rPr>
              <a:t>licenças</a:t>
            </a:r>
            <a:r>
              <a:rPr sz="1100" b="1" spc="5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b="1" spc="-65" dirty="0">
                <a:solidFill>
                  <a:srgbClr val="4D4D4D"/>
                </a:solidFill>
                <a:latin typeface="Calibri"/>
                <a:cs typeface="Calibri"/>
              </a:rPr>
              <a:t>dos</a:t>
            </a:r>
            <a:r>
              <a:rPr sz="1100" b="1" spc="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b="1" spc="-65" dirty="0">
                <a:solidFill>
                  <a:srgbClr val="3B3B3B"/>
                </a:solidFill>
                <a:latin typeface="Calibri"/>
                <a:cs typeface="Calibri"/>
              </a:rPr>
              <a:t>órgãos</a:t>
            </a:r>
            <a:r>
              <a:rPr sz="1100" b="1" spc="2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44444"/>
                </a:solidFill>
                <a:latin typeface="Calibri"/>
                <a:cs typeface="Calibri"/>
              </a:rPr>
              <a:t>integrados</a:t>
            </a:r>
            <a:r>
              <a:rPr sz="1100" b="1" spc="9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65" dirty="0">
                <a:solidFill>
                  <a:srgbClr val="525252"/>
                </a:solidFill>
                <a:latin typeface="Calibri"/>
                <a:cs typeface="Calibri"/>
              </a:rPr>
              <a:t>que</a:t>
            </a:r>
            <a:r>
              <a:rPr sz="1100" b="1" spc="-1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F4F4F"/>
                </a:solidFill>
                <a:latin typeface="Calibri"/>
                <a:cs typeface="Calibri"/>
              </a:rPr>
              <a:t>ainda</a:t>
            </a:r>
            <a:r>
              <a:rPr sz="1100" b="1" spc="-1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44444"/>
                </a:solidFill>
                <a:latin typeface="Calibri"/>
                <a:cs typeface="Calibri"/>
              </a:rPr>
              <a:t>estâo</a:t>
            </a:r>
            <a:r>
              <a:rPr sz="1100" b="1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55" dirty="0">
                <a:solidFill>
                  <a:srgbClr val="494949"/>
                </a:solidFill>
                <a:latin typeface="Calibri"/>
                <a:cs typeface="Calibri"/>
              </a:rPr>
              <a:t>pendentes.</a:t>
            </a:r>
            <a:r>
              <a:rPr sz="1100" b="1" spc="4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b="1" spc="-60" dirty="0">
                <a:solidFill>
                  <a:srgbClr val="464646"/>
                </a:solidFill>
                <a:latin typeface="Calibri"/>
                <a:cs typeface="Calibri"/>
              </a:rPr>
              <a:t>Verifique</a:t>
            </a:r>
            <a:r>
              <a:rPr sz="1100" b="1" spc="4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b="1" spc="-60" dirty="0">
                <a:solidFill>
                  <a:srgbClr val="545454"/>
                </a:solidFill>
                <a:latin typeface="Calibri"/>
                <a:cs typeface="Calibri"/>
              </a:rPr>
              <a:t>a</a:t>
            </a:r>
            <a:r>
              <a:rPr sz="1100" b="1" spc="50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3F3F3F"/>
                </a:solidFill>
                <a:latin typeface="Calibri"/>
                <a:cs typeface="Calibri"/>
              </a:rPr>
              <a:t>situação</a:t>
            </a:r>
            <a:r>
              <a:rPr sz="1100" b="1" spc="-1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84848"/>
                </a:solidFill>
                <a:latin typeface="Calibri"/>
                <a:cs typeface="Calibri"/>
              </a:rPr>
              <a:t>das </a:t>
            </a:r>
            <a:r>
              <a:rPr sz="1100" b="1" spc="-45" dirty="0">
                <a:solidFill>
                  <a:srgbClr val="444444"/>
                </a:solidFill>
                <a:latin typeface="Calibri"/>
                <a:cs typeface="Calibri"/>
              </a:rPr>
              <a:t>licenças</a:t>
            </a:r>
            <a:r>
              <a:rPr sz="1100" b="1" spc="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F3F3F"/>
                </a:solidFill>
                <a:latin typeface="Calibri"/>
                <a:cs typeface="Calibri"/>
              </a:rPr>
              <a:t>abaixo.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769" y="5193595"/>
            <a:ext cx="6887845" cy="271780"/>
          </a:xfrm>
          <a:prstGeom prst="rect">
            <a:avLst/>
          </a:prstGeom>
          <a:ln w="9147">
            <a:solidFill>
              <a:srgbClr val="6B6064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45"/>
              </a:spcBef>
            </a:pPr>
            <a:r>
              <a:rPr sz="1100" b="1" spc="-85" dirty="0">
                <a:solidFill>
                  <a:srgbClr val="4B4B4B"/>
                </a:solidFill>
                <a:latin typeface="Calibri"/>
                <a:cs typeface="Calibri"/>
              </a:rPr>
              <a:t>DADOS</a:t>
            </a:r>
            <a:r>
              <a:rPr sz="1100" b="1" spc="3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4B4B4B"/>
                </a:solidFill>
                <a:latin typeface="Calibri"/>
                <a:cs typeface="Calibri"/>
              </a:rPr>
              <a:t>DA</a:t>
            </a:r>
            <a:r>
              <a:rPr sz="1100" b="1" spc="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D3D3D"/>
                </a:solidFill>
                <a:latin typeface="Calibri"/>
                <a:cs typeface="Calibri"/>
              </a:rPr>
              <a:t>EMPRESA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8444" y="5478484"/>
            <a:ext cx="11309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85" dirty="0">
                <a:solidFill>
                  <a:srgbClr val="444444"/>
                </a:solidFill>
                <a:latin typeface="Calibri"/>
                <a:cs typeface="Calibri"/>
              </a:rPr>
              <a:t>NOME</a:t>
            </a:r>
            <a:r>
              <a:rPr sz="1100" b="1" spc="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b="1" spc="-65" dirty="0">
                <a:solidFill>
                  <a:srgbClr val="3F3F3F"/>
                </a:solidFill>
                <a:latin typeface="Calibri"/>
                <a:cs typeface="Calibri"/>
              </a:rPr>
              <a:t>EMPRESARIAL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6736" y="5747127"/>
            <a:ext cx="38830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484848"/>
                </a:solidFill>
                <a:latin typeface="Calibri"/>
                <a:cs typeface="Calibri"/>
              </a:rPr>
              <a:t>ASSOCIACAO</a:t>
            </a:r>
            <a:r>
              <a:rPr sz="1000" spc="2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F4F4F"/>
                </a:solidFill>
                <a:latin typeface="Calibri"/>
                <a:cs typeface="Calibri"/>
              </a:rPr>
              <a:t>DOS</a:t>
            </a:r>
            <a:r>
              <a:rPr sz="1000" spc="-4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84848"/>
                </a:solidFill>
                <a:latin typeface="Calibri"/>
                <a:cs typeface="Calibri"/>
              </a:rPr>
              <a:t>MORADORES</a:t>
            </a:r>
            <a:r>
              <a:rPr sz="1000" spc="1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25252"/>
                </a:solidFill>
                <a:latin typeface="Calibri"/>
                <a:cs typeface="Calibri"/>
              </a:rPr>
              <a:t>PARA</a:t>
            </a:r>
            <a:r>
              <a:rPr sz="1000" spc="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14141"/>
                </a:solidFill>
                <a:latin typeface="Calibri"/>
                <a:cs typeface="Calibri"/>
              </a:rPr>
              <a:t>DESENVOLVIMENTO</a:t>
            </a:r>
            <a:r>
              <a:rPr sz="1000" spc="-8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B4B4B"/>
                </a:solidFill>
                <a:latin typeface="Calibri"/>
                <a:cs typeface="Calibri"/>
              </a:rPr>
              <a:t>DO</a:t>
            </a:r>
            <a:r>
              <a:rPr sz="1000" spc="-3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24242"/>
                </a:solidFill>
                <a:latin typeface="Calibri"/>
                <a:cs typeface="Calibri"/>
              </a:rPr>
              <a:t>AGUA</a:t>
            </a:r>
            <a:r>
              <a:rPr sz="1000" spc="6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F3F3F"/>
                </a:solidFill>
                <a:latin typeface="Calibri"/>
                <a:cs typeface="Calibri"/>
              </a:rPr>
              <a:t>AZUL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1755" y="5897446"/>
            <a:ext cx="2941955" cy="231076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795"/>
              </a:spcBef>
            </a:pPr>
            <a:r>
              <a:rPr sz="1100" b="1" spc="-70" dirty="0">
                <a:solidFill>
                  <a:srgbClr val="4F4F4F"/>
                </a:solidFill>
                <a:latin typeface="Calibri"/>
                <a:cs typeface="Calibri"/>
              </a:rPr>
              <a:t>NATUREZA</a:t>
            </a:r>
            <a:r>
              <a:rPr sz="1100" b="1" spc="7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24242"/>
                </a:solidFill>
                <a:latin typeface="Calibri"/>
                <a:cs typeface="Calibri"/>
              </a:rPr>
              <a:t>JURÍDICA</a:t>
            </a:r>
            <a:endParaRPr sz="1100">
              <a:latin typeface="Calibri"/>
              <a:cs typeface="Calibri"/>
            </a:endParaRPr>
          </a:p>
          <a:p>
            <a:pPr marL="21590">
              <a:lnSpc>
                <a:spcPct val="100000"/>
              </a:lnSpc>
              <a:spcBef>
                <a:spcPts val="695"/>
              </a:spcBef>
            </a:pPr>
            <a:r>
              <a:rPr sz="1100" spc="-60" dirty="0">
                <a:solidFill>
                  <a:srgbClr val="484848"/>
                </a:solidFill>
                <a:latin typeface="Calibri"/>
                <a:cs typeface="Calibri"/>
              </a:rPr>
              <a:t>Associação</a:t>
            </a:r>
            <a:r>
              <a:rPr sz="1100" spc="6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Privada</a:t>
            </a:r>
            <a:endParaRPr sz="11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  <a:spcBef>
                <a:spcPts val="660"/>
              </a:spcBef>
            </a:pPr>
            <a:r>
              <a:rPr sz="1100" b="1" spc="-85" dirty="0">
                <a:solidFill>
                  <a:srgbClr val="4D4D4D"/>
                </a:solidFill>
                <a:latin typeface="Calibri"/>
                <a:cs typeface="Calibri"/>
              </a:rPr>
              <a:t>A</a:t>
            </a:r>
            <a:r>
              <a:rPr sz="1100" b="1" spc="-3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3D3D3D"/>
                </a:solidFill>
                <a:latin typeface="Calibri"/>
                <a:cs typeface="Calibri"/>
              </a:rPr>
              <a:t>EMPRESA</a:t>
            </a:r>
            <a:r>
              <a:rPr sz="1100" b="1" spc="2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b="1" spc="-75" dirty="0">
                <a:solidFill>
                  <a:srgbClr val="494949"/>
                </a:solidFill>
                <a:latin typeface="Calibri"/>
                <a:cs typeface="Calibri"/>
              </a:rPr>
              <a:t>TERÁ</a:t>
            </a:r>
            <a:r>
              <a:rPr sz="1100" b="1" spc="-1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B3B3B"/>
                </a:solidFill>
                <a:latin typeface="Calibri"/>
                <a:cs typeface="Calibri"/>
              </a:rPr>
              <a:t>ESTABELECIMENTOS</a:t>
            </a:r>
            <a:endParaRPr sz="1100">
              <a:latin typeface="Calibri"/>
              <a:cs typeface="Calibri"/>
            </a:endParaRPr>
          </a:p>
          <a:p>
            <a:pPr marL="19050">
              <a:lnSpc>
                <a:spcPct val="100000"/>
              </a:lnSpc>
              <a:spcBef>
                <a:spcPts val="660"/>
              </a:spcBef>
            </a:pPr>
            <a:r>
              <a:rPr sz="1100" spc="-25" dirty="0">
                <a:solidFill>
                  <a:srgbClr val="525252"/>
                </a:solidFill>
                <a:latin typeface="Calibri"/>
                <a:cs typeface="Calibri"/>
              </a:rPr>
              <a:t>Sim</a:t>
            </a:r>
            <a:endParaRPr sz="11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730"/>
              </a:spcBef>
            </a:pPr>
            <a:r>
              <a:rPr sz="1100" spc="-65" dirty="0">
                <a:solidFill>
                  <a:srgbClr val="484848"/>
                </a:solidFill>
                <a:latin typeface="Calibri"/>
                <a:cs typeface="Calibri"/>
              </a:rPr>
              <a:t>FORMA</a:t>
            </a:r>
            <a:r>
              <a:rPr sz="110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B4B4B"/>
                </a:solidFill>
                <a:latin typeface="Calibri"/>
                <a:cs typeface="Calibri"/>
              </a:rPr>
              <a:t>DE</a:t>
            </a:r>
            <a:r>
              <a:rPr sz="1100" spc="-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505050"/>
                </a:solidFill>
                <a:latin typeface="Calibri"/>
                <a:cs typeface="Calibri"/>
              </a:rPr>
              <a:t>ATUAÇÃO</a:t>
            </a:r>
            <a:endParaRPr sz="11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660"/>
              </a:spcBef>
            </a:pPr>
            <a:r>
              <a:rPr sz="1100" spc="-55" dirty="0">
                <a:solidFill>
                  <a:srgbClr val="424242"/>
                </a:solidFill>
                <a:latin typeface="Calibri"/>
                <a:cs typeface="Calibri"/>
              </a:rPr>
              <a:t>Estabelecimento</a:t>
            </a:r>
            <a:r>
              <a:rPr sz="1100" spc="3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24242"/>
                </a:solidFill>
                <a:latin typeface="Calibri"/>
                <a:cs typeface="Calibri"/>
              </a:rPr>
              <a:t>Fixo</a:t>
            </a:r>
            <a:endParaRPr sz="110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  <a:spcBef>
                <a:spcPts val="660"/>
              </a:spcBef>
            </a:pPr>
            <a:r>
              <a:rPr sz="1100" b="1" spc="-85" dirty="0">
                <a:solidFill>
                  <a:srgbClr val="3F3F3F"/>
                </a:solidFill>
                <a:latin typeface="Calibri"/>
                <a:cs typeface="Calibri"/>
              </a:rPr>
              <a:t>ENDEREÇO</a:t>
            </a:r>
            <a:r>
              <a:rPr sz="1100" b="1" spc="6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4B4B4B"/>
                </a:solidFill>
                <a:latin typeface="Calibri"/>
                <a:cs typeface="Calibri"/>
              </a:rPr>
              <a:t>DO</a:t>
            </a:r>
            <a:r>
              <a:rPr sz="1100" b="1" spc="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14141"/>
                </a:solidFill>
                <a:latin typeface="Calibri"/>
                <a:cs typeface="Calibri"/>
              </a:rPr>
              <a:t>ESTABELECIMENTO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100" spc="-65" dirty="0">
                <a:solidFill>
                  <a:srgbClr val="414141"/>
                </a:solidFill>
                <a:latin typeface="Calibri"/>
                <a:cs typeface="Calibri"/>
              </a:rPr>
              <a:t>ESTRADA</a:t>
            </a:r>
            <a:r>
              <a:rPr sz="1100" spc="5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464646"/>
                </a:solidFill>
                <a:latin typeface="Calibri"/>
                <a:cs typeface="Calibri"/>
              </a:rPr>
              <a:t>ACACIO</a:t>
            </a:r>
            <a:r>
              <a:rPr sz="1100" spc="1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75" dirty="0">
                <a:solidFill>
                  <a:srgbClr val="444444"/>
                </a:solidFill>
                <a:latin typeface="Calibri"/>
                <a:cs typeface="Calibri"/>
              </a:rPr>
              <a:t>ANTONIO</a:t>
            </a:r>
            <a:r>
              <a:rPr sz="1100" spc="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F4F4F"/>
                </a:solidFill>
                <a:latin typeface="Calibri"/>
                <a:cs typeface="Calibri"/>
              </a:rPr>
              <a:t>BATISTA,</a:t>
            </a:r>
            <a:r>
              <a:rPr sz="1100" spc="1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44444"/>
                </a:solidFill>
                <a:latin typeface="Calibri"/>
                <a:cs typeface="Calibri"/>
              </a:rPr>
              <a:t>270</a:t>
            </a:r>
            <a:endParaRPr sz="11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700"/>
              </a:spcBef>
            </a:pPr>
            <a:r>
              <a:rPr sz="1100" spc="-65" dirty="0">
                <a:solidFill>
                  <a:srgbClr val="4B4B4B"/>
                </a:solidFill>
                <a:latin typeface="Calibri"/>
                <a:cs typeface="Calibri"/>
              </a:rPr>
              <a:t>VILA</a:t>
            </a:r>
            <a:r>
              <a:rPr sz="110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4B4B4B"/>
                </a:solidFill>
                <a:latin typeface="Calibri"/>
                <a:cs typeface="Calibri"/>
              </a:rPr>
              <a:t>NOVA</a:t>
            </a:r>
            <a:r>
              <a:rPr sz="1100" spc="1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94949"/>
                </a:solidFill>
                <a:latin typeface="Calibri"/>
                <a:cs typeface="Calibri"/>
              </a:rPr>
              <a:t>BONSUCESSO,</a:t>
            </a:r>
            <a:r>
              <a:rPr sz="1100" spc="4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B4B4B"/>
                </a:solidFill>
                <a:latin typeface="Calibri"/>
                <a:cs typeface="Calibri"/>
              </a:rPr>
              <a:t>Guarulhos</a:t>
            </a:r>
            <a:r>
              <a:rPr sz="1100" spc="5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4F4F4F"/>
                </a:solidFill>
                <a:latin typeface="Calibri"/>
                <a:cs typeface="Calibri"/>
              </a:rPr>
              <a:t>-</a:t>
            </a:r>
            <a:r>
              <a:rPr sz="1100" spc="-6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84848"/>
                </a:solidFill>
                <a:latin typeface="Calibri"/>
                <a:cs typeface="Calibri"/>
              </a:rPr>
              <a:t>SP </a:t>
            </a:r>
            <a:r>
              <a:rPr sz="1100" spc="-50" dirty="0">
                <a:solidFill>
                  <a:srgbClr val="464646"/>
                </a:solidFill>
                <a:latin typeface="Calibri"/>
                <a:cs typeface="Calibri"/>
              </a:rPr>
              <a:t>CEP:</a:t>
            </a:r>
            <a:r>
              <a:rPr sz="110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44444"/>
                </a:solidFill>
                <a:latin typeface="Calibri"/>
                <a:cs typeface="Calibri"/>
              </a:rPr>
              <a:t>07175080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7280" y="8266479"/>
            <a:ext cx="15589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80" dirty="0">
                <a:solidFill>
                  <a:srgbClr val="545454"/>
                </a:solidFill>
                <a:latin typeface="Calibri"/>
                <a:cs typeface="Calibri"/>
              </a:rPr>
              <a:t>ÁREA</a:t>
            </a:r>
            <a:r>
              <a:rPr sz="1100" b="1" spc="2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b="1" spc="-75" dirty="0">
                <a:solidFill>
                  <a:srgbClr val="4D4D4D"/>
                </a:solidFill>
                <a:latin typeface="Calibri"/>
                <a:cs typeface="Calibri"/>
              </a:rPr>
              <a:t>DO</a:t>
            </a:r>
            <a:r>
              <a:rPr sz="1100" b="1" spc="-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b="1" spc="-50" dirty="0">
                <a:solidFill>
                  <a:srgbClr val="3D3D3D"/>
                </a:solidFill>
                <a:latin typeface="Calibri"/>
                <a:cs typeface="Calibri"/>
              </a:rPr>
              <a:t>ESTABELECIMENTO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57135" y="8290094"/>
            <a:ext cx="381635" cy="170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spc="-10" dirty="0">
                <a:solidFill>
                  <a:srgbClr val="424242"/>
                </a:solidFill>
                <a:latin typeface="Calibri"/>
                <a:cs typeface="Calibri"/>
              </a:rPr>
              <a:t>184.32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4174" y="8517857"/>
            <a:ext cx="3905885" cy="161925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7780" marR="1268730" indent="2540">
              <a:lnSpc>
                <a:spcPts val="1150"/>
              </a:lnSpc>
              <a:spcBef>
                <a:spcPts val="280"/>
              </a:spcBef>
              <a:tabLst>
                <a:tab pos="2279015" algn="l"/>
              </a:tabLst>
            </a:pPr>
            <a:r>
              <a:rPr sz="1100" b="1" spc="-80" dirty="0">
                <a:solidFill>
                  <a:srgbClr val="4B4B4B"/>
                </a:solidFill>
                <a:latin typeface="Calibri"/>
                <a:cs typeface="Calibri"/>
              </a:rPr>
              <a:t>ÁREA</a:t>
            </a:r>
            <a:r>
              <a:rPr sz="1100" b="1" spc="-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4F4F4F"/>
                </a:solidFill>
                <a:latin typeface="Calibri"/>
                <a:cs typeface="Calibri"/>
              </a:rPr>
              <a:t>DO</a:t>
            </a:r>
            <a:r>
              <a:rPr sz="1100" b="1" spc="-1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b="1" spc="-70" dirty="0">
                <a:solidFill>
                  <a:srgbClr val="464646"/>
                </a:solidFill>
                <a:latin typeface="Calibri"/>
                <a:cs typeface="Calibri"/>
              </a:rPr>
              <a:t>IMÓVEL</a:t>
            </a:r>
            <a:r>
              <a:rPr sz="1100" b="1" spc="5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00" b="1" spc="-60" dirty="0">
                <a:solidFill>
                  <a:srgbClr val="4D4D4D"/>
                </a:solidFill>
                <a:latin typeface="Calibri"/>
                <a:cs typeface="Calibri"/>
              </a:rPr>
              <a:t>(ÁREA</a:t>
            </a:r>
            <a:r>
              <a:rPr sz="1100" b="1" spc="5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44444"/>
                </a:solidFill>
                <a:latin typeface="Calibri"/>
                <a:cs typeface="Calibri"/>
              </a:rPr>
              <a:t>CONSTRUÍDA)</a:t>
            </a:r>
            <a:r>
              <a:rPr sz="1100" b="1" dirty="0">
                <a:solidFill>
                  <a:srgbClr val="444444"/>
                </a:solidFill>
                <a:latin typeface="Calibri"/>
                <a:cs typeface="Calibri"/>
              </a:rPr>
              <a:t>	</a:t>
            </a:r>
            <a:r>
              <a:rPr sz="1100" spc="-70" dirty="0">
                <a:solidFill>
                  <a:srgbClr val="3D3D3D"/>
                </a:solidFill>
                <a:latin typeface="Calibri"/>
                <a:cs typeface="Calibri"/>
              </a:rPr>
              <a:t>184.32</a:t>
            </a:r>
            <a:r>
              <a:rPr sz="1100" spc="-20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B4B4B"/>
                </a:solidFill>
                <a:latin typeface="Calibri"/>
                <a:cs typeface="Calibri"/>
              </a:rPr>
              <a:t>(M*)</a:t>
            </a:r>
            <a:endParaRPr sz="11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720"/>
              </a:spcBef>
            </a:pPr>
            <a:r>
              <a:rPr sz="1100" b="1" spc="-65" dirty="0">
                <a:solidFill>
                  <a:srgbClr val="414141"/>
                </a:solidFill>
                <a:latin typeface="Calibri"/>
                <a:cs typeface="Calibri"/>
              </a:rPr>
              <a:t>ATIVIDADES</a:t>
            </a:r>
            <a:r>
              <a:rPr sz="1100" b="1" spc="5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b="1" spc="-80" dirty="0">
                <a:solidFill>
                  <a:srgbClr val="4B4B4B"/>
                </a:solidFill>
                <a:latin typeface="Calibri"/>
                <a:cs typeface="Calibri"/>
              </a:rPr>
              <a:t>ECONÔMICAS</a:t>
            </a:r>
            <a:r>
              <a:rPr sz="1100" b="1" spc="7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3F3F3F"/>
                </a:solidFill>
                <a:latin typeface="Calibri"/>
                <a:cs typeface="Calibri"/>
              </a:rPr>
              <a:t>LICENCIADAS</a:t>
            </a:r>
            <a:endParaRPr sz="1100">
              <a:latin typeface="Calibri"/>
              <a:cs typeface="Calibri"/>
            </a:endParaRPr>
          </a:p>
          <a:p>
            <a:pPr marL="17145" marR="5080">
              <a:lnSpc>
                <a:spcPct val="147200"/>
              </a:lnSpc>
              <a:spcBef>
                <a:spcPts val="75"/>
              </a:spcBef>
            </a:pPr>
            <a:r>
              <a:rPr sz="1100" spc="-70" dirty="0">
                <a:solidFill>
                  <a:srgbClr val="525252"/>
                </a:solidFill>
                <a:latin typeface="Calibri"/>
                <a:cs typeface="Calibri"/>
              </a:rPr>
              <a:t>9493600</a:t>
            </a:r>
            <a:r>
              <a:rPr sz="1100" spc="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606060"/>
                </a:solidFill>
                <a:latin typeface="Calibri"/>
                <a:cs typeface="Calibri"/>
              </a:rPr>
              <a:t>-</a:t>
            </a:r>
            <a:r>
              <a:rPr sz="1100" spc="-25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94949"/>
                </a:solidFill>
                <a:latin typeface="Calibri"/>
                <a:cs typeface="Calibri"/>
              </a:rPr>
              <a:t>Atividades</a:t>
            </a:r>
            <a:r>
              <a:rPr sz="1100" spc="2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de</a:t>
            </a:r>
            <a:r>
              <a:rPr sz="1100" spc="-3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05050"/>
                </a:solidFill>
                <a:latin typeface="Calibri"/>
                <a:cs typeface="Calibri"/>
              </a:rPr>
              <a:t>organizações</a:t>
            </a:r>
            <a:r>
              <a:rPr sz="1100" spc="10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84848"/>
                </a:solidFill>
                <a:latin typeface="Calibri"/>
                <a:cs typeface="Calibri"/>
              </a:rPr>
              <a:t>associativas</a:t>
            </a:r>
            <a:r>
              <a:rPr sz="1100" spc="4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B4B4B"/>
                </a:solidFill>
                <a:latin typeface="Calibri"/>
                <a:cs typeface="Calibri"/>
              </a:rPr>
              <a:t>ligadas</a:t>
            </a:r>
            <a:r>
              <a:rPr sz="1100" spc="5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525252"/>
                </a:solidFill>
                <a:latin typeface="Calibri"/>
                <a:cs typeface="Calibri"/>
              </a:rPr>
              <a:t>á</a:t>
            </a:r>
            <a:r>
              <a:rPr sz="1100" spc="-3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00" spc="-45" dirty="0">
                <a:solidFill>
                  <a:srgbClr val="424242"/>
                </a:solidFill>
                <a:latin typeface="Calibri"/>
                <a:cs typeface="Calibri"/>
              </a:rPr>
              <a:t>cultura</a:t>
            </a:r>
            <a:r>
              <a:rPr sz="110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D4D4D"/>
                </a:solidFill>
                <a:latin typeface="Calibri"/>
                <a:cs typeface="Calibri"/>
              </a:rPr>
              <a:t>e</a:t>
            </a:r>
            <a:r>
              <a:rPr sz="1100" spc="-5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565656"/>
                </a:solidFill>
                <a:latin typeface="Calibri"/>
                <a:cs typeface="Calibri"/>
              </a:rPr>
              <a:t>à</a:t>
            </a:r>
            <a:r>
              <a:rPr sz="1100" spc="-8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94949"/>
                </a:solidFill>
                <a:latin typeface="Calibri"/>
                <a:cs typeface="Calibri"/>
              </a:rPr>
              <a:t>arte </a:t>
            </a:r>
            <a:r>
              <a:rPr sz="1100" spc="-70" dirty="0">
                <a:solidFill>
                  <a:srgbClr val="494949"/>
                </a:solidFill>
                <a:latin typeface="Calibri"/>
                <a:cs typeface="Calibri"/>
              </a:rPr>
              <a:t>8511200</a:t>
            </a:r>
            <a:r>
              <a:rPr sz="1100" spc="3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80" dirty="0">
                <a:solidFill>
                  <a:srgbClr val="676767"/>
                </a:solidFill>
                <a:latin typeface="Calibri"/>
                <a:cs typeface="Calibri"/>
              </a:rPr>
              <a:t>-</a:t>
            </a:r>
            <a:r>
              <a:rPr sz="1100" spc="15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94949"/>
                </a:solidFill>
                <a:latin typeface="Calibri"/>
                <a:cs typeface="Calibri"/>
              </a:rPr>
              <a:t>Educação</a:t>
            </a:r>
            <a:r>
              <a:rPr sz="1100" spc="6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F4F4F"/>
                </a:solidFill>
                <a:latin typeface="Calibri"/>
                <a:cs typeface="Calibri"/>
              </a:rPr>
              <a:t>infantil</a:t>
            </a:r>
            <a:r>
              <a:rPr sz="1100" spc="-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575757"/>
                </a:solidFill>
                <a:latin typeface="Calibri"/>
                <a:cs typeface="Calibri"/>
              </a:rPr>
              <a:t>-</a:t>
            </a:r>
            <a:r>
              <a:rPr sz="1100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creche</a:t>
            </a:r>
            <a:endParaRPr sz="11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695"/>
              </a:spcBef>
            </a:pPr>
            <a:r>
              <a:rPr sz="1100" spc="-75" dirty="0">
                <a:solidFill>
                  <a:srgbClr val="4B4B4B"/>
                </a:solidFill>
                <a:latin typeface="Calibri"/>
                <a:cs typeface="Calibri"/>
              </a:rPr>
              <a:t>8512100</a:t>
            </a:r>
            <a:r>
              <a:rPr sz="1100" spc="4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30" dirty="0">
                <a:solidFill>
                  <a:srgbClr val="777777"/>
                </a:solidFill>
                <a:latin typeface="Calibri"/>
                <a:cs typeface="Calibri"/>
              </a:rPr>
              <a:t>-</a:t>
            </a:r>
            <a:r>
              <a:rPr sz="1100" spc="-35" dirty="0">
                <a:solidFill>
                  <a:srgbClr val="777777"/>
                </a:solidFill>
                <a:latin typeface="Calibri"/>
                <a:cs typeface="Calibri"/>
              </a:rPr>
              <a:t> </a:t>
            </a:r>
            <a:r>
              <a:rPr sz="1100" spc="-65" dirty="0">
                <a:solidFill>
                  <a:srgbClr val="4B4B4B"/>
                </a:solidFill>
                <a:latin typeface="Calibri"/>
                <a:cs typeface="Calibri"/>
              </a:rPr>
              <a:t>Educação</a:t>
            </a:r>
            <a:r>
              <a:rPr sz="1100" spc="7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B4B4B"/>
                </a:solidFill>
                <a:latin typeface="Calibri"/>
                <a:cs typeface="Calibri"/>
              </a:rPr>
              <a:t>infantil</a:t>
            </a:r>
            <a:r>
              <a:rPr sz="1100" spc="-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57575"/>
                </a:solidFill>
                <a:latin typeface="Calibri"/>
                <a:cs typeface="Calibri"/>
              </a:rPr>
              <a:t>-</a:t>
            </a:r>
            <a:r>
              <a:rPr sz="1100" spc="-25" dirty="0">
                <a:solidFill>
                  <a:srgbClr val="757575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545454"/>
                </a:solidFill>
                <a:latin typeface="Calibri"/>
                <a:cs typeface="Calibri"/>
              </a:rPr>
              <a:t>pré-</a:t>
            </a:r>
            <a:r>
              <a:rPr sz="1100" spc="-10" dirty="0">
                <a:solidFill>
                  <a:srgbClr val="545454"/>
                </a:solidFill>
                <a:latin typeface="Calibri"/>
                <a:cs typeface="Calibri"/>
              </a:rPr>
              <a:t>escola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100" spc="-70" dirty="0">
                <a:solidFill>
                  <a:srgbClr val="5B5B5B"/>
                </a:solidFill>
                <a:latin typeface="Calibri"/>
                <a:cs typeface="Calibri"/>
              </a:rPr>
              <a:t>9499500</a:t>
            </a:r>
            <a:r>
              <a:rPr sz="1100" spc="4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1100" spc="-80" dirty="0">
                <a:solidFill>
                  <a:srgbClr val="696969"/>
                </a:solidFill>
                <a:latin typeface="Calibri"/>
                <a:cs typeface="Calibri"/>
              </a:rPr>
              <a:t>-</a:t>
            </a:r>
            <a:r>
              <a:rPr sz="1100" spc="10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44444"/>
                </a:solidFill>
                <a:latin typeface="Calibri"/>
                <a:cs typeface="Calibri"/>
              </a:rPr>
              <a:t>Atividades</a:t>
            </a:r>
            <a:r>
              <a:rPr sz="1100" spc="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F3F3F"/>
                </a:solidFill>
                <a:latin typeface="Calibri"/>
                <a:cs typeface="Calibri"/>
              </a:rPr>
              <a:t>associativas</a:t>
            </a:r>
            <a:r>
              <a:rPr sz="1100" spc="5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00" spc="-60" dirty="0">
                <a:solidFill>
                  <a:srgbClr val="4B4B4B"/>
                </a:solidFill>
                <a:latin typeface="Calibri"/>
                <a:cs typeface="Calibri"/>
              </a:rPr>
              <a:t>não</a:t>
            </a:r>
            <a:r>
              <a:rPr sz="1100" spc="-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55" dirty="0">
                <a:solidFill>
                  <a:srgbClr val="414141"/>
                </a:solidFill>
                <a:latin typeface="Calibri"/>
                <a:cs typeface="Calibri"/>
              </a:rPr>
              <a:t>especificadas</a:t>
            </a:r>
            <a:r>
              <a:rPr sz="1100" spc="9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B4B4B"/>
                </a:solidFill>
                <a:latin typeface="Calibri"/>
                <a:cs typeface="Calibri"/>
              </a:rPr>
              <a:t>anteriormente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17097" y="5390122"/>
            <a:ext cx="1083310" cy="79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2540">
              <a:lnSpc>
                <a:spcPct val="152700"/>
              </a:lnSpc>
              <a:spcBef>
                <a:spcPts val="100"/>
              </a:spcBef>
            </a:pPr>
            <a:r>
              <a:rPr sz="1100" spc="-20" dirty="0">
                <a:solidFill>
                  <a:srgbClr val="525252"/>
                </a:solidFill>
                <a:latin typeface="Calibri"/>
                <a:cs typeface="Calibri"/>
              </a:rPr>
              <a:t>CNPJ </a:t>
            </a:r>
            <a:r>
              <a:rPr sz="1100" spc="-65" dirty="0">
                <a:solidFill>
                  <a:srgbClr val="4D4D4D"/>
                </a:solidFill>
                <a:latin typeface="Calibri"/>
                <a:cs typeface="Calibri"/>
              </a:rPr>
              <a:t>08.953.367/0003-</a:t>
            </a:r>
            <a:r>
              <a:rPr sz="1100" spc="-25" dirty="0">
                <a:solidFill>
                  <a:srgbClr val="4D4D4D"/>
                </a:solidFill>
                <a:latin typeface="Calibri"/>
                <a:cs typeface="Calibri"/>
              </a:rPr>
              <a:t>01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100" b="1" spc="-50" dirty="0">
                <a:solidFill>
                  <a:srgbClr val="444444"/>
                </a:solidFill>
                <a:latin typeface="Calibri"/>
                <a:cs typeface="Calibri"/>
              </a:rPr>
              <a:t>Inscrição</a:t>
            </a:r>
            <a:r>
              <a:rPr sz="1100" b="1" spc="-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D4D4D"/>
                </a:solidFill>
                <a:latin typeface="Calibri"/>
                <a:cs typeface="Calibri"/>
              </a:rPr>
              <a:t>Municipal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3321" y="10442031"/>
            <a:ext cx="942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70" dirty="0">
                <a:solidFill>
                  <a:srgbClr val="494949"/>
                </a:solidFill>
                <a:latin typeface="Calibri"/>
                <a:cs typeface="Calibri"/>
              </a:rPr>
              <a:t>PÁGINA</a:t>
            </a:r>
            <a:r>
              <a:rPr sz="1100" spc="3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00" spc="-40" dirty="0">
                <a:solidFill>
                  <a:srgbClr val="4B4B4B"/>
                </a:solidFill>
                <a:latin typeface="Calibri"/>
                <a:cs typeface="Calibri"/>
              </a:rPr>
              <a:t>[1]</a:t>
            </a:r>
            <a:r>
              <a:rPr sz="1100" spc="-1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00" spc="-70" dirty="0">
                <a:solidFill>
                  <a:srgbClr val="595959"/>
                </a:solidFill>
                <a:latin typeface="Calibri"/>
                <a:cs typeface="Calibri"/>
              </a:rPr>
              <a:t>DE</a:t>
            </a:r>
            <a:r>
              <a:rPr sz="1100" spc="-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565656"/>
                </a:solidFill>
                <a:latin typeface="Calibri"/>
                <a:cs typeface="Calibri"/>
              </a:rPr>
              <a:t>[3j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666" y="6205910"/>
            <a:ext cx="0" cy="4010660"/>
          </a:xfrm>
          <a:custGeom>
            <a:avLst/>
            <a:gdLst/>
            <a:ahLst/>
            <a:cxnLst/>
            <a:rect l="l" t="t" r="r" b="b"/>
            <a:pathLst>
              <a:path h="4010659">
                <a:moveTo>
                  <a:pt x="0" y="4010208"/>
                </a:moveTo>
                <a:lnTo>
                  <a:pt x="0" y="0"/>
                </a:lnTo>
              </a:path>
            </a:pathLst>
          </a:custGeom>
          <a:ln w="152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11042" y="6205910"/>
            <a:ext cx="6913245" cy="4010660"/>
            <a:chOff x="311042" y="6205910"/>
            <a:chExt cx="6913245" cy="4010660"/>
          </a:xfrm>
        </p:grpSpPr>
        <p:sp>
          <p:nvSpPr>
            <p:cNvPr id="4" name="object 4"/>
            <p:cNvSpPr/>
            <p:nvPr/>
          </p:nvSpPr>
          <p:spPr>
            <a:xfrm>
              <a:off x="7216487" y="6205910"/>
              <a:ext cx="0" cy="4010660"/>
            </a:xfrm>
            <a:custGeom>
              <a:avLst/>
              <a:gdLst/>
              <a:ahLst/>
              <a:cxnLst/>
              <a:rect l="l" t="t" r="r" b="b"/>
              <a:pathLst>
                <a:path h="4010659">
                  <a:moveTo>
                    <a:pt x="0" y="4010208"/>
                  </a:moveTo>
                  <a:lnTo>
                    <a:pt x="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1042" y="6213534"/>
              <a:ext cx="6913245" cy="0"/>
            </a:xfrm>
            <a:custGeom>
              <a:avLst/>
              <a:gdLst/>
              <a:ahLst/>
              <a:cxnLst/>
              <a:rect l="l" t="t" r="r" b="b"/>
              <a:pathLst>
                <a:path w="6913245">
                  <a:moveTo>
                    <a:pt x="0" y="0"/>
                  </a:moveTo>
                  <a:lnTo>
                    <a:pt x="691307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1042" y="10208495"/>
              <a:ext cx="6913245" cy="0"/>
            </a:xfrm>
            <a:custGeom>
              <a:avLst/>
              <a:gdLst/>
              <a:ahLst/>
              <a:cxnLst/>
              <a:rect l="l" t="t" r="r" b="b"/>
              <a:pathLst>
                <a:path w="6913245">
                  <a:moveTo>
                    <a:pt x="0" y="0"/>
                  </a:moveTo>
                  <a:lnTo>
                    <a:pt x="691307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1042" y="6500196"/>
              <a:ext cx="6913245" cy="0"/>
            </a:xfrm>
            <a:custGeom>
              <a:avLst/>
              <a:gdLst/>
              <a:ahLst/>
              <a:cxnLst/>
              <a:rect l="l" t="t" r="r" b="b"/>
              <a:pathLst>
                <a:path w="6913245">
                  <a:moveTo>
                    <a:pt x="0" y="0"/>
                  </a:moveTo>
                  <a:lnTo>
                    <a:pt x="691307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30863" y="3214265"/>
            <a:ext cx="0" cy="2921635"/>
          </a:xfrm>
          <a:custGeom>
            <a:avLst/>
            <a:gdLst/>
            <a:ahLst/>
            <a:cxnLst/>
            <a:rect l="l" t="t" r="r" b="b"/>
            <a:pathLst>
              <a:path h="2921635">
                <a:moveTo>
                  <a:pt x="0" y="2921505"/>
                </a:moveTo>
                <a:lnTo>
                  <a:pt x="0" y="0"/>
                </a:lnTo>
              </a:path>
            </a:pathLst>
          </a:custGeom>
          <a:ln w="152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323240" y="3214265"/>
            <a:ext cx="6904355" cy="2921635"/>
            <a:chOff x="323240" y="3214265"/>
            <a:chExt cx="6904355" cy="2921635"/>
          </a:xfrm>
        </p:grpSpPr>
        <p:sp>
          <p:nvSpPr>
            <p:cNvPr id="10" name="object 10"/>
            <p:cNvSpPr/>
            <p:nvPr/>
          </p:nvSpPr>
          <p:spPr>
            <a:xfrm>
              <a:off x="7219537" y="3214265"/>
              <a:ext cx="0" cy="2921635"/>
            </a:xfrm>
            <a:custGeom>
              <a:avLst/>
              <a:gdLst/>
              <a:ahLst/>
              <a:cxnLst/>
              <a:rect l="l" t="t" r="r" b="b"/>
              <a:pathLst>
                <a:path h="2921635">
                  <a:moveTo>
                    <a:pt x="0" y="2921505"/>
                  </a:moveTo>
                  <a:lnTo>
                    <a:pt x="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3240" y="612814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3240" y="3502451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330863" y="2412224"/>
            <a:ext cx="0" cy="728980"/>
          </a:xfrm>
          <a:custGeom>
            <a:avLst/>
            <a:gdLst/>
            <a:ahLst/>
            <a:cxnLst/>
            <a:rect l="l" t="t" r="r" b="b"/>
            <a:pathLst>
              <a:path h="728980">
                <a:moveTo>
                  <a:pt x="0" y="728851"/>
                </a:moveTo>
                <a:lnTo>
                  <a:pt x="0" y="0"/>
                </a:lnTo>
              </a:path>
            </a:pathLst>
          </a:custGeom>
          <a:ln w="91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356783" y="2409174"/>
            <a:ext cx="6867525" cy="732155"/>
            <a:chOff x="356783" y="2409174"/>
            <a:chExt cx="6867525" cy="732155"/>
          </a:xfrm>
        </p:grpSpPr>
        <p:sp>
          <p:nvSpPr>
            <p:cNvPr id="15" name="object 15"/>
            <p:cNvSpPr/>
            <p:nvPr/>
          </p:nvSpPr>
          <p:spPr>
            <a:xfrm>
              <a:off x="7219537" y="2412224"/>
              <a:ext cx="0" cy="728980"/>
            </a:xfrm>
            <a:custGeom>
              <a:avLst/>
              <a:gdLst/>
              <a:ahLst/>
              <a:cxnLst/>
              <a:rect l="l" t="t" r="r" b="b"/>
              <a:pathLst>
                <a:path h="728980">
                  <a:moveTo>
                    <a:pt x="0" y="728851"/>
                  </a:moveTo>
                  <a:lnTo>
                    <a:pt x="0" y="0"/>
                  </a:lnTo>
                </a:path>
              </a:pathLst>
            </a:custGeom>
            <a:ln w="91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04848" y="2416798"/>
              <a:ext cx="4519295" cy="0"/>
            </a:xfrm>
            <a:custGeom>
              <a:avLst/>
              <a:gdLst/>
              <a:ahLst/>
              <a:cxnLst/>
              <a:rect l="l" t="t" r="r" b="b"/>
              <a:pathLst>
                <a:path w="4519295">
                  <a:moveTo>
                    <a:pt x="0" y="0"/>
                  </a:moveTo>
                  <a:lnTo>
                    <a:pt x="4519263" y="0"/>
                  </a:lnTo>
                </a:path>
              </a:pathLst>
            </a:custGeom>
            <a:ln w="91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6783" y="2419848"/>
              <a:ext cx="6843395" cy="0"/>
            </a:xfrm>
            <a:custGeom>
              <a:avLst/>
              <a:gdLst/>
              <a:ahLst/>
              <a:cxnLst/>
              <a:rect l="l" t="t" r="r" b="b"/>
              <a:pathLst>
                <a:path w="6843395">
                  <a:moveTo>
                    <a:pt x="0" y="0"/>
                  </a:moveTo>
                  <a:lnTo>
                    <a:pt x="6842933" y="0"/>
                  </a:lnTo>
                </a:path>
              </a:pathLst>
            </a:custGeom>
            <a:ln w="21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330863" y="1006364"/>
            <a:ext cx="0" cy="1180465"/>
          </a:xfrm>
          <a:custGeom>
            <a:avLst/>
            <a:gdLst/>
            <a:ahLst/>
            <a:cxnLst/>
            <a:rect l="l" t="t" r="r" b="b"/>
            <a:pathLst>
              <a:path h="1180464">
                <a:moveTo>
                  <a:pt x="0" y="1180190"/>
                </a:moveTo>
                <a:lnTo>
                  <a:pt x="0" y="0"/>
                </a:lnTo>
              </a:path>
            </a:pathLst>
          </a:custGeom>
          <a:ln w="152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323240" y="1006364"/>
            <a:ext cx="6904355" cy="1180465"/>
            <a:chOff x="323240" y="1006364"/>
            <a:chExt cx="6904355" cy="1180465"/>
          </a:xfrm>
        </p:grpSpPr>
        <p:sp>
          <p:nvSpPr>
            <p:cNvPr id="20" name="object 20"/>
            <p:cNvSpPr/>
            <p:nvPr/>
          </p:nvSpPr>
          <p:spPr>
            <a:xfrm>
              <a:off x="7219537" y="1006364"/>
              <a:ext cx="0" cy="1180465"/>
            </a:xfrm>
            <a:custGeom>
              <a:avLst/>
              <a:gdLst/>
              <a:ahLst/>
              <a:cxnLst/>
              <a:rect l="l" t="t" r="r" b="b"/>
              <a:pathLst>
                <a:path h="1180464">
                  <a:moveTo>
                    <a:pt x="0" y="1180190"/>
                  </a:moveTo>
                  <a:lnTo>
                    <a:pt x="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3240" y="2178931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23240" y="1291501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330863" y="201273"/>
            <a:ext cx="0" cy="586105"/>
          </a:xfrm>
          <a:custGeom>
            <a:avLst/>
            <a:gdLst/>
            <a:ahLst/>
            <a:cxnLst/>
            <a:rect l="l" t="t" r="r" b="b"/>
            <a:pathLst>
              <a:path h="586105">
                <a:moveTo>
                  <a:pt x="0" y="585520"/>
                </a:moveTo>
                <a:lnTo>
                  <a:pt x="0" y="0"/>
                </a:lnTo>
              </a:path>
            </a:pathLst>
          </a:custGeom>
          <a:ln w="152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323240" y="201273"/>
            <a:ext cx="6901180" cy="586105"/>
            <a:chOff x="323240" y="201273"/>
            <a:chExt cx="6901180" cy="586105"/>
          </a:xfrm>
        </p:grpSpPr>
        <p:sp>
          <p:nvSpPr>
            <p:cNvPr id="25" name="object 25"/>
            <p:cNvSpPr/>
            <p:nvPr/>
          </p:nvSpPr>
          <p:spPr>
            <a:xfrm>
              <a:off x="7216487" y="201273"/>
              <a:ext cx="0" cy="586105"/>
            </a:xfrm>
            <a:custGeom>
              <a:avLst/>
              <a:gdLst/>
              <a:ahLst/>
              <a:cxnLst/>
              <a:rect l="l" t="t" r="r" b="b"/>
              <a:pathLst>
                <a:path h="586105">
                  <a:moveTo>
                    <a:pt x="0" y="585520"/>
                  </a:moveTo>
                  <a:lnTo>
                    <a:pt x="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3240" y="779169"/>
              <a:ext cx="6901180" cy="0"/>
            </a:xfrm>
            <a:custGeom>
              <a:avLst/>
              <a:gdLst/>
              <a:ahLst/>
              <a:cxnLst/>
              <a:rect l="l" t="t" r="r" b="b"/>
              <a:pathLst>
                <a:path w="6901180">
                  <a:moveTo>
                    <a:pt x="0" y="0"/>
                  </a:moveTo>
                  <a:lnTo>
                    <a:pt x="690087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3240" y="498608"/>
              <a:ext cx="6901180" cy="0"/>
            </a:xfrm>
            <a:custGeom>
              <a:avLst/>
              <a:gdLst/>
              <a:ahLst/>
              <a:cxnLst/>
              <a:rect l="l" t="t" r="r" b="b"/>
              <a:pathLst>
                <a:path w="6901180">
                  <a:moveTo>
                    <a:pt x="0" y="0"/>
                  </a:moveTo>
                  <a:lnTo>
                    <a:pt x="6900872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30863" y="208897"/>
            <a:ext cx="6885940" cy="290195"/>
          </a:xfrm>
          <a:prstGeom prst="rect">
            <a:avLst/>
          </a:prstGeom>
          <a:ln w="15247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295"/>
              </a:spcBef>
            </a:pPr>
            <a:r>
              <a:rPr sz="1050" spc="-20" dirty="0">
                <a:latin typeface="Calibri"/>
                <a:cs typeface="Calibri"/>
              </a:rPr>
              <a:t>ATIVIDADES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AUXILIARES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LICENCIADAS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1792" y="525298"/>
            <a:ext cx="1304290" cy="479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00"/>
              </a:spcBef>
            </a:pPr>
            <a:r>
              <a:rPr sz="950" spc="-20" dirty="0">
                <a:latin typeface="Calibri"/>
                <a:cs typeface="Calibri"/>
              </a:rPr>
              <a:t>Sede</a:t>
            </a:r>
            <a:endParaRPr sz="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spc="-35" dirty="0">
                <a:latin typeface="Calibri"/>
                <a:cs typeface="Calibri"/>
              </a:rPr>
              <a:t>ANÁLISE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DE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VIABILIDADE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0863" y="1013988"/>
            <a:ext cx="6889115" cy="278130"/>
          </a:xfrm>
          <a:prstGeom prst="rect">
            <a:avLst/>
          </a:prstGeom>
          <a:ln w="15247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50" b="1" spc="-30" dirty="0">
                <a:latin typeface="Calibri"/>
                <a:cs typeface="Calibri"/>
              </a:rPr>
              <a:t>PARECER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b="1" spc="-35" dirty="0">
                <a:latin typeface="Calibri"/>
                <a:cs typeface="Calibri"/>
              </a:rPr>
              <a:t>DA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PREFEITURA</a:t>
            </a:r>
            <a:r>
              <a:rPr sz="1050" spc="-10" dirty="0">
                <a:latin typeface="Calibri"/>
                <a:cs typeface="Calibri"/>
              </a:rPr>
              <a:t> DO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MUNlcfPlO </a:t>
            </a:r>
            <a:r>
              <a:rPr sz="1050" b="1" spc="-10" dirty="0">
                <a:latin typeface="Calibri"/>
                <a:cs typeface="Calibri"/>
              </a:rPr>
              <a:t>DE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GUARULHOS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5437" y="1825438"/>
            <a:ext cx="6879590" cy="79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alibri"/>
                <a:cs typeface="Calibri"/>
              </a:rPr>
              <a:t>RE5TRlç6ES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AO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EXERcfciO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DA</a:t>
            </a:r>
            <a:r>
              <a:rPr sz="1050" spc="-25" dirty="0">
                <a:latin typeface="Calibri"/>
                <a:cs typeface="Calibri"/>
              </a:rPr>
              <a:t> ATIVIDADE </a:t>
            </a:r>
            <a:r>
              <a:rPr sz="1050" dirty="0">
                <a:latin typeface="Calibri"/>
                <a:cs typeface="Calibri"/>
              </a:rPr>
              <a:t>NO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LOCAL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lNDiCADO: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endParaRPr sz="105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</a:pPr>
            <a:r>
              <a:rPr sz="1050" spc="-45" dirty="0">
                <a:latin typeface="Calibri"/>
                <a:cs typeface="Calibri"/>
              </a:rPr>
              <a:t>LICENCIAMENTO</a:t>
            </a:r>
            <a:r>
              <a:rPr sz="1050" spc="8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INTEGRADO</a:t>
            </a:r>
            <a:endParaRPr sz="1050">
              <a:latin typeface="Calibri"/>
              <a:cs typeface="Calibri"/>
            </a:endParaRPr>
          </a:p>
          <a:p>
            <a:pPr marL="66675">
              <a:lnSpc>
                <a:spcPct val="100000"/>
              </a:lnSpc>
              <a:spcBef>
                <a:spcPts val="434"/>
              </a:spcBef>
            </a:pPr>
            <a:r>
              <a:rPr sz="1050" spc="-20" dirty="0">
                <a:latin typeface="Calibri"/>
                <a:cs typeface="Calibri"/>
              </a:rPr>
              <a:t>Secretaria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Estado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da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Saúde/</a:t>
            </a:r>
            <a:r>
              <a:rPr sz="1050" spc="6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Vigllâncla</a:t>
            </a:r>
            <a:r>
              <a:rPr sz="1050" spc="4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Sanitária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8337" y="122619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57200"/>
              </a:lnSpc>
              <a:spcBef>
                <a:spcPts val="100"/>
              </a:spcBef>
              <a:tabLst>
                <a:tab pos="1287780" algn="l"/>
                <a:tab pos="3437890" algn="l"/>
                <a:tab pos="4712970" algn="l"/>
              </a:tabLst>
            </a:pPr>
            <a:r>
              <a:rPr sz="1050" b="1" spc="-30" dirty="0">
                <a:latin typeface="Calibri"/>
                <a:cs typeface="Calibri"/>
              </a:rPr>
              <a:t>VAUDO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PARA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b="1" spc="-25" dirty="0">
                <a:latin typeface="Calibri"/>
                <a:cs typeface="Calibri"/>
              </a:rPr>
              <a:t>A</a:t>
            </a:r>
            <a:r>
              <a:rPr sz="1050" b="1" spc="-60" dirty="0">
                <a:latin typeface="Calibri"/>
                <a:cs typeface="Calibri"/>
              </a:rPr>
              <a:t> </a:t>
            </a:r>
            <a:r>
              <a:rPr sz="1050" b="1" spc="-35" dirty="0">
                <a:latin typeface="Calibri"/>
                <a:cs typeface="Calibri"/>
              </a:rPr>
              <a:t>INSCRIÇÃO</a:t>
            </a:r>
            <a:r>
              <a:rPr sz="1050" b="1" spc="30" dirty="0">
                <a:latin typeface="Calibri"/>
                <a:cs typeface="Calibri"/>
              </a:rPr>
              <a:t> </a:t>
            </a:r>
            <a:r>
              <a:rPr sz="1050" b="1" spc="-30" dirty="0">
                <a:latin typeface="Calibri"/>
                <a:cs typeface="Calibri"/>
              </a:rPr>
              <a:t>MUNICIPAL</a:t>
            </a:r>
            <a:r>
              <a:rPr sz="1050" b="1" dirty="0">
                <a:latin typeface="Calibri"/>
                <a:cs typeface="Calibri"/>
              </a:rPr>
              <a:t> </a:t>
            </a:r>
            <a:r>
              <a:rPr sz="1050" b="1" spc="-30" dirty="0">
                <a:latin typeface="Calibri"/>
                <a:cs typeface="Calibri"/>
              </a:rPr>
              <a:t>DO</a:t>
            </a:r>
            <a:r>
              <a:rPr sz="1050" b="1" spc="-3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IMÓVEL</a:t>
            </a:r>
            <a:r>
              <a:rPr sz="1050" b="1" dirty="0">
                <a:latin typeface="Calibri"/>
                <a:cs typeface="Calibri"/>
              </a:rPr>
              <a:t>	</a:t>
            </a:r>
            <a:r>
              <a:rPr sz="1575" spc="-15" baseline="2645" dirty="0">
                <a:latin typeface="Calibri"/>
                <a:cs typeface="Calibri"/>
              </a:rPr>
              <a:t>DATA</a:t>
            </a:r>
            <a:r>
              <a:rPr sz="1575" spc="-75" baseline="2645" dirty="0">
                <a:latin typeface="Calibri"/>
                <a:cs typeface="Calibri"/>
              </a:rPr>
              <a:t> </a:t>
            </a:r>
            <a:r>
              <a:rPr sz="1575" spc="-15" baseline="2645" dirty="0">
                <a:latin typeface="Calibri"/>
                <a:cs typeface="Calibri"/>
              </a:rPr>
              <a:t>DE</a:t>
            </a:r>
            <a:r>
              <a:rPr sz="1575" spc="-104" baseline="2645" dirty="0">
                <a:latin typeface="Calibri"/>
                <a:cs typeface="Calibri"/>
              </a:rPr>
              <a:t> </a:t>
            </a:r>
            <a:r>
              <a:rPr sz="1575" spc="-15" baseline="2645" dirty="0">
                <a:latin typeface="Calibri"/>
                <a:cs typeface="Calibri"/>
              </a:rPr>
              <a:t>EMISSÃO:</a:t>
            </a:r>
            <a:r>
              <a:rPr sz="1575" baseline="2645" dirty="0">
                <a:latin typeface="Calibri"/>
                <a:cs typeface="Calibri"/>
              </a:rPr>
              <a:t>	</a:t>
            </a:r>
            <a:r>
              <a:rPr sz="1575" spc="-67" baseline="2645" dirty="0">
                <a:latin typeface="Calibri"/>
                <a:cs typeface="Calibri"/>
              </a:rPr>
              <a:t>23/04/2024</a:t>
            </a:r>
            <a:r>
              <a:rPr sz="1575" spc="-15" baseline="264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TIPO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DO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IMÓVEL:</a:t>
            </a:r>
            <a:r>
              <a:rPr sz="1050" dirty="0">
                <a:latin typeface="Calibri"/>
                <a:cs typeface="Calibri"/>
              </a:rPr>
              <a:t>	</a:t>
            </a:r>
            <a:r>
              <a:rPr sz="1050" spc="-40" dirty="0">
                <a:latin typeface="Calibri"/>
                <a:cs typeface="Calibri"/>
              </a:rPr>
              <a:t>Número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IPTU: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0648225000100000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0863" y="2697360"/>
            <a:ext cx="6889115" cy="439420"/>
          </a:xfrm>
          <a:prstGeom prst="rect">
            <a:avLst/>
          </a:prstGeom>
          <a:ln w="9148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69850" marR="379730" indent="3810">
              <a:lnSpc>
                <a:spcPts val="1220"/>
              </a:lnSpc>
              <a:spcBef>
                <a:spcPts val="330"/>
              </a:spcBef>
            </a:pPr>
            <a:r>
              <a:rPr sz="1050" spc="-50" dirty="0">
                <a:latin typeface="Calibri"/>
                <a:cs typeface="Calibri"/>
              </a:rPr>
              <a:t>O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processo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9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licenciamento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para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este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órgão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não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foi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solicitado</a:t>
            </a:r>
            <a:r>
              <a:rPr sz="1050" spc="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ou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ainda </a:t>
            </a:r>
            <a:r>
              <a:rPr sz="1050" spc="-10" dirty="0">
                <a:latin typeface="Calibri"/>
                <a:cs typeface="Calibri"/>
              </a:rPr>
              <a:t>está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em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andamento.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É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necessário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que o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interessado </a:t>
            </a:r>
            <a:r>
              <a:rPr sz="1050" spc="-20" dirty="0">
                <a:latin typeface="Calibri"/>
                <a:cs typeface="Calibri"/>
              </a:rPr>
              <a:t>conclua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pedido.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0863" y="3221889"/>
            <a:ext cx="6889115" cy="280670"/>
          </a:xfrm>
          <a:prstGeom prst="rect">
            <a:avLst/>
          </a:prstGeom>
          <a:ln w="15247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270"/>
              </a:spcBef>
            </a:pPr>
            <a:r>
              <a:rPr sz="1050" spc="-10" dirty="0">
                <a:latin typeface="Calibri"/>
                <a:cs typeface="Calibri"/>
              </a:rPr>
              <a:t>Secretarla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Estado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da</a:t>
            </a:r>
            <a:r>
              <a:rPr sz="1050" spc="-9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Segurança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Pública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/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Corpo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Bombelros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0469" y="3431047"/>
            <a:ext cx="4735195" cy="52895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19"/>
              </a:spcBef>
              <a:tabLst>
                <a:tab pos="1717039" algn="l"/>
                <a:tab pos="4116704" algn="l"/>
              </a:tabLst>
            </a:pPr>
            <a:r>
              <a:rPr sz="1050" dirty="0">
                <a:latin typeface="Calibri"/>
                <a:cs typeface="Calibri"/>
              </a:rPr>
              <a:t>DATA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EMISSAO</a:t>
            </a:r>
            <a:r>
              <a:rPr sz="1050" b="1" dirty="0">
                <a:latin typeface="Calibri"/>
                <a:cs typeface="Calibri"/>
              </a:rPr>
              <a:t>	</a:t>
            </a:r>
            <a:r>
              <a:rPr sz="1575" b="1" spc="-52" baseline="2645" dirty="0">
                <a:latin typeface="Calibri"/>
                <a:cs typeface="Calibri"/>
              </a:rPr>
              <a:t>NÚMERO</a:t>
            </a:r>
            <a:r>
              <a:rPr sz="1575" b="1" spc="-22" baseline="2645" dirty="0">
                <a:latin typeface="Calibri"/>
                <a:cs typeface="Calibri"/>
              </a:rPr>
              <a:t> </a:t>
            </a:r>
            <a:r>
              <a:rPr sz="1575" b="1" spc="-15" baseline="2645" dirty="0">
                <a:latin typeface="Calibri"/>
                <a:cs typeface="Calibri"/>
              </a:rPr>
              <a:t>DE</a:t>
            </a:r>
            <a:r>
              <a:rPr sz="1575" b="1" spc="-75" baseline="2645" dirty="0">
                <a:latin typeface="Calibri"/>
                <a:cs typeface="Calibri"/>
              </a:rPr>
              <a:t> </a:t>
            </a:r>
            <a:r>
              <a:rPr sz="1575" b="1" spc="-15" baseline="2645" dirty="0">
                <a:latin typeface="Calibri"/>
                <a:cs typeface="Calibri"/>
              </a:rPr>
              <a:t>LICENÇA</a:t>
            </a:r>
            <a:r>
              <a:rPr sz="1575" b="1" baseline="2645" dirty="0">
                <a:latin typeface="Calibri"/>
                <a:cs typeface="Calibri"/>
              </a:rPr>
              <a:t>	</a:t>
            </a:r>
            <a:r>
              <a:rPr sz="1575" b="1" spc="-15" baseline="2645" dirty="0">
                <a:latin typeface="Calibri"/>
                <a:cs typeface="Calibri"/>
              </a:rPr>
              <a:t>VALIDADE</a:t>
            </a:r>
            <a:endParaRPr sz="1575" baseline="2645">
              <a:latin typeface="Calibri"/>
              <a:cs typeface="Calibri"/>
            </a:endParaRPr>
          </a:p>
          <a:p>
            <a:pPr marL="635">
              <a:lnSpc>
                <a:spcPct val="100000"/>
              </a:lnSpc>
              <a:spcBef>
                <a:spcPts val="720"/>
              </a:spcBef>
              <a:tabLst>
                <a:tab pos="1716405" algn="l"/>
                <a:tab pos="4110990" algn="l"/>
              </a:tabLst>
            </a:pPr>
            <a:r>
              <a:rPr sz="1050" spc="-10" dirty="0">
                <a:latin typeface="Consolas"/>
                <a:cs typeface="Consolas"/>
              </a:rPr>
              <a:t>07/12/2023</a:t>
            </a:r>
            <a:r>
              <a:rPr sz="1050" dirty="0">
                <a:latin typeface="Consolas"/>
                <a:cs typeface="Consolas"/>
              </a:rPr>
              <a:t>	</a:t>
            </a:r>
            <a:r>
              <a:rPr sz="1050" spc="-10" dirty="0">
                <a:latin typeface="Consolas"/>
                <a:cs typeface="Consolas"/>
              </a:rPr>
              <a:t>AVCB0000675154</a:t>
            </a:r>
            <a:r>
              <a:rPr sz="1050" dirty="0">
                <a:latin typeface="Consolas"/>
                <a:cs typeface="Consolas"/>
              </a:rPr>
              <a:t>	</a:t>
            </a:r>
            <a:r>
              <a:rPr sz="1050" spc="-30" dirty="0">
                <a:latin typeface="Calibri"/>
                <a:cs typeface="Calibri"/>
              </a:rPr>
              <a:t>27/11/2026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2489" y="3947954"/>
            <a:ext cx="6767195" cy="20066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45"/>
              </a:spcBef>
            </a:pPr>
            <a:r>
              <a:rPr sz="1050" b="1" spc="-45" dirty="0">
                <a:latin typeface="Calibri"/>
                <a:cs typeface="Calibri"/>
              </a:rPr>
              <a:t>FORAM</a:t>
            </a:r>
            <a:r>
              <a:rPr sz="1050" b="1" spc="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ASSINADAS</a:t>
            </a:r>
            <a:r>
              <a:rPr sz="1050" b="1" spc="90" dirty="0">
                <a:latin typeface="Calibri"/>
                <a:cs typeface="Calibri"/>
              </a:rPr>
              <a:t> </a:t>
            </a:r>
            <a:r>
              <a:rPr sz="1050" b="1" spc="-35" dirty="0">
                <a:latin typeface="Calibri"/>
                <a:cs typeface="Calibri"/>
              </a:rPr>
              <a:t>AS</a:t>
            </a:r>
            <a:r>
              <a:rPr sz="1050" b="1" spc="-5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SEGUINTES</a:t>
            </a:r>
            <a:r>
              <a:rPr sz="1050" b="1" spc="1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DECLARAÇÕES:</a:t>
            </a:r>
            <a:endParaRPr sz="1050">
              <a:latin typeface="Calibri"/>
              <a:cs typeface="Calibri"/>
            </a:endParaRPr>
          </a:p>
          <a:p>
            <a:pPr marL="130810" marR="93980" indent="-128905">
              <a:lnSpc>
                <a:spcPts val="1220"/>
              </a:lnSpc>
              <a:spcBef>
                <a:spcPts val="725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229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Declaro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que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meu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estabelecimento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45" dirty="0">
                <a:latin typeface="Calibri"/>
                <a:cs typeface="Calibri"/>
              </a:rPr>
              <a:t>encontra-</a:t>
            </a:r>
            <a:r>
              <a:rPr sz="1050" dirty="0">
                <a:latin typeface="Calibri"/>
                <a:cs typeface="Calibri"/>
              </a:rPr>
              <a:t>se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no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interior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uma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edificação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Licenciada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pelo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Corpo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Bombeiros,</a:t>
            </a:r>
            <a:r>
              <a:rPr sz="1050" spc="4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conforme </a:t>
            </a:r>
            <a:r>
              <a:rPr sz="1050" dirty="0">
                <a:latin typeface="Calibri"/>
                <a:cs typeface="Calibri"/>
              </a:rPr>
              <a:t>o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tipo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número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acima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descrito.</a:t>
            </a:r>
            <a:endParaRPr sz="1050">
              <a:latin typeface="Calibri"/>
              <a:cs typeface="Calibri"/>
            </a:endParaRPr>
          </a:p>
          <a:p>
            <a:pPr marL="3175">
              <a:lnSpc>
                <a:spcPct val="100000"/>
              </a:lnSpc>
              <a:spcBef>
                <a:spcPts val="720"/>
              </a:spcBef>
            </a:pPr>
            <a:r>
              <a:rPr sz="950" spc="10" dirty="0">
                <a:latin typeface="Calibri"/>
                <a:cs typeface="Calibri"/>
              </a:rPr>
              <a:t>»</a:t>
            </a:r>
            <a:r>
              <a:rPr sz="950" spc="36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Declaro</a:t>
            </a:r>
            <a:r>
              <a:rPr sz="950" spc="7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que</a:t>
            </a:r>
            <a:r>
              <a:rPr sz="950" spc="2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atividade</a:t>
            </a:r>
            <a:r>
              <a:rPr sz="950" spc="2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</a:t>
            </a:r>
            <a:r>
              <a:rPr sz="950" spc="5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ser desenvolvida</a:t>
            </a:r>
            <a:r>
              <a:rPr sz="950" spc="100" dirty="0">
                <a:latin typeface="Calibri"/>
                <a:cs typeface="Calibri"/>
              </a:rPr>
              <a:t> </a:t>
            </a:r>
            <a:r>
              <a:rPr sz="950" b="1" spc="10" dirty="0">
                <a:latin typeface="Calibri"/>
                <a:cs typeface="Calibri"/>
              </a:rPr>
              <a:t>no</a:t>
            </a:r>
            <a:r>
              <a:rPr sz="950" b="1" spc="35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estabelecimento</a:t>
            </a:r>
            <a:r>
              <a:rPr sz="950" b="1" spc="4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é </a:t>
            </a:r>
            <a:r>
              <a:rPr sz="950" b="1" dirty="0">
                <a:latin typeface="Calibri"/>
                <a:cs typeface="Calibri"/>
              </a:rPr>
              <a:t>compatível</a:t>
            </a:r>
            <a:r>
              <a:rPr sz="950" b="1" spc="95" dirty="0">
                <a:latin typeface="Calibri"/>
                <a:cs typeface="Calibri"/>
              </a:rPr>
              <a:t> </a:t>
            </a:r>
            <a:r>
              <a:rPr sz="950" b="1" spc="10" dirty="0">
                <a:latin typeface="Calibri"/>
                <a:cs typeface="Calibri"/>
              </a:rPr>
              <a:t>com</a:t>
            </a:r>
            <a:r>
              <a:rPr sz="950" b="1" spc="35" dirty="0">
                <a:latin typeface="Calibri"/>
                <a:cs typeface="Calibri"/>
              </a:rPr>
              <a:t> </a:t>
            </a:r>
            <a:r>
              <a:rPr sz="950" b="1" spc="10" dirty="0">
                <a:latin typeface="Calibri"/>
                <a:cs typeface="Calibri"/>
              </a:rPr>
              <a:t>a</a:t>
            </a:r>
            <a:r>
              <a:rPr sz="950" b="1" spc="35" dirty="0">
                <a:latin typeface="Calibri"/>
                <a:cs typeface="Calibri"/>
              </a:rPr>
              <a:t> </a:t>
            </a:r>
            <a:r>
              <a:rPr sz="950" b="1" spc="10" dirty="0">
                <a:latin typeface="Calibri"/>
                <a:cs typeface="Calibri"/>
              </a:rPr>
              <a:t>ocupação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spc="10" dirty="0">
                <a:latin typeface="Calibri"/>
                <a:cs typeface="Calibri"/>
              </a:rPr>
              <a:t>aprovada </a:t>
            </a:r>
            <a:r>
              <a:rPr sz="950" b="1" spc="10" dirty="0">
                <a:latin typeface="Calibri"/>
                <a:cs typeface="Calibri"/>
              </a:rPr>
              <a:t>pelo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0" dirty="0">
                <a:latin typeface="Calibri"/>
                <a:cs typeface="Calibri"/>
              </a:rPr>
              <a:t>Corpo</a:t>
            </a:r>
            <a:r>
              <a:rPr sz="950" b="1" spc="25" dirty="0">
                <a:latin typeface="Calibri"/>
                <a:cs typeface="Calibri"/>
              </a:rPr>
              <a:t> </a:t>
            </a:r>
            <a:r>
              <a:rPr sz="950" b="1" spc="-25" dirty="0">
                <a:latin typeface="Calibri"/>
                <a:cs typeface="Calibri"/>
              </a:rPr>
              <a:t>de</a:t>
            </a:r>
            <a:endParaRPr sz="950">
              <a:latin typeface="Calibri"/>
              <a:cs typeface="Calibri"/>
            </a:endParaRPr>
          </a:p>
          <a:p>
            <a:pPr marL="127000">
              <a:lnSpc>
                <a:spcPct val="100000"/>
              </a:lnSpc>
              <a:spcBef>
                <a:spcPts val="50"/>
              </a:spcBef>
            </a:pPr>
            <a:r>
              <a:rPr sz="950" dirty="0">
                <a:latin typeface="Calibri"/>
                <a:cs typeface="Calibri"/>
              </a:rPr>
              <a:t>Bombeiros</a:t>
            </a:r>
            <a:r>
              <a:rPr sz="950" spc="10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para</a:t>
            </a:r>
            <a:r>
              <a:rPr sz="950" spc="10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a</a:t>
            </a:r>
            <a:r>
              <a:rPr sz="950" spc="55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edificação</a:t>
            </a:r>
            <a:r>
              <a:rPr sz="950" spc="180" dirty="0">
                <a:latin typeface="Calibri"/>
                <a:cs typeface="Calibri"/>
              </a:rPr>
              <a:t> </a:t>
            </a:r>
            <a:r>
              <a:rPr sz="950" dirty="0">
                <a:latin typeface="Calibri"/>
                <a:cs typeface="Calibri"/>
              </a:rPr>
              <a:t>como</a:t>
            </a:r>
            <a:r>
              <a:rPr sz="950" spc="85" dirty="0">
                <a:latin typeface="Calibri"/>
                <a:cs typeface="Calibri"/>
              </a:rPr>
              <a:t> </a:t>
            </a:r>
            <a:r>
              <a:rPr sz="950" spc="50" dirty="0">
                <a:latin typeface="Calibri"/>
                <a:cs typeface="Calibri"/>
              </a:rPr>
              <a:t>um</a:t>
            </a:r>
            <a:r>
              <a:rPr sz="950" spc="30" dirty="0">
                <a:latin typeface="Calibri"/>
                <a:cs typeface="Calibri"/>
              </a:rPr>
              <a:t> </a:t>
            </a:r>
            <a:r>
              <a:rPr sz="950" spc="-10" dirty="0">
                <a:latin typeface="Calibri"/>
                <a:cs typeface="Calibri"/>
              </a:rPr>
              <a:t>todo.</a:t>
            </a:r>
            <a:endParaRPr sz="950">
              <a:latin typeface="Calibri"/>
              <a:cs typeface="Calibri"/>
            </a:endParaRPr>
          </a:p>
          <a:p>
            <a:pPr marL="130810" marR="138430" indent="-128905">
              <a:lnSpc>
                <a:spcPts val="1220"/>
              </a:lnSpc>
              <a:spcBef>
                <a:spcPts val="740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21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Declaro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estar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ciente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que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devo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manter</a:t>
            </a:r>
            <a:r>
              <a:rPr sz="1050" spc="4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os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sistemas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8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segurança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contra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incêndio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sob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minha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responsabilidade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em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condições </a:t>
            </a:r>
            <a:r>
              <a:rPr sz="1050" spc="-45" dirty="0">
                <a:latin typeface="Calibri"/>
                <a:cs typeface="Calibri"/>
              </a:rPr>
              <a:t>de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utilização,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25" dirty="0">
                <a:latin typeface="Calibri"/>
                <a:cs typeface="Calibri"/>
              </a:rPr>
              <a:t> acordo </a:t>
            </a:r>
            <a:r>
              <a:rPr sz="1050" spc="-40" dirty="0">
                <a:latin typeface="Calibri"/>
                <a:cs typeface="Calibri"/>
              </a:rPr>
              <a:t>com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preconizado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pelo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Regulamento</a:t>
            </a:r>
            <a:r>
              <a:rPr sz="1050" spc="6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Segurança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contra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Incêndio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do</a:t>
            </a:r>
            <a:r>
              <a:rPr sz="1050" spc="-25" dirty="0">
                <a:latin typeface="Calibri"/>
                <a:cs typeface="Calibri"/>
              </a:rPr>
              <a:t> Estado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São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Paulo.</a:t>
            </a:r>
            <a:endParaRPr sz="1050">
              <a:latin typeface="Calibri"/>
              <a:cs typeface="Calibri"/>
            </a:endParaRPr>
          </a:p>
          <a:p>
            <a:pPr marL="128270" marR="5080" indent="-126364">
              <a:lnSpc>
                <a:spcPct val="95800"/>
              </a:lnSpc>
              <a:spcBef>
                <a:spcPts val="675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1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Declaro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estar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ciente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35" dirty="0">
                <a:latin typeface="Calibri"/>
                <a:cs typeface="Calibri"/>
              </a:rPr>
              <a:t> que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estou</a:t>
            </a:r>
            <a:r>
              <a:rPr sz="1050" spc="-30" dirty="0">
                <a:latin typeface="Calibri"/>
                <a:cs typeface="Calibri"/>
              </a:rPr>
              <a:t> sujeito </a:t>
            </a:r>
            <a:r>
              <a:rPr sz="1050" dirty="0">
                <a:latin typeface="Calibri"/>
                <a:cs typeface="Calibri"/>
              </a:rPr>
              <a:t>à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fiscalização</a:t>
            </a:r>
            <a:r>
              <a:rPr sz="1050" spc="6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do</a:t>
            </a:r>
            <a:r>
              <a:rPr sz="1050" spc="-30" dirty="0">
                <a:latin typeface="Calibri"/>
                <a:cs typeface="Calibri"/>
              </a:rPr>
              <a:t> Corpo </a:t>
            </a:r>
            <a:r>
              <a:rPr sz="1050" spc="-20" dirty="0">
                <a:latin typeface="Calibri"/>
                <a:cs typeface="Calibri"/>
              </a:rPr>
              <a:t>de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Bombeiros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8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que,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além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da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cassação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da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Licença,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registro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 </a:t>
            </a:r>
            <a:r>
              <a:rPr sz="1050" spc="-30" dirty="0">
                <a:latin typeface="Calibri"/>
                <a:cs typeface="Calibri"/>
              </a:rPr>
              <a:t>informações</a:t>
            </a:r>
            <a:r>
              <a:rPr sz="1050" spc="4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inverfdicas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pode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acarretar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ao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declarante</a:t>
            </a:r>
            <a:r>
              <a:rPr sz="1050" spc="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crime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falsidade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ideológica,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tipificado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no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Artigo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299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do</a:t>
            </a:r>
            <a:r>
              <a:rPr sz="1050" spc="-30" dirty="0">
                <a:latin typeface="Calibri"/>
                <a:cs typeface="Calibri"/>
              </a:rPr>
              <a:t> Código </a:t>
            </a:r>
            <a:r>
              <a:rPr sz="1050" spc="-10" dirty="0">
                <a:latin typeface="Calibri"/>
                <a:cs typeface="Calibri"/>
              </a:rPr>
              <a:t>Penal, </a:t>
            </a:r>
            <a:r>
              <a:rPr sz="1050" spc="-50" dirty="0">
                <a:latin typeface="Calibri"/>
                <a:cs typeface="Calibri"/>
              </a:rPr>
              <a:t>com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previsão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pena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um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cindo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anos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reclusão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multa,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sem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prejuízo</a:t>
            </a:r>
            <a:r>
              <a:rPr sz="1050" b="1" spc="6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das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providências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administrativas 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cíveis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cabfveis.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7704" y="6230568"/>
            <a:ext cx="3453129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Calibri"/>
                <a:cs typeface="Calibri"/>
              </a:rPr>
              <a:t>Secretaria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do</a:t>
            </a:r>
            <a:r>
              <a:rPr sz="1050" spc="-9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Melo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Ambiente,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b="1" spc="-30" dirty="0">
                <a:latin typeface="Calibri"/>
                <a:cs typeface="Calibri"/>
              </a:rPr>
              <a:t>Infraestrutura 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4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Logfstlca</a:t>
            </a:r>
            <a:r>
              <a:rPr sz="1050" b="1" spc="6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/</a:t>
            </a:r>
            <a:r>
              <a:rPr sz="1050" b="1" spc="-6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CETESB</a:t>
            </a:r>
            <a:endParaRPr sz="105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935"/>
              </a:spcBef>
              <a:tabLst>
                <a:tab pos="1725295" algn="l"/>
              </a:tabLst>
            </a:pPr>
            <a:r>
              <a:rPr sz="1050" b="1" spc="-35" dirty="0">
                <a:latin typeface="Calibri"/>
                <a:cs typeface="Calibri"/>
              </a:rPr>
              <a:t>TIPO</a:t>
            </a:r>
            <a:r>
              <a:rPr sz="1050" b="1" spc="-5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DE</a:t>
            </a:r>
            <a:r>
              <a:rPr sz="1050" b="1" spc="-3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DOCUMENTO</a:t>
            </a:r>
            <a:r>
              <a:rPr sz="1050" b="1" dirty="0">
                <a:latin typeface="Calibri"/>
                <a:cs typeface="Calibri"/>
              </a:rPr>
              <a:t>	</a:t>
            </a:r>
            <a:r>
              <a:rPr sz="1050" b="1" spc="-35" dirty="0">
                <a:latin typeface="Calibri"/>
                <a:cs typeface="Calibri"/>
              </a:rPr>
              <a:t>NÚMERO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DE</a:t>
            </a:r>
            <a:r>
              <a:rPr sz="1050" b="1" spc="-5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LICENÇA</a:t>
            </a:r>
            <a:endParaRPr sz="105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720"/>
              </a:spcBef>
              <a:tabLst>
                <a:tab pos="1732280" algn="l"/>
              </a:tabLst>
            </a:pPr>
            <a:r>
              <a:rPr sz="1050" spc="-10" dirty="0">
                <a:latin typeface="Calibri"/>
                <a:cs typeface="Calibri"/>
              </a:rPr>
              <a:t>ISENTO</a:t>
            </a:r>
            <a:r>
              <a:rPr sz="1050" dirty="0">
                <a:latin typeface="Calibri"/>
                <a:cs typeface="Calibri"/>
              </a:rPr>
              <a:t>	</a:t>
            </a:r>
            <a:r>
              <a:rPr sz="1050" spc="-10" dirty="0">
                <a:latin typeface="Calibri"/>
                <a:cs typeface="Calibri"/>
              </a:rPr>
              <a:t>3661445</a:t>
            </a:r>
            <a:endParaRPr sz="105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  <a:spcBef>
                <a:spcPts val="760"/>
              </a:spcBef>
            </a:pPr>
            <a:r>
              <a:rPr sz="1050" b="1" spc="-45" dirty="0">
                <a:latin typeface="Calibri"/>
                <a:cs typeface="Calibri"/>
              </a:rPr>
              <a:t>FORAM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40" dirty="0">
                <a:latin typeface="Calibri"/>
                <a:cs typeface="Calibri"/>
              </a:rPr>
              <a:t>ASSINADAS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20" dirty="0">
                <a:latin typeface="Calibri"/>
                <a:cs typeface="Calibri"/>
              </a:rPr>
              <a:t>AS</a:t>
            </a:r>
            <a:r>
              <a:rPr sz="1050" b="1" spc="-40" dirty="0">
                <a:latin typeface="Calibri"/>
                <a:cs typeface="Calibri"/>
              </a:rPr>
              <a:t> SEGUINTES</a:t>
            </a:r>
            <a:r>
              <a:rPr sz="1050" b="1" spc="1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DECLARAÇ</a:t>
            </a:r>
            <a:r>
              <a:rPr sz="1050" b="1" spc="375" dirty="0">
                <a:latin typeface="Calibri"/>
                <a:cs typeface="Calibri"/>
              </a:rPr>
              <a:t> </a:t>
            </a:r>
            <a:r>
              <a:rPr sz="1050" b="1" spc="-25" dirty="0">
                <a:latin typeface="Calibri"/>
                <a:cs typeface="Calibri"/>
              </a:rPr>
              <a:t>ES: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2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Atividades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exercidas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no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local: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99932" y="6509606"/>
            <a:ext cx="836294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Calibri"/>
                <a:cs typeface="Calibri"/>
              </a:rPr>
              <a:t>DATA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EMISSÂO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28946" y="6509606"/>
            <a:ext cx="56324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latin typeface="Calibri"/>
                <a:cs typeface="Calibri"/>
              </a:rPr>
              <a:t>VALIDADE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03709" y="6765771"/>
            <a:ext cx="62992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35" dirty="0">
                <a:latin typeface="Calibri"/>
                <a:cs typeface="Calibri"/>
              </a:rPr>
              <a:t>23/04/2024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29116" y="6765771"/>
            <a:ext cx="68580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30" dirty="0">
                <a:latin typeface="Calibri"/>
                <a:cs typeface="Calibri"/>
              </a:rPr>
              <a:t>INEXISTENTE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0706" y="7429058"/>
            <a:ext cx="6657340" cy="300355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710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180" dirty="0">
                <a:latin typeface="Calibri"/>
                <a:cs typeface="Calibri"/>
              </a:rPr>
              <a:t> </a:t>
            </a:r>
            <a:r>
              <a:rPr sz="1050" spc="-45" dirty="0">
                <a:latin typeface="Calibri"/>
                <a:cs typeface="Calibri"/>
              </a:rPr>
              <a:t>8511-2/00-</a:t>
            </a:r>
            <a:r>
              <a:rPr sz="1050" spc="-10" dirty="0">
                <a:latin typeface="Calibri"/>
                <a:cs typeface="Calibri"/>
              </a:rPr>
              <a:t>003</a:t>
            </a:r>
            <a:r>
              <a:rPr sz="1050" spc="5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-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Educação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infantil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-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creche</a:t>
            </a:r>
            <a:endParaRPr sz="1050">
              <a:latin typeface="Calibri"/>
              <a:cs typeface="Calibri"/>
            </a:endParaRPr>
          </a:p>
          <a:p>
            <a:pPr marL="79375">
              <a:lnSpc>
                <a:spcPct val="100000"/>
              </a:lnSpc>
              <a:spcBef>
                <a:spcPts val="615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225" dirty="0">
                <a:latin typeface="Calibri"/>
                <a:cs typeface="Calibri"/>
              </a:rPr>
              <a:t> </a:t>
            </a:r>
            <a:r>
              <a:rPr sz="1050" spc="-50" dirty="0">
                <a:latin typeface="Calibri"/>
                <a:cs typeface="Calibri"/>
              </a:rPr>
              <a:t>8512-1/00-</a:t>
            </a:r>
            <a:r>
              <a:rPr sz="1050" spc="-10" dirty="0">
                <a:latin typeface="Calibri"/>
                <a:cs typeface="Calibri"/>
              </a:rPr>
              <a:t>002</a:t>
            </a:r>
            <a:r>
              <a:rPr sz="1050" spc="1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-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Educação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infantil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-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pré-</a:t>
            </a:r>
            <a:r>
              <a:rPr sz="1050" spc="-10" dirty="0">
                <a:latin typeface="Calibri"/>
                <a:cs typeface="Calibri"/>
              </a:rPr>
              <a:t>escola</a:t>
            </a:r>
            <a:endParaRPr sz="1050">
              <a:latin typeface="Calibri"/>
              <a:cs typeface="Calibri"/>
            </a:endParaRPr>
          </a:p>
          <a:p>
            <a:pPr marL="83820">
              <a:lnSpc>
                <a:spcPct val="100000"/>
              </a:lnSpc>
              <a:spcBef>
                <a:spcPts val="685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175" dirty="0">
                <a:latin typeface="Calibri"/>
                <a:cs typeface="Calibri"/>
              </a:rPr>
              <a:t> </a:t>
            </a:r>
            <a:r>
              <a:rPr sz="1050" spc="-45" dirty="0">
                <a:latin typeface="Calibri"/>
                <a:cs typeface="Calibri"/>
              </a:rPr>
              <a:t>9499-5/00-</a:t>
            </a:r>
            <a:r>
              <a:rPr sz="1050" spc="-10" dirty="0">
                <a:latin typeface="Calibri"/>
                <a:cs typeface="Calibri"/>
              </a:rPr>
              <a:t>002</a:t>
            </a:r>
            <a:r>
              <a:rPr sz="1050" spc="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-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Associação</a:t>
            </a:r>
            <a:r>
              <a:rPr sz="1050" spc="4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bairros</a:t>
            </a:r>
            <a:endParaRPr sz="1050">
              <a:latin typeface="Calibri"/>
              <a:cs typeface="Calibri"/>
            </a:endParaRPr>
          </a:p>
          <a:p>
            <a:pPr marL="203200" marR="301625" indent="-119380">
              <a:lnSpc>
                <a:spcPts val="1120"/>
              </a:lnSpc>
              <a:spcBef>
                <a:spcPts val="840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17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Declaro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que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atividade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nâo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será</a:t>
            </a:r>
            <a:r>
              <a:rPr sz="1050" spc="-20" dirty="0">
                <a:latin typeface="Calibri"/>
                <a:cs typeface="Calibri"/>
              </a:rPr>
              <a:t> instalada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e/ou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realizada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em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40" dirty="0">
                <a:latin typeface="Calibri"/>
                <a:cs typeface="Calibri"/>
              </a:rPr>
              <a:t>APM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(Área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Proteção</a:t>
            </a:r>
            <a:r>
              <a:rPr sz="1050" spc="4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aos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Mananciais)</a:t>
            </a:r>
            <a:r>
              <a:rPr sz="1050" spc="6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/</a:t>
            </a:r>
            <a:r>
              <a:rPr sz="1050" spc="-80" dirty="0">
                <a:latin typeface="Calibri"/>
                <a:cs typeface="Calibri"/>
              </a:rPr>
              <a:t> </a:t>
            </a:r>
            <a:r>
              <a:rPr sz="1050" spc="-45" dirty="0">
                <a:latin typeface="Calibri"/>
                <a:cs typeface="Calibri"/>
              </a:rPr>
              <a:t>APRM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(Ârea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 Proteção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8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Recuperação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10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Mananciais).</a:t>
            </a:r>
            <a:endParaRPr sz="1050">
              <a:latin typeface="Calibri"/>
              <a:cs typeface="Calibri"/>
            </a:endParaRPr>
          </a:p>
          <a:p>
            <a:pPr marL="200660" marR="5080" indent="-121920" algn="just">
              <a:lnSpc>
                <a:spcPts val="1190"/>
              </a:lnSpc>
              <a:spcBef>
                <a:spcPts val="800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16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Declaro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que,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para</a:t>
            </a:r>
            <a:r>
              <a:rPr sz="1050" dirty="0">
                <a:latin typeface="Calibri"/>
                <a:cs typeface="Calibri"/>
              </a:rPr>
              <a:t> o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exercício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da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atividade,</a:t>
            </a:r>
            <a:r>
              <a:rPr sz="1050" spc="-10" dirty="0">
                <a:latin typeface="Calibri"/>
                <a:cs typeface="Calibri"/>
              </a:rPr>
              <a:t> não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ocorrerá,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spc="-40" dirty="0">
                <a:latin typeface="Calibri"/>
                <a:cs typeface="Calibri"/>
              </a:rPr>
              <a:t>sem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manifestação</a:t>
            </a:r>
            <a:r>
              <a:rPr sz="1050" spc="8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específica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da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40" dirty="0">
                <a:latin typeface="Calibri"/>
                <a:cs typeface="Calibri"/>
              </a:rPr>
              <a:t>CETESB: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1.Corte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de</a:t>
            </a:r>
            <a:r>
              <a:rPr sz="1050" spc="-30" dirty="0">
                <a:latin typeface="Calibri"/>
                <a:cs typeface="Calibri"/>
              </a:rPr>
              <a:t> árvores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nativas </a:t>
            </a:r>
            <a:r>
              <a:rPr sz="1050" spc="-25" dirty="0">
                <a:latin typeface="Calibri"/>
                <a:cs typeface="Calibri"/>
              </a:rPr>
              <a:t>isoladas;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2.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Supressão </a:t>
            </a:r>
            <a:r>
              <a:rPr sz="1050" spc="-20" dirty="0">
                <a:latin typeface="Calibri"/>
                <a:cs typeface="Calibri"/>
              </a:rPr>
              <a:t>de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vegetação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nativa;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3.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Intervenção</a:t>
            </a:r>
            <a:r>
              <a:rPr sz="1050" spc="85" dirty="0">
                <a:latin typeface="Calibri"/>
                <a:cs typeface="Calibri"/>
              </a:rPr>
              <a:t> </a:t>
            </a:r>
            <a:r>
              <a:rPr sz="1050" spc="-60" dirty="0">
                <a:latin typeface="Calibri"/>
                <a:cs typeface="Calibri"/>
              </a:rPr>
              <a:t>em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Áreas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de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Preservação</a:t>
            </a:r>
            <a:r>
              <a:rPr sz="1050" spc="5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Permanente</a:t>
            </a:r>
            <a:r>
              <a:rPr sz="1050" spc="5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(APP);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50" dirty="0">
                <a:latin typeface="Calibri"/>
                <a:cs typeface="Calibri"/>
              </a:rPr>
              <a:t>4.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Movimentação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 </a:t>
            </a:r>
            <a:r>
              <a:rPr sz="1050" spc="-20" dirty="0">
                <a:latin typeface="Calibri"/>
                <a:cs typeface="Calibri"/>
              </a:rPr>
              <a:t>terra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acima</a:t>
            </a:r>
            <a:r>
              <a:rPr sz="1050" spc="-20" dirty="0">
                <a:latin typeface="Calibri"/>
                <a:cs typeface="Calibri"/>
              </a:rPr>
              <a:t> de</a:t>
            </a:r>
            <a:r>
              <a:rPr sz="1050" spc="-40" dirty="0">
                <a:latin typeface="Calibri"/>
                <a:cs typeface="Calibri"/>
              </a:rPr>
              <a:t> 100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m’</a:t>
            </a:r>
            <a:r>
              <a:rPr sz="1050" spc="8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(cem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metros</a:t>
            </a:r>
            <a:r>
              <a:rPr sz="1050" spc="-30" dirty="0">
                <a:latin typeface="Calibri"/>
                <a:cs typeface="Calibri"/>
              </a:rPr>
              <a:t> cúbicos);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5.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Intervenção</a:t>
            </a:r>
            <a:r>
              <a:rPr sz="1050" spc="4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em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Áreas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de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Várzea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para </a:t>
            </a:r>
            <a:r>
              <a:rPr sz="1050" spc="-25" dirty="0">
                <a:latin typeface="Calibri"/>
                <a:cs typeface="Calibri"/>
              </a:rPr>
              <a:t>fins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agrícolas.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050">
              <a:latin typeface="Calibri"/>
              <a:cs typeface="Calibri"/>
            </a:endParaRPr>
          </a:p>
          <a:p>
            <a:pPr marL="74930">
              <a:lnSpc>
                <a:spcPct val="100000"/>
              </a:lnSpc>
            </a:pPr>
            <a:r>
              <a:rPr sz="1050" spc="-30" dirty="0">
                <a:latin typeface="Calibri"/>
                <a:cs typeface="Calibri"/>
              </a:rPr>
              <a:t>MANIFESTAÇÕES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DO</a:t>
            </a:r>
            <a:r>
              <a:rPr sz="1050" b="1" spc="-4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ÓRGÃO:</a:t>
            </a:r>
            <a:endParaRPr sz="1050">
              <a:latin typeface="Calibri"/>
              <a:cs typeface="Calibri"/>
            </a:endParaRPr>
          </a:p>
          <a:p>
            <a:pPr marL="199390" marR="1601470" indent="-120650">
              <a:lnSpc>
                <a:spcPct val="95800"/>
              </a:lnSpc>
              <a:spcBef>
                <a:spcPts val="735"/>
              </a:spcBef>
            </a:pPr>
            <a:r>
              <a:rPr sz="1050" dirty="0">
                <a:latin typeface="Calibri"/>
                <a:cs typeface="Calibri"/>
              </a:rPr>
              <a:t>»</a:t>
            </a:r>
            <a:r>
              <a:rPr sz="1050" spc="2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A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atividade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realizada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pela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empresa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no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local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nas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condições</a:t>
            </a:r>
            <a:r>
              <a:rPr sz="1050" spc="5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informadas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pelo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interessado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no pedido</a:t>
            </a:r>
            <a:r>
              <a:rPr sz="10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não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está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sujeita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ao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licenciamento</a:t>
            </a:r>
            <a:r>
              <a:rPr sz="1050" spc="95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ambiental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no</a:t>
            </a:r>
            <a:r>
              <a:rPr sz="1050" spc="-6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âmbito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da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CETESB.</a:t>
            </a:r>
            <a:r>
              <a:rPr sz="1050" spc="-20" dirty="0">
                <a:latin typeface="Calibri"/>
                <a:cs typeface="Calibri"/>
              </a:rPr>
              <a:t> Caso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haja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alteração </a:t>
            </a:r>
            <a:r>
              <a:rPr sz="1050" spc="-30" dirty="0">
                <a:latin typeface="Calibri"/>
                <a:cs typeface="Calibri"/>
              </a:rPr>
              <a:t>dessa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situação,</a:t>
            </a:r>
            <a:r>
              <a:rPr sz="1050" spc="3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deverá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haver </a:t>
            </a:r>
            <a:r>
              <a:rPr sz="1050" spc="-10" dirty="0">
                <a:latin typeface="Calibri"/>
                <a:cs typeface="Calibri"/>
              </a:rPr>
              <a:t>nova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solicitação.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spc="-50" dirty="0">
                <a:latin typeface="Calibri"/>
                <a:cs typeface="Calibri"/>
              </a:rPr>
              <a:t>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3731" y="10429851"/>
            <a:ext cx="10033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30" dirty="0">
                <a:latin typeface="Calibri"/>
                <a:cs typeface="Calibri"/>
              </a:rPr>
              <a:t>„,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70129" y="10429851"/>
            <a:ext cx="95567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35" dirty="0">
                <a:latin typeface="Calibri"/>
                <a:cs typeface="Calibri"/>
              </a:rPr>
              <a:t>PÃGINA</a:t>
            </a:r>
            <a:r>
              <a:rPr sz="1050" spc="2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[2]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spc="-35" dirty="0">
                <a:latin typeface="Calibri"/>
                <a:cs typeface="Calibri"/>
              </a:rPr>
              <a:t>DE </a:t>
            </a:r>
            <a:r>
              <a:rPr sz="1050" spc="-25" dirty="0">
                <a:latin typeface="Calibri"/>
                <a:cs typeface="Calibri"/>
              </a:rPr>
              <a:t>[3J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2388" y="199530"/>
            <a:ext cx="6904355" cy="2035175"/>
            <a:chOff x="332388" y="199530"/>
            <a:chExt cx="6904355" cy="2035175"/>
          </a:xfrm>
        </p:grpSpPr>
        <p:sp>
          <p:nvSpPr>
            <p:cNvPr id="3" name="object 3"/>
            <p:cNvSpPr/>
            <p:nvPr/>
          </p:nvSpPr>
          <p:spPr>
            <a:xfrm>
              <a:off x="7228686" y="199530"/>
              <a:ext cx="0" cy="2035175"/>
            </a:xfrm>
            <a:custGeom>
              <a:avLst/>
              <a:gdLst/>
              <a:ahLst/>
              <a:cxnLst/>
              <a:rect l="l" t="t" r="r" b="b"/>
              <a:pathLst>
                <a:path h="2035175">
                  <a:moveTo>
                    <a:pt x="0" y="2034905"/>
                  </a:moveTo>
                  <a:lnTo>
                    <a:pt x="0" y="0"/>
                  </a:lnTo>
                </a:path>
              </a:pathLst>
            </a:custGeom>
            <a:ln w="152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2388" y="20714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2388" y="2226820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3922" y="0"/>
                  </a:lnTo>
                </a:path>
              </a:pathLst>
            </a:custGeom>
            <a:ln w="152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32388" y="207146"/>
          <a:ext cx="7063740" cy="2017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0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210">
                <a:tc gridSpan="4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50" b="1" spc="-30" dirty="0">
                          <a:latin typeface="Calibri"/>
                          <a:cs typeface="Calibri"/>
                        </a:rPr>
                        <a:t>Secretaria</a:t>
                      </a:r>
                      <a:r>
                        <a:rPr sz="105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2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05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Agricultura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0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Coordenadoria</a:t>
                      </a:r>
                      <a:r>
                        <a:rPr sz="105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Defesa</a:t>
                      </a:r>
                      <a:r>
                        <a:rPr sz="105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Agropecuária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50" b="1" spc="-45" dirty="0">
                          <a:latin typeface="Calibri"/>
                          <a:cs typeface="Calibri"/>
                        </a:rPr>
                        <a:t>DATA</a:t>
                      </a:r>
                      <a:r>
                        <a:rPr sz="10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latin typeface="Calibri"/>
                          <a:cs typeface="Calibri"/>
                        </a:rPr>
                        <a:t>EMISSÂO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25" dirty="0">
                          <a:latin typeface="Calibri"/>
                          <a:cs typeface="Calibri"/>
                        </a:rPr>
                        <a:t>PROTOCOLO</a:t>
                      </a:r>
                      <a:r>
                        <a:rPr sz="10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BAIXO</a:t>
                      </a:r>
                      <a:r>
                        <a:rPr sz="10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RISCO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20" dirty="0">
                          <a:latin typeface="Calibri"/>
                          <a:cs typeface="Calibri"/>
                        </a:rPr>
                        <a:t>CNAE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50" spc="-10" dirty="0">
                          <a:latin typeface="Calibri"/>
                          <a:cs typeface="Calibri"/>
                        </a:rPr>
                        <a:t>23/04/2024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spc="-45" dirty="0">
                          <a:latin typeface="Calibri"/>
                          <a:cs typeface="Calibri"/>
                        </a:rPr>
                        <a:t>8511-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2/00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ts val="1050"/>
                        </a:lnSpc>
                      </a:pPr>
                      <a:r>
                        <a:rPr sz="1050" spc="-45" dirty="0">
                          <a:latin typeface="Calibri"/>
                          <a:cs typeface="Calibri"/>
                        </a:rPr>
                        <a:t>8512-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1/00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ts val="1065"/>
                        </a:lnSpc>
                      </a:pPr>
                      <a:r>
                        <a:rPr sz="1050" spc="-45" dirty="0">
                          <a:latin typeface="Calibri"/>
                          <a:cs typeface="Calibri"/>
                        </a:rPr>
                        <a:t>9493-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6/00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9734">
                        <a:lnSpc>
                          <a:spcPts val="1085"/>
                        </a:lnSpc>
                      </a:pPr>
                      <a:r>
                        <a:rPr sz="1050" spc="-40" dirty="0">
                          <a:latin typeface="Calibri"/>
                          <a:cs typeface="Calibri"/>
                        </a:rPr>
                        <a:t>9499-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5/00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085"/>
                        </a:lnSpc>
                      </a:pPr>
                      <a:r>
                        <a:rPr sz="1050" dirty="0">
                          <a:latin typeface="Calibri"/>
                          <a:cs typeface="Calibri"/>
                        </a:rPr>
                        <a:t>"</a:t>
                      </a:r>
                      <a:r>
                        <a:rPr sz="10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50" dirty="0">
                          <a:latin typeface="Calibri"/>
                          <a:cs typeface="Calibri"/>
                        </a:rPr>
                        <a:t>"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0255">
                <a:tc gridSpan="4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50" spc="-20" dirty="0">
                          <a:latin typeface="Calibri"/>
                          <a:cs typeface="Calibri"/>
                        </a:rPr>
                        <a:t>FORAM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ASSINADAS</a:t>
                      </a:r>
                      <a:r>
                        <a:rPr sz="10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40" dirty="0">
                          <a:latin typeface="Calibri"/>
                          <a:cs typeface="Calibri"/>
                        </a:rPr>
                        <a:t>SEGUINTES</a:t>
                      </a:r>
                      <a:r>
                        <a:rPr sz="10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latin typeface="Calibri"/>
                          <a:cs typeface="Calibri"/>
                        </a:rPr>
                        <a:t>DECLARAÇÓES: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198120" marR="226060" indent="-128905">
                        <a:lnSpc>
                          <a:spcPts val="1190"/>
                        </a:lnSpc>
                        <a:spcBef>
                          <a:spcPts val="780"/>
                        </a:spcBef>
                      </a:pPr>
                      <a:r>
                        <a:rPr sz="1050" dirty="0">
                          <a:latin typeface="Calibri"/>
                          <a:cs typeface="Calibri"/>
                        </a:rPr>
                        <a:t>»</a:t>
                      </a:r>
                      <a:r>
                        <a:rPr sz="105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Declaro</a:t>
                      </a:r>
                      <a:r>
                        <a:rPr sz="10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0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05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atividades</a:t>
                      </a:r>
                      <a:r>
                        <a:rPr sz="10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0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realizo</a:t>
                      </a:r>
                      <a:r>
                        <a:rPr sz="105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05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este</a:t>
                      </a:r>
                      <a:r>
                        <a:rPr sz="105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protocolo</a:t>
                      </a:r>
                      <a:r>
                        <a:rPr sz="105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não</a:t>
                      </a:r>
                      <a:r>
                        <a:rPr sz="105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são</a:t>
                      </a:r>
                      <a:r>
                        <a:rPr sz="10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âmbito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0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gestão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0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sistema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Gestão</a:t>
                      </a:r>
                      <a:r>
                        <a:rPr sz="10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Defesa</a:t>
                      </a:r>
                      <a:r>
                        <a:rPr sz="10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Animal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05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5" dirty="0">
                          <a:latin typeface="Calibri"/>
                          <a:cs typeface="Calibri"/>
                        </a:rPr>
                        <a:t>Vegetal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5" dirty="0">
                          <a:latin typeface="Calibri"/>
                          <a:cs typeface="Calibri"/>
                        </a:rPr>
                        <a:t>(GEDAVE)</a:t>
                      </a:r>
                      <a:r>
                        <a:rPr sz="105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pela</a:t>
                      </a:r>
                      <a:r>
                        <a:rPr sz="105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Coordenadoria</a:t>
                      </a:r>
                      <a:r>
                        <a:rPr sz="10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Defesa</a:t>
                      </a:r>
                      <a:r>
                        <a:rPr sz="10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0" dirty="0">
                          <a:latin typeface="Calibri"/>
                          <a:cs typeface="Calibri"/>
                        </a:rPr>
                        <a:t>Agropecuária</a:t>
                      </a:r>
                      <a:r>
                        <a:rPr sz="10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(CDA)</a:t>
                      </a:r>
                      <a:r>
                        <a:rPr sz="10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05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0" dirty="0">
                          <a:latin typeface="Calibri"/>
                          <a:cs typeface="Calibri"/>
                        </a:rPr>
                        <a:t>Secretaria</a:t>
                      </a:r>
                      <a:r>
                        <a:rPr sz="10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0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25" dirty="0">
                          <a:latin typeface="Calibri"/>
                          <a:cs typeface="Calibri"/>
                        </a:rPr>
                        <a:t>Agricultura</a:t>
                      </a:r>
                      <a:r>
                        <a:rPr sz="10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05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35" dirty="0">
                          <a:latin typeface="Calibri"/>
                          <a:cs typeface="Calibri"/>
                        </a:rPr>
                        <a:t>Abastecimento</a:t>
                      </a:r>
                      <a:r>
                        <a:rPr sz="105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(SAA).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4069" y="1156058"/>
            <a:ext cx="50315" cy="7767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353" y="10367964"/>
            <a:ext cx="64038" cy="20105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36962" y="2309068"/>
            <a:ext cx="6889115" cy="286385"/>
          </a:xfrm>
          <a:prstGeom prst="rect">
            <a:avLst/>
          </a:prstGeom>
          <a:ln w="15247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270"/>
              </a:spcBef>
            </a:pPr>
            <a:r>
              <a:rPr sz="1050" spc="-10" dirty="0">
                <a:latin typeface="Calibri"/>
                <a:cs typeface="Calibri"/>
              </a:rPr>
              <a:t>Prefeitura</a:t>
            </a:r>
            <a:r>
              <a:rPr sz="1050" dirty="0">
                <a:latin typeface="Calibri"/>
                <a:cs typeface="Calibri"/>
              </a:rPr>
              <a:t> de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Guarulhos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962" y="2595418"/>
            <a:ext cx="6889115" cy="433070"/>
          </a:xfrm>
          <a:prstGeom prst="rect">
            <a:avLst/>
          </a:prstGeom>
          <a:ln w="15247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73025" marR="382905" indent="-635">
              <a:lnSpc>
                <a:spcPts val="1190"/>
              </a:lnSpc>
              <a:spcBef>
                <a:spcPts val="305"/>
              </a:spcBef>
            </a:pPr>
            <a:r>
              <a:rPr sz="1050" dirty="0">
                <a:latin typeface="Calibri"/>
                <a:cs typeface="Calibri"/>
              </a:rPr>
              <a:t>O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processo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spc="-20" dirty="0">
                <a:latin typeface="Calibri"/>
                <a:cs typeface="Calibri"/>
              </a:rPr>
              <a:t>de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licenciamento</a:t>
            </a:r>
            <a:r>
              <a:rPr sz="1050" spc="5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para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este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órgão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spc="-45" dirty="0">
                <a:latin typeface="Calibri"/>
                <a:cs typeface="Calibri"/>
              </a:rPr>
              <a:t>n1o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foi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solicitado</a:t>
            </a:r>
            <a:r>
              <a:rPr sz="1050" spc="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ou</a:t>
            </a:r>
            <a:r>
              <a:rPr sz="1050" spc="-6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ainda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está</a:t>
            </a:r>
            <a:r>
              <a:rPr sz="1050" spc="-50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em</a:t>
            </a:r>
            <a:r>
              <a:rPr sz="1050" spc="-45" dirty="0">
                <a:latin typeface="Calibri"/>
                <a:cs typeface="Calibri"/>
              </a:rPr>
              <a:t> </a:t>
            </a:r>
            <a:r>
              <a:rPr sz="1050" spc="-30" dirty="0">
                <a:latin typeface="Calibri"/>
                <a:cs typeface="Calibri"/>
              </a:rPr>
              <a:t>andamento.</a:t>
            </a:r>
            <a:r>
              <a:rPr sz="1050" dirty="0">
                <a:latin typeface="Calibri"/>
                <a:cs typeface="Calibri"/>
              </a:rPr>
              <a:t> É</a:t>
            </a:r>
            <a:r>
              <a:rPr sz="1050" spc="-85" dirty="0">
                <a:latin typeface="Calibri"/>
                <a:cs typeface="Calibri"/>
              </a:rPr>
              <a:t> </a:t>
            </a:r>
            <a:r>
              <a:rPr sz="1050" spc="-25" dirty="0">
                <a:latin typeface="Calibri"/>
                <a:cs typeface="Calibri"/>
              </a:rPr>
              <a:t>necessário</a:t>
            </a:r>
            <a:r>
              <a:rPr sz="1050" spc="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que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o</a:t>
            </a:r>
            <a:r>
              <a:rPr sz="1050" spc="-5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interessado </a:t>
            </a:r>
            <a:r>
              <a:rPr sz="1050" spc="-25" dirty="0">
                <a:latin typeface="Calibri"/>
                <a:cs typeface="Calibri"/>
              </a:rPr>
              <a:t>conclua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</a:t>
            </a:r>
            <a:r>
              <a:rPr sz="1050" spc="-25" dirty="0">
                <a:latin typeface="Calibri"/>
                <a:cs typeface="Calibri"/>
              </a:rPr>
              <a:t> </a:t>
            </a:r>
            <a:r>
              <a:rPr sz="1050" spc="-10" dirty="0">
                <a:latin typeface="Calibri"/>
                <a:cs typeface="Calibri"/>
              </a:rPr>
              <a:t>pedido.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7284" y="10427613"/>
            <a:ext cx="10318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575" spc="-37" baseline="2645" dirty="0">
                <a:latin typeface="Calibri"/>
                <a:cs typeface="Calibri"/>
              </a:rPr>
              <a:t>PÁGINA</a:t>
            </a:r>
            <a:r>
              <a:rPr sz="1575" spc="-7" baseline="2645" dirty="0">
                <a:latin typeface="Calibri"/>
                <a:cs typeface="Calibri"/>
              </a:rPr>
              <a:t> </a:t>
            </a:r>
            <a:r>
              <a:rPr sz="1575" spc="-15" baseline="2645" dirty="0">
                <a:latin typeface="Calibri"/>
                <a:cs typeface="Calibri"/>
              </a:rPr>
              <a:t>[3]</a:t>
            </a:r>
            <a:r>
              <a:rPr sz="1575" spc="-127" baseline="2645" dirty="0">
                <a:latin typeface="Calibri"/>
                <a:cs typeface="Calibri"/>
              </a:rPr>
              <a:t> </a:t>
            </a:r>
            <a:r>
              <a:rPr sz="1575" baseline="2645" dirty="0">
                <a:latin typeface="Calibri"/>
                <a:cs typeface="Calibri"/>
              </a:rPr>
              <a:t>DE</a:t>
            </a:r>
            <a:r>
              <a:rPr sz="1575" spc="-89" baseline="2645" dirty="0">
                <a:latin typeface="Calibri"/>
                <a:cs typeface="Calibri"/>
              </a:rPr>
              <a:t> </a:t>
            </a:r>
            <a:r>
              <a:rPr sz="1575" spc="-37" baseline="5291" dirty="0">
                <a:latin typeface="Calibri"/>
                <a:cs typeface="Calibri"/>
              </a:rPr>
              <a:t>[3</a:t>
            </a:r>
            <a:r>
              <a:rPr sz="1050" spc="-25" dirty="0"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9568" y="1061256"/>
            <a:ext cx="502517" cy="49403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39064" y="8322326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>
                <a:moveTo>
                  <a:pt x="0" y="0"/>
                </a:moveTo>
                <a:lnTo>
                  <a:pt x="429424" y="0"/>
                </a:lnTo>
              </a:path>
            </a:pathLst>
          </a:custGeom>
          <a:ln w="12198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9928" y="7681911"/>
            <a:ext cx="433070" cy="0"/>
          </a:xfrm>
          <a:custGeom>
            <a:avLst/>
            <a:gdLst/>
            <a:ahLst/>
            <a:cxnLst/>
            <a:rect l="l" t="t" r="r" b="b"/>
            <a:pathLst>
              <a:path w="433069">
                <a:moveTo>
                  <a:pt x="0" y="0"/>
                </a:moveTo>
                <a:lnTo>
                  <a:pt x="432470" y="0"/>
                </a:lnTo>
              </a:path>
            </a:pathLst>
          </a:custGeom>
          <a:ln w="12198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9928" y="7581276"/>
            <a:ext cx="6633845" cy="0"/>
          </a:xfrm>
          <a:custGeom>
            <a:avLst/>
            <a:gdLst/>
            <a:ahLst/>
            <a:cxnLst/>
            <a:rect l="l" t="t" r="r" b="b"/>
            <a:pathLst>
              <a:path w="6633845">
                <a:moveTo>
                  <a:pt x="0" y="0"/>
                </a:moveTo>
                <a:lnTo>
                  <a:pt x="6633239" y="0"/>
                </a:lnTo>
              </a:path>
            </a:pathLst>
          </a:custGeom>
          <a:ln w="12198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46618" y="6190663"/>
            <a:ext cx="789305" cy="0"/>
          </a:xfrm>
          <a:custGeom>
            <a:avLst/>
            <a:gdLst/>
            <a:ahLst/>
            <a:cxnLst/>
            <a:rect l="l" t="t" r="r" b="b"/>
            <a:pathLst>
              <a:path w="789305">
                <a:moveTo>
                  <a:pt x="0" y="0"/>
                </a:moveTo>
                <a:lnTo>
                  <a:pt x="788801" y="0"/>
                </a:lnTo>
              </a:path>
            </a:pathLst>
          </a:custGeom>
          <a:ln w="12198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791" y="6022936"/>
            <a:ext cx="6651625" cy="0"/>
          </a:xfrm>
          <a:custGeom>
            <a:avLst/>
            <a:gdLst/>
            <a:ahLst/>
            <a:cxnLst/>
            <a:rect l="l" t="t" r="r" b="b"/>
            <a:pathLst>
              <a:path w="6651625">
                <a:moveTo>
                  <a:pt x="0" y="0"/>
                </a:moveTo>
                <a:lnTo>
                  <a:pt x="6651513" y="0"/>
                </a:lnTo>
              </a:path>
            </a:pathLst>
          </a:custGeom>
          <a:ln w="12198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1654" y="4341088"/>
            <a:ext cx="6636384" cy="0"/>
          </a:xfrm>
          <a:custGeom>
            <a:avLst/>
            <a:gdLst/>
            <a:ahLst/>
            <a:cxnLst/>
            <a:rect l="l" t="t" r="r" b="b"/>
            <a:pathLst>
              <a:path w="6636384">
                <a:moveTo>
                  <a:pt x="0" y="0"/>
                </a:moveTo>
                <a:lnTo>
                  <a:pt x="6636285" y="0"/>
                </a:lnTo>
              </a:path>
            </a:pathLst>
          </a:custGeom>
          <a:ln w="27446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44076" y="3080083"/>
            <a:ext cx="989965" cy="0"/>
          </a:xfrm>
          <a:custGeom>
            <a:avLst/>
            <a:gdLst/>
            <a:ahLst/>
            <a:cxnLst/>
            <a:rect l="l" t="t" r="r" b="b"/>
            <a:pathLst>
              <a:path w="989964">
                <a:moveTo>
                  <a:pt x="0" y="0"/>
                </a:moveTo>
                <a:lnTo>
                  <a:pt x="989808" y="0"/>
                </a:lnTo>
              </a:path>
            </a:pathLst>
          </a:custGeom>
          <a:ln w="12198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791" y="2897109"/>
            <a:ext cx="6636384" cy="0"/>
          </a:xfrm>
          <a:custGeom>
            <a:avLst/>
            <a:gdLst/>
            <a:ahLst/>
            <a:cxnLst/>
            <a:rect l="l" t="t" r="r" b="b"/>
            <a:pathLst>
              <a:path w="6636384">
                <a:moveTo>
                  <a:pt x="0" y="0"/>
                </a:moveTo>
                <a:lnTo>
                  <a:pt x="6636285" y="0"/>
                </a:lnTo>
              </a:path>
            </a:pathLst>
          </a:custGeom>
          <a:ln w="12198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086" y="6193712"/>
            <a:ext cx="625863" cy="859983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517" y="3083133"/>
            <a:ext cx="639568" cy="12076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517" y="2067619"/>
            <a:ext cx="639568" cy="84626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51222" y="6143395"/>
            <a:ext cx="854280" cy="6861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863" y="6605406"/>
            <a:ext cx="36546" cy="8233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37949" y="6651151"/>
            <a:ext cx="635000" cy="100636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037949" y="7094866"/>
            <a:ext cx="1708561" cy="10063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50035" y="7099441"/>
            <a:ext cx="365467" cy="86913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4621272" y="331356"/>
            <a:ext cx="2537460" cy="42037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R="30480" algn="r">
              <a:lnSpc>
                <a:spcPct val="100000"/>
              </a:lnSpc>
              <a:spcBef>
                <a:spcPts val="475"/>
              </a:spcBef>
            </a:pPr>
            <a:r>
              <a:rPr sz="1425" baseline="5847" dirty="0">
                <a:solidFill>
                  <a:srgbClr val="363636"/>
                </a:solidFill>
                <a:latin typeface="Arial MT"/>
                <a:cs typeface="Arial MT"/>
              </a:rPr>
              <a:t>Resolu</a:t>
            </a:r>
            <a:r>
              <a:rPr sz="950" dirty="0">
                <a:solidFill>
                  <a:srgbClr val="363636"/>
                </a:solidFill>
                <a:latin typeface="Arial MT"/>
                <a:cs typeface="Arial MT"/>
              </a:rPr>
              <a:t>sa•</a:t>
            </a:r>
            <a:r>
              <a:rPr sz="950" spc="155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425" b="1" baseline="2923" dirty="0">
                <a:solidFill>
                  <a:srgbClr val="414141"/>
                </a:solidFill>
                <a:latin typeface="Arial"/>
                <a:cs typeface="Arial"/>
              </a:rPr>
              <a:t>n•</a:t>
            </a:r>
            <a:r>
              <a:rPr sz="1425" b="1" spc="-82" baseline="2923" dirty="0">
                <a:solidFill>
                  <a:srgbClr val="414141"/>
                </a:solidFill>
                <a:latin typeface="Arial"/>
                <a:cs typeface="Arial"/>
              </a:rPr>
              <a:t> </a:t>
            </a:r>
            <a:r>
              <a:rPr sz="1425" b="1" spc="-44" baseline="2923" dirty="0">
                <a:solidFill>
                  <a:srgbClr val="464646"/>
                </a:solidFill>
                <a:latin typeface="Arial"/>
                <a:cs typeface="Arial"/>
              </a:rPr>
              <a:t>1.025/2009</a:t>
            </a:r>
            <a:r>
              <a:rPr sz="1425" b="1" spc="67" baseline="2923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425" baseline="2923" dirty="0">
                <a:solidFill>
                  <a:srgbClr val="565656"/>
                </a:solidFill>
                <a:latin typeface="Arial MT"/>
                <a:cs typeface="Arial MT"/>
              </a:rPr>
              <a:t>-</a:t>
            </a:r>
            <a:r>
              <a:rPr sz="1425" spc="-44" baseline="2923" dirty="0">
                <a:solidFill>
                  <a:srgbClr val="565656"/>
                </a:solidFill>
                <a:latin typeface="Arial MT"/>
                <a:cs typeface="Arial MT"/>
              </a:rPr>
              <a:t> </a:t>
            </a:r>
            <a:r>
              <a:rPr sz="1425" b="1" spc="-67" baseline="2923" dirty="0">
                <a:solidFill>
                  <a:srgbClr val="3F3F3F"/>
                </a:solidFill>
                <a:latin typeface="Arial"/>
                <a:cs typeface="Arial"/>
              </a:rPr>
              <a:t>Anexo</a:t>
            </a:r>
            <a:r>
              <a:rPr sz="1425" b="1" spc="44" baseline="2923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1425" baseline="2923" dirty="0">
                <a:solidFill>
                  <a:srgbClr val="595959"/>
                </a:solidFill>
                <a:latin typeface="Arial MT"/>
                <a:cs typeface="Arial MT"/>
              </a:rPr>
              <a:t>I</a:t>
            </a:r>
            <a:r>
              <a:rPr sz="1425" spc="44" baseline="2923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1425" baseline="2923" dirty="0">
                <a:solidFill>
                  <a:srgbClr val="444444"/>
                </a:solidFill>
                <a:latin typeface="Arial MT"/>
                <a:cs typeface="Arial MT"/>
              </a:rPr>
              <a:t>-</a:t>
            </a:r>
            <a:r>
              <a:rPr sz="1425" spc="-97" baseline="2923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425" baseline="2923" dirty="0">
                <a:solidFill>
                  <a:srgbClr val="424242"/>
                </a:solidFill>
                <a:latin typeface="Arial MT"/>
                <a:cs typeface="Arial MT"/>
              </a:rPr>
              <a:t>Modelo</a:t>
            </a:r>
            <a:r>
              <a:rPr sz="1425" spc="44" baseline="2923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425" spc="-75" baseline="2923" dirty="0">
                <a:solidFill>
                  <a:srgbClr val="4B4B4B"/>
                </a:solidFill>
                <a:latin typeface="Arial MT"/>
                <a:cs typeface="Arial MT"/>
              </a:rPr>
              <a:t>A</a:t>
            </a:r>
            <a:endParaRPr sz="1425" baseline="2923">
              <a:latin typeface="Arial MT"/>
              <a:cs typeface="Arial MT"/>
            </a:endParaRPr>
          </a:p>
          <a:p>
            <a:pPr marR="43180" algn="r">
              <a:lnSpc>
                <a:spcPct val="100000"/>
              </a:lnSpc>
              <a:spcBef>
                <a:spcPts val="395"/>
              </a:spcBef>
            </a:pPr>
            <a:r>
              <a:rPr sz="1000" dirty="0">
                <a:solidFill>
                  <a:srgbClr val="444444"/>
                </a:solidFill>
                <a:latin typeface="Arial MT"/>
                <a:cs typeface="Arial MT"/>
              </a:rPr>
              <a:t>Pãgina</a:t>
            </a:r>
            <a:r>
              <a:rPr sz="1000" spc="4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494949"/>
                </a:solidFill>
                <a:latin typeface="Arial MT"/>
                <a:cs typeface="Arial MT"/>
              </a:rPr>
              <a:t>1/2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67451" y="1214127"/>
            <a:ext cx="3851275" cy="5791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1318895" algn="r">
              <a:lnSpc>
                <a:spcPct val="100000"/>
              </a:lnSpc>
              <a:spcBef>
                <a:spcPts val="280"/>
              </a:spcBef>
            </a:pPr>
            <a:r>
              <a:rPr sz="1000" dirty="0">
                <a:solidFill>
                  <a:srgbClr val="424242"/>
                </a:solidFill>
                <a:latin typeface="Calibri"/>
                <a:cs typeface="Calibri"/>
              </a:rPr>
              <a:t>Metaçgo</a:t>
            </a:r>
            <a:r>
              <a:rPr sz="1000" spc="5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A2A2A"/>
                </a:solidFill>
                <a:latin typeface="Calibri"/>
                <a:cs typeface="Calibri"/>
              </a:rPr>
              <a:t>de</a:t>
            </a:r>
            <a:r>
              <a:rPr sz="1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D2D2D"/>
                </a:solidFill>
                <a:latin typeface="Calibri"/>
                <a:cs typeface="Calibri"/>
              </a:rPr>
              <a:t>Rmponcabilldade</a:t>
            </a:r>
            <a:r>
              <a:rPr sz="1000" spc="-50" dirty="0">
                <a:solidFill>
                  <a:srgbClr val="2D2D2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B3B3B"/>
                </a:solidFill>
                <a:latin typeface="Calibri"/>
                <a:cs typeface="Calibri"/>
              </a:rPr>
              <a:t>Técnica</a:t>
            </a:r>
            <a:r>
              <a:rPr sz="1000" spc="-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B3B3B"/>
                </a:solidFill>
                <a:latin typeface="Calibri"/>
                <a:cs typeface="Calibri"/>
              </a:rPr>
              <a:t>-</a:t>
            </a:r>
            <a:r>
              <a:rPr sz="1000" spc="114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24242"/>
                </a:solidFill>
                <a:latin typeface="Calibri"/>
                <a:cs typeface="Calibri"/>
              </a:rPr>
              <a:t>ART</a:t>
            </a:r>
            <a:endParaRPr sz="1000">
              <a:latin typeface="Calibri"/>
              <a:cs typeface="Calibri"/>
            </a:endParaRPr>
          </a:p>
          <a:p>
            <a:pPr marR="1300480" algn="r">
              <a:lnSpc>
                <a:spcPct val="100000"/>
              </a:lnSpc>
              <a:spcBef>
                <a:spcPts val="190"/>
              </a:spcBef>
            </a:pPr>
            <a:r>
              <a:rPr sz="1050" dirty="0">
                <a:solidFill>
                  <a:srgbClr val="424242"/>
                </a:solidFill>
                <a:latin typeface="Calibri"/>
                <a:cs typeface="Calibri"/>
              </a:rPr>
              <a:t>Lal</a:t>
            </a:r>
            <a:r>
              <a:rPr sz="1050" spc="1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3D3D3D"/>
                </a:solidFill>
                <a:latin typeface="Calibri"/>
                <a:cs typeface="Calibri"/>
              </a:rPr>
              <a:t>n•</a:t>
            </a:r>
            <a:r>
              <a:rPr sz="1050" spc="-4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363636"/>
                </a:solidFill>
                <a:latin typeface="Calibri"/>
                <a:cs typeface="Calibri"/>
              </a:rPr>
              <a:t>6.496,</a:t>
            </a:r>
            <a:r>
              <a:rPr sz="1050" spc="-15" dirty="0">
                <a:solidFill>
                  <a:srgbClr val="363636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3D3D3D"/>
                </a:solidFill>
                <a:latin typeface="Calibri"/>
                <a:cs typeface="Calibri"/>
              </a:rPr>
              <a:t>de</a:t>
            </a:r>
            <a:r>
              <a:rPr sz="1050" spc="-6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444444"/>
                </a:solidFill>
                <a:latin typeface="Calibri"/>
                <a:cs typeface="Calibri"/>
              </a:rPr>
              <a:t>7</a:t>
            </a:r>
            <a:r>
              <a:rPr sz="105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343434"/>
                </a:solidFill>
                <a:latin typeface="Calibri"/>
                <a:cs typeface="Calibri"/>
              </a:rPr>
              <a:t>de</a:t>
            </a:r>
            <a:r>
              <a:rPr sz="1050" spc="-20" dirty="0">
                <a:solidFill>
                  <a:srgbClr val="343434"/>
                </a:solidFill>
                <a:latin typeface="Calibri"/>
                <a:cs typeface="Calibri"/>
              </a:rPr>
              <a:t> </a:t>
            </a:r>
            <a:r>
              <a:rPr sz="1050" spc="-20" dirty="0">
                <a:solidFill>
                  <a:srgbClr val="363636"/>
                </a:solidFill>
                <a:latin typeface="Calibri"/>
                <a:cs typeface="Calibri"/>
              </a:rPr>
              <a:t>dezembro</a:t>
            </a:r>
            <a:r>
              <a:rPr sz="1050" dirty="0">
                <a:solidFill>
                  <a:srgbClr val="363636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444444"/>
                </a:solidFill>
                <a:latin typeface="Calibri"/>
                <a:cs typeface="Calibri"/>
              </a:rPr>
              <a:t>de</a:t>
            </a:r>
            <a:r>
              <a:rPr sz="1050" spc="-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050" spc="-20" dirty="0">
                <a:solidFill>
                  <a:srgbClr val="3B3B3B"/>
                </a:solidFill>
                <a:latin typeface="Calibri"/>
                <a:cs typeface="Calibri"/>
              </a:rPr>
              <a:t>1977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100" spc="-35" dirty="0">
                <a:solidFill>
                  <a:srgbClr val="3A3A3A"/>
                </a:solidFill>
                <a:latin typeface="Calibri"/>
                <a:cs typeface="Calibri"/>
              </a:rPr>
              <a:t>Conselho</a:t>
            </a:r>
            <a:r>
              <a:rPr sz="11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83838"/>
                </a:solidFill>
                <a:latin typeface="Calibri"/>
                <a:cs typeface="Calibri"/>
              </a:rPr>
              <a:t>Regional</a:t>
            </a:r>
            <a:r>
              <a:rPr sz="1100" spc="-30" dirty="0">
                <a:solidFill>
                  <a:srgbClr val="383838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14141"/>
                </a:solidFill>
                <a:latin typeface="Calibri"/>
                <a:cs typeface="Calibri"/>
              </a:rPr>
              <a:t>de</a:t>
            </a:r>
            <a:r>
              <a:rPr sz="1100" spc="-50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2B2B2B"/>
                </a:solidFill>
                <a:latin typeface="Calibri"/>
                <a:cs typeface="Calibri"/>
              </a:rPr>
              <a:t>Engenharia</a:t>
            </a:r>
            <a:r>
              <a:rPr sz="1100" dirty="0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45454"/>
                </a:solidFill>
                <a:latin typeface="Calibri"/>
                <a:cs typeface="Calibri"/>
              </a:rPr>
              <a:t>e</a:t>
            </a:r>
            <a:r>
              <a:rPr sz="1100" spc="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343434"/>
                </a:solidFill>
                <a:latin typeface="Calibri"/>
                <a:cs typeface="Calibri"/>
              </a:rPr>
              <a:t>Agronomia</a:t>
            </a:r>
            <a:r>
              <a:rPr sz="1100" spc="20" dirty="0">
                <a:solidFill>
                  <a:srgbClr val="343434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14141"/>
                </a:solidFill>
                <a:latin typeface="Calibri"/>
                <a:cs typeface="Calibri"/>
              </a:rPr>
              <a:t>do</a:t>
            </a:r>
            <a:r>
              <a:rPr sz="1100" spc="-45" dirty="0">
                <a:solidFill>
                  <a:srgbClr val="414141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383838"/>
                </a:solidFill>
                <a:latin typeface="Calibri"/>
                <a:cs typeface="Calibri"/>
              </a:rPr>
              <a:t>Eat•do</a:t>
            </a:r>
            <a:r>
              <a:rPr sz="1100" spc="-35" dirty="0">
                <a:solidFill>
                  <a:srgbClr val="38383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F2F2F"/>
                </a:solidFill>
                <a:latin typeface="Calibri"/>
                <a:cs typeface="Calibri"/>
              </a:rPr>
              <a:t>de</a:t>
            </a:r>
            <a:r>
              <a:rPr sz="1100" spc="-120" dirty="0">
                <a:solidFill>
                  <a:srgbClr val="2F2F2F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6B6B6B"/>
                </a:solidFill>
                <a:latin typeface="Calibri"/>
                <a:cs typeface="Calibri"/>
              </a:rPr>
              <a:t>Mo</a:t>
            </a:r>
            <a:r>
              <a:rPr sz="1100" spc="-55" dirty="0">
                <a:solidFill>
                  <a:srgbClr val="6B6B6B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83838"/>
                </a:solidFill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5249" y="1949081"/>
            <a:ext cx="2216150" cy="5257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20395">
              <a:lnSpc>
                <a:spcPct val="100000"/>
              </a:lnSpc>
              <a:spcBef>
                <a:spcPts val="385"/>
              </a:spcBef>
              <a:tabLst>
                <a:tab pos="1296035" algn="l"/>
              </a:tabLst>
            </a:pPr>
            <a:r>
              <a:rPr sz="800" spc="-25" dirty="0">
                <a:solidFill>
                  <a:srgbClr val="3D3D3D"/>
                </a:solidFill>
                <a:latin typeface="Arial MT"/>
                <a:cs typeface="Arial MT"/>
              </a:rPr>
              <a:t>1.</a:t>
            </a:r>
            <a:r>
              <a:rPr sz="800" spc="-8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D3D3D"/>
                </a:solidFill>
                <a:latin typeface="Arial MT"/>
                <a:cs typeface="Arial MT"/>
              </a:rPr>
              <a:t>Recpon</a:t>
            </a:r>
            <a:r>
              <a:rPr sz="800" dirty="0">
                <a:solidFill>
                  <a:srgbClr val="3D3D3D"/>
                </a:solidFill>
                <a:latin typeface="Arial MT"/>
                <a:cs typeface="Arial MT"/>
              </a:rPr>
              <a:t>	</a:t>
            </a:r>
            <a:r>
              <a:rPr sz="800" spc="-10" dirty="0">
                <a:solidFill>
                  <a:srgbClr val="424242"/>
                </a:solidFill>
                <a:latin typeface="Arial MT"/>
                <a:cs typeface="Arial MT"/>
              </a:rPr>
              <a:t>Tésntce</a:t>
            </a:r>
            <a:endParaRPr sz="80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375"/>
              </a:spcBef>
            </a:pPr>
            <a:r>
              <a:rPr sz="1050" b="1" spc="-55" dirty="0">
                <a:solidFill>
                  <a:srgbClr val="262626"/>
                </a:solidFill>
                <a:latin typeface="Arial"/>
                <a:cs typeface="Arial"/>
              </a:rPr>
              <a:t>MARCOS</a:t>
            </a:r>
            <a:r>
              <a:rPr sz="1050" b="1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050" spc="-40" dirty="0">
                <a:solidFill>
                  <a:srgbClr val="313131"/>
                </a:solidFill>
                <a:latin typeface="Arial MT"/>
                <a:cs typeface="Arial MT"/>
              </a:rPr>
              <a:t>TEMISTOCLES</a:t>
            </a:r>
            <a:r>
              <a:rPr sz="1050" spc="4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050" spc="-20" dirty="0">
                <a:solidFill>
                  <a:srgbClr val="383838"/>
                </a:solidFill>
                <a:latin typeface="Arial MT"/>
                <a:cs typeface="Arial MT"/>
              </a:rPr>
              <a:t>DE</a:t>
            </a:r>
            <a:r>
              <a:rPr sz="1050" spc="-5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1050" spc="-10" dirty="0">
                <a:solidFill>
                  <a:srgbClr val="3B3B3B"/>
                </a:solidFill>
                <a:latin typeface="Arial MT"/>
                <a:cs typeface="Arial MT"/>
              </a:rPr>
              <a:t>SOUZA</a:t>
            </a: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750" spc="-30" dirty="0">
                <a:solidFill>
                  <a:srgbClr val="464646"/>
                </a:solidFill>
                <a:latin typeface="Arial MT"/>
                <a:cs typeface="Arial MT"/>
              </a:rPr>
              <a:t>Título</a:t>
            </a:r>
            <a:r>
              <a:rPr sz="750" spc="-2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3B3B3B"/>
                </a:solidFill>
                <a:latin typeface="Arial MT"/>
                <a:cs typeface="Arial MT"/>
              </a:rPr>
              <a:t>Profissional:</a:t>
            </a:r>
            <a:r>
              <a:rPr sz="750" spc="175" dirty="0">
                <a:solidFill>
                  <a:srgbClr val="3B3B3B"/>
                </a:solidFill>
                <a:latin typeface="Arial MT"/>
                <a:cs typeface="Arial MT"/>
              </a:rPr>
              <a:t>  </a:t>
            </a:r>
            <a:r>
              <a:rPr sz="750" dirty="0">
                <a:solidFill>
                  <a:srgbClr val="424242"/>
                </a:solidFill>
                <a:latin typeface="Arial MT"/>
                <a:cs typeface="Arial MT"/>
              </a:rPr>
              <a:t>Engenheiro</a:t>
            </a:r>
            <a:r>
              <a:rPr sz="750" spc="-3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2A2A2A"/>
                </a:solidFill>
                <a:latin typeface="Arial MT"/>
                <a:cs typeface="Arial MT"/>
              </a:rPr>
              <a:t>Civil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4017" y="2634850"/>
            <a:ext cx="85851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5" dirty="0">
                <a:solidFill>
                  <a:srgbClr val="424242"/>
                </a:solidFill>
                <a:latin typeface="Arial MT"/>
                <a:cs typeface="Arial MT"/>
              </a:rPr>
              <a:t>Empresa</a:t>
            </a:r>
            <a:r>
              <a:rPr sz="800" spc="1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800" spc="-60" dirty="0">
                <a:solidFill>
                  <a:srgbClr val="414141"/>
                </a:solidFill>
                <a:latin typeface="Arial MT"/>
                <a:cs typeface="Arial MT"/>
              </a:rPr>
              <a:t>Comratade: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7981" y="2978945"/>
            <a:ext cx="92646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solidFill>
                  <a:srgbClr val="3A3A3A"/>
                </a:solidFill>
                <a:latin typeface="Arial MT"/>
                <a:cs typeface="Arial MT"/>
              </a:rPr>
              <a:t>2.D•dowdoGonb•to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02152" y="1219814"/>
            <a:ext cx="1860550" cy="53594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225"/>
              </a:spcBef>
            </a:pPr>
            <a:r>
              <a:rPr sz="1300" dirty="0">
                <a:solidFill>
                  <a:srgbClr val="333333"/>
                </a:solidFill>
                <a:latin typeface="Calibri"/>
                <a:cs typeface="Calibri"/>
              </a:rPr>
              <a:t>ART</a:t>
            </a:r>
            <a:r>
              <a:rPr sz="1300" spc="29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424242"/>
                </a:solidFill>
                <a:latin typeface="Calibri"/>
                <a:cs typeface="Calibri"/>
              </a:rPr>
              <a:t>de</a:t>
            </a:r>
            <a:r>
              <a:rPr sz="1300" spc="16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300" spc="50" dirty="0">
                <a:solidFill>
                  <a:srgbClr val="313131"/>
                </a:solidFill>
                <a:latin typeface="Calibri"/>
                <a:cs typeface="Calibri"/>
              </a:rPr>
              <a:t>Obra</a:t>
            </a:r>
            <a:r>
              <a:rPr sz="1300" spc="-55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1300" spc="50" dirty="0">
                <a:solidFill>
                  <a:srgbClr val="3B3B3B"/>
                </a:solidFill>
                <a:latin typeface="Calibri"/>
                <a:cs typeface="Calibri"/>
              </a:rPr>
              <a:t>ou</a:t>
            </a:r>
            <a:r>
              <a:rPr sz="1300" spc="-20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343434"/>
                </a:solidFill>
                <a:latin typeface="Calibri"/>
                <a:cs typeface="Calibri"/>
              </a:rPr>
              <a:t>Serviço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800" spc="-155" dirty="0">
                <a:solidFill>
                  <a:srgbClr val="343434"/>
                </a:solidFill>
                <a:latin typeface="Arial MT"/>
                <a:cs typeface="Arial MT"/>
              </a:rPr>
              <a:t>28027230231533638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73034" y="2256192"/>
            <a:ext cx="1282065" cy="553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459"/>
              </a:spcBef>
            </a:pPr>
            <a:r>
              <a:rPr sz="900" spc="-100" dirty="0">
                <a:solidFill>
                  <a:srgbClr val="3F3F3F"/>
                </a:solidFill>
                <a:latin typeface="Arial MT"/>
                <a:cs typeface="Arial MT"/>
              </a:rPr>
              <a:t>RNP:</a:t>
            </a:r>
            <a:r>
              <a:rPr sz="900" spc="9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343434"/>
                </a:solidFill>
                <a:latin typeface="Arial MT"/>
                <a:cs typeface="Arial MT"/>
              </a:rPr>
              <a:t>2614237728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900" spc="-85" dirty="0">
                <a:solidFill>
                  <a:srgbClr val="3D3D3D"/>
                </a:solidFill>
                <a:latin typeface="Arial MT"/>
                <a:cs typeface="Arial MT"/>
              </a:rPr>
              <a:t>Registro:</a:t>
            </a:r>
            <a:r>
              <a:rPr sz="900" spc="295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900" spc="-40" dirty="0">
                <a:solidFill>
                  <a:srgbClr val="333333"/>
                </a:solidFill>
                <a:latin typeface="Arial MT"/>
                <a:cs typeface="Arial MT"/>
              </a:rPr>
              <a:t>5O890273'g8-</a:t>
            </a:r>
            <a:r>
              <a:rPr sz="900" spc="-25" dirty="0">
                <a:solidFill>
                  <a:srgbClr val="333333"/>
                </a:solidFill>
                <a:latin typeface="Arial MT"/>
                <a:cs typeface="Arial MT"/>
              </a:rPr>
              <a:t>SP</a:t>
            </a:r>
            <a:endParaRPr sz="900">
              <a:latin typeface="Arial MT"/>
              <a:cs typeface="Arial MT"/>
            </a:endParaRPr>
          </a:p>
          <a:p>
            <a:pPr marL="13335">
              <a:lnSpc>
                <a:spcPct val="100000"/>
              </a:lnSpc>
              <a:spcBef>
                <a:spcPts val="315"/>
              </a:spcBef>
            </a:pPr>
            <a:r>
              <a:rPr sz="800" spc="-10" dirty="0">
                <a:solidFill>
                  <a:srgbClr val="464646"/>
                </a:solidFill>
                <a:latin typeface="Arial MT"/>
                <a:cs typeface="Arial MT"/>
              </a:rPr>
              <a:t>Registro: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8702" y="3143623"/>
            <a:ext cx="4492625" cy="30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dirty="0">
                <a:solidFill>
                  <a:srgbClr val="3D3D3D"/>
                </a:solidFill>
                <a:latin typeface="Arial MT"/>
                <a:cs typeface="Arial MT"/>
              </a:rPr>
              <a:t>c••tr•u^t•:</a:t>
            </a:r>
            <a:r>
              <a:rPr sz="900" spc="5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900" b="1" spc="-10" dirty="0">
                <a:solidFill>
                  <a:srgbClr val="383838"/>
                </a:solidFill>
                <a:latin typeface="Arial"/>
                <a:cs typeface="Arial"/>
              </a:rPr>
              <a:t>ASSOCIACAO</a:t>
            </a:r>
            <a:r>
              <a:rPr sz="900" b="1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343434"/>
                </a:solidFill>
                <a:latin typeface="Arial"/>
                <a:cs typeface="Arial"/>
              </a:rPr>
              <a:t>DOS</a:t>
            </a:r>
            <a:r>
              <a:rPr sz="900" b="1" spc="-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2A2A2A"/>
                </a:solidFill>
                <a:latin typeface="Arial"/>
                <a:cs typeface="Arial"/>
              </a:rPr>
              <a:t>MORADORES</a:t>
            </a:r>
            <a:r>
              <a:rPr sz="900" b="1" spc="60" dirty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3B3B3B"/>
                </a:solidFill>
                <a:latin typeface="Arial"/>
                <a:cs typeface="Arial"/>
              </a:rPr>
              <a:t>PARA</a:t>
            </a:r>
            <a:r>
              <a:rPr sz="900" b="1" spc="-2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282828"/>
                </a:solidFill>
                <a:latin typeface="Arial"/>
                <a:cs typeface="Arial"/>
              </a:rPr>
              <a:t>DESENVOLVIMENTO</a:t>
            </a:r>
            <a:r>
              <a:rPr sz="900" b="1" spc="-25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3F3F3F"/>
                </a:solidFill>
                <a:latin typeface="Arial"/>
                <a:cs typeface="Arial"/>
              </a:rPr>
              <a:t>DO</a:t>
            </a:r>
            <a:r>
              <a:rPr sz="900" b="1" spc="-35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383838"/>
                </a:solidFill>
                <a:latin typeface="Arial"/>
                <a:cs typeface="Arial"/>
              </a:rPr>
              <a:t>AGUA</a:t>
            </a:r>
            <a:endParaRPr sz="900">
              <a:latin typeface="Arial"/>
              <a:cs typeface="Arial"/>
            </a:endParaRPr>
          </a:p>
          <a:p>
            <a:pPr marL="537845">
              <a:lnSpc>
                <a:spcPts val="1170"/>
              </a:lnSpc>
            </a:pPr>
            <a:r>
              <a:rPr sz="1000" spc="-20" dirty="0">
                <a:solidFill>
                  <a:srgbClr val="363636"/>
                </a:solidFill>
                <a:latin typeface="Arial MT"/>
                <a:cs typeface="Arial MT"/>
              </a:rPr>
              <a:t>AZUL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25569" y="3143623"/>
            <a:ext cx="149987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2F2F2F"/>
                </a:solidFill>
                <a:latin typeface="Arial MT"/>
                <a:cs typeface="Arial MT"/>
              </a:rPr>
              <a:t>CPF/CNPJ:08.953.367/0003-</a:t>
            </a:r>
            <a:r>
              <a:rPr sz="900" spc="-25" dirty="0">
                <a:solidFill>
                  <a:srgbClr val="2F2F2F"/>
                </a:solidFill>
                <a:latin typeface="Arial MT"/>
                <a:cs typeface="Arial MT"/>
              </a:rPr>
              <a:t>01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97599" y="3272722"/>
            <a:ext cx="381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100" dirty="0">
                <a:solidFill>
                  <a:srgbClr val="4F4F4F"/>
                </a:solidFill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7790" y="3386065"/>
            <a:ext cx="2296160" cy="581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900" spc="-90" dirty="0">
                <a:solidFill>
                  <a:srgbClr val="3B3B3B"/>
                </a:solidFill>
                <a:latin typeface="Arial MT"/>
                <a:cs typeface="Arial MT"/>
              </a:rPr>
              <a:t>Endereço.</a:t>
            </a:r>
            <a:r>
              <a:rPr sz="900" spc="47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900" spc="-35" dirty="0">
                <a:solidFill>
                  <a:srgbClr val="363636"/>
                </a:solidFill>
                <a:latin typeface="Arial MT"/>
                <a:cs typeface="Arial MT"/>
              </a:rPr>
              <a:t>Entrada</a:t>
            </a:r>
            <a:r>
              <a:rPr sz="900" spc="-2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900" spc="-70" dirty="0">
                <a:solidFill>
                  <a:srgbClr val="444444"/>
                </a:solidFill>
                <a:latin typeface="Arial MT"/>
                <a:cs typeface="Arial MT"/>
              </a:rPr>
              <a:t>ACACIO</a:t>
            </a:r>
            <a:r>
              <a:rPr sz="900" spc="-4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343434"/>
                </a:solidFill>
                <a:latin typeface="Arial MT"/>
                <a:cs typeface="Arial MT"/>
              </a:rPr>
              <a:t>MTONIO</a:t>
            </a:r>
            <a:r>
              <a:rPr sz="900" spc="-3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2D2D2D"/>
                </a:solidFill>
                <a:latin typeface="Arial MT"/>
                <a:cs typeface="Arial MT"/>
              </a:rPr>
              <a:t>BATISTA</a:t>
            </a:r>
            <a:endParaRPr sz="900">
              <a:latin typeface="Arial MT"/>
              <a:cs typeface="Arial MT"/>
            </a:endParaRPr>
          </a:p>
          <a:p>
            <a:pPr marL="12700" marR="1424940" indent="-635">
              <a:lnSpc>
                <a:spcPts val="1120"/>
              </a:lnSpc>
              <a:spcBef>
                <a:spcPts val="5"/>
              </a:spcBef>
            </a:pPr>
            <a:r>
              <a:rPr sz="850" spc="-50" dirty="0">
                <a:solidFill>
                  <a:srgbClr val="3D3D3D"/>
                </a:solidFill>
                <a:latin typeface="Arial MT"/>
                <a:cs typeface="Arial MT"/>
              </a:rPr>
              <a:t>ComplamenTo.</a:t>
            </a:r>
            <a:r>
              <a:rPr sz="850" spc="50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363636"/>
                </a:solidFill>
                <a:latin typeface="Arial MT"/>
                <a:cs typeface="Arial MT"/>
              </a:rPr>
              <a:t>Cidade:</a:t>
            </a:r>
            <a:r>
              <a:rPr sz="800" spc="8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282828"/>
                </a:solidFill>
                <a:latin typeface="Arial MT"/>
                <a:cs typeface="Arial MT"/>
              </a:rPr>
              <a:t>Guan•iãoc </a:t>
            </a:r>
            <a:r>
              <a:rPr sz="800" spc="-10" dirty="0">
                <a:solidFill>
                  <a:srgbClr val="3F3F3F"/>
                </a:solidFill>
                <a:latin typeface="Arial MT"/>
                <a:cs typeface="Arial MT"/>
              </a:rPr>
              <a:t>COrltrstO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75067" y="3386065"/>
            <a:ext cx="1949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5" dirty="0">
                <a:solidFill>
                  <a:srgbClr val="484848"/>
                </a:solidFill>
                <a:latin typeface="Arial MT"/>
                <a:cs typeface="Arial MT"/>
              </a:rPr>
              <a:t>270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08509" y="3509939"/>
            <a:ext cx="1814830" cy="45720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850" spc="-75" dirty="0">
                <a:solidFill>
                  <a:srgbClr val="484848"/>
                </a:solidFill>
                <a:latin typeface="Arial MT"/>
                <a:cs typeface="Arial MT"/>
              </a:rPr>
              <a:t>Balrro:</a:t>
            </a:r>
            <a:r>
              <a:rPr sz="850" spc="20" dirty="0">
                <a:solidFill>
                  <a:srgbClr val="484848"/>
                </a:solidFill>
                <a:latin typeface="Arial MT"/>
                <a:cs typeface="Arial MT"/>
              </a:rPr>
              <a:t> </a:t>
            </a:r>
            <a:r>
              <a:rPr sz="850" dirty="0">
                <a:solidFill>
                  <a:srgbClr val="3D3D3D"/>
                </a:solidFill>
                <a:latin typeface="Arial MT"/>
                <a:cs typeface="Arial MT"/>
              </a:rPr>
              <a:t>VILA</a:t>
            </a:r>
            <a:r>
              <a:rPr sz="850" spc="-1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850" spc="-35" dirty="0">
                <a:solidFill>
                  <a:srgbClr val="444444"/>
                </a:solidFill>
                <a:latin typeface="Arial MT"/>
                <a:cs typeface="Arial MT"/>
              </a:rPr>
              <a:t>NOVA</a:t>
            </a:r>
            <a:r>
              <a:rPr sz="850" spc="-2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850" spc="-10" dirty="0">
                <a:solidFill>
                  <a:srgbClr val="333333"/>
                </a:solidFill>
                <a:latin typeface="Arial MT"/>
                <a:cs typeface="Arial MT"/>
              </a:rPr>
              <a:t>BON6UCE69O</a:t>
            </a:r>
            <a:endParaRPr sz="850">
              <a:latin typeface="Arial MT"/>
              <a:cs typeface="Arial MT"/>
            </a:endParaRPr>
          </a:p>
          <a:p>
            <a:pPr marL="13970">
              <a:lnSpc>
                <a:spcPct val="100000"/>
              </a:lnSpc>
              <a:spcBef>
                <a:spcPts val="145"/>
              </a:spcBef>
              <a:tabLst>
                <a:tab pos="1026160" algn="l"/>
              </a:tabLst>
            </a:pPr>
            <a:r>
              <a:rPr sz="800" spc="-45" dirty="0">
                <a:solidFill>
                  <a:srgbClr val="494949"/>
                </a:solidFill>
                <a:latin typeface="Arial MT"/>
                <a:cs typeface="Arial MT"/>
              </a:rPr>
              <a:t>UN:</a:t>
            </a:r>
            <a:r>
              <a:rPr sz="80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800" spc="-25" dirty="0">
                <a:solidFill>
                  <a:srgbClr val="464646"/>
                </a:solidFill>
                <a:latin typeface="Arial MT"/>
                <a:cs typeface="Arial MT"/>
              </a:rPr>
              <a:t>gp</a:t>
            </a:r>
            <a:r>
              <a:rPr sz="800" dirty="0">
                <a:solidFill>
                  <a:srgbClr val="464646"/>
                </a:solidFill>
                <a:latin typeface="Arial MT"/>
                <a:cs typeface="Arial MT"/>
              </a:rPr>
              <a:t>	</a:t>
            </a:r>
            <a:r>
              <a:rPr sz="800" spc="-20" dirty="0">
                <a:solidFill>
                  <a:srgbClr val="464646"/>
                </a:solidFill>
                <a:latin typeface="Arial MT"/>
                <a:cs typeface="Arial MT"/>
              </a:rPr>
              <a:t>CEP:</a:t>
            </a:r>
            <a:r>
              <a:rPr sz="800" spc="26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83838"/>
                </a:solidFill>
                <a:latin typeface="Arial MT"/>
                <a:cs typeface="Arial MT"/>
              </a:rPr>
              <a:t>0y17$480</a:t>
            </a:r>
            <a:endParaRPr sz="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800" spc="-70" dirty="0">
                <a:solidFill>
                  <a:srgbClr val="3B3B3B"/>
                </a:solidFill>
                <a:latin typeface="Arial MT"/>
                <a:cs typeface="Arial MT"/>
              </a:rPr>
              <a:t>Vínculede</a:t>
            </a:r>
            <a:r>
              <a:rPr sz="800" spc="3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414141"/>
                </a:solidFill>
                <a:latin typeface="Arial MT"/>
                <a:cs typeface="Arial MT"/>
              </a:rPr>
              <a:t>8</a:t>
            </a:r>
            <a:r>
              <a:rPr sz="800" spc="-30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Arial MT"/>
                <a:cs typeface="Arial MT"/>
              </a:rPr>
              <a:t>Art</a:t>
            </a:r>
            <a:r>
              <a:rPr sz="800" spc="-5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800" spc="-25" dirty="0">
                <a:solidFill>
                  <a:srgbClr val="4F4F4F"/>
                </a:solidFill>
                <a:latin typeface="Arial MT"/>
                <a:cs typeface="Arial MT"/>
              </a:rPr>
              <a:t>n'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21531" y="3819615"/>
            <a:ext cx="78359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1345" algn="l"/>
              </a:tabLst>
            </a:pPr>
            <a:r>
              <a:rPr sz="800" dirty="0">
                <a:solidFill>
                  <a:srgbClr val="4D4D4D"/>
                </a:solidFill>
                <a:latin typeface="Arial MT"/>
                <a:cs typeface="Arial MT"/>
              </a:rPr>
              <a:t>em</a:t>
            </a:r>
            <a:r>
              <a:rPr sz="800" spc="190" dirty="0">
                <a:solidFill>
                  <a:srgbClr val="4D4D4D"/>
                </a:solidFill>
                <a:latin typeface="Arial MT"/>
                <a:cs typeface="Arial MT"/>
              </a:rPr>
              <a:t>  </a:t>
            </a:r>
            <a:r>
              <a:rPr sz="800" spc="-25" dirty="0">
                <a:solidFill>
                  <a:srgbClr val="3B3B3B"/>
                </a:solidFill>
                <a:latin typeface="Arial MT"/>
                <a:cs typeface="Arial MT"/>
              </a:rPr>
              <a:t>2yy</a:t>
            </a:r>
            <a:r>
              <a:rPr sz="800" dirty="0">
                <a:solidFill>
                  <a:srgbClr val="3B3B3B"/>
                </a:solidFill>
                <a:latin typeface="Arial MT"/>
                <a:cs typeface="Arial MT"/>
              </a:rPr>
              <a:t>	</a:t>
            </a:r>
            <a:r>
              <a:rPr sz="800" spc="-25" dirty="0">
                <a:solidFill>
                  <a:srgbClr val="3B3B3B"/>
                </a:solidFill>
                <a:latin typeface="Arial MT"/>
                <a:cs typeface="Arial MT"/>
              </a:rPr>
              <a:t>023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2717" y="3923301"/>
            <a:ext cx="84455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42600"/>
              </a:lnSpc>
              <a:spcBef>
                <a:spcPts val="100"/>
              </a:spcBef>
            </a:pPr>
            <a:r>
              <a:rPr sz="800" spc="-60" dirty="0">
                <a:solidFill>
                  <a:srgbClr val="4B4B4B"/>
                </a:solidFill>
                <a:latin typeface="Arial MT"/>
                <a:cs typeface="Arial MT"/>
              </a:rPr>
              <a:t>Valor:</a:t>
            </a:r>
            <a:r>
              <a:rPr sz="800" spc="-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800" spc="-75" dirty="0">
                <a:solidFill>
                  <a:srgbClr val="494949"/>
                </a:solidFill>
                <a:latin typeface="Arial MT"/>
                <a:cs typeface="Arial MT"/>
              </a:rPr>
              <a:t>R$</a:t>
            </a:r>
            <a:r>
              <a:rPr sz="800" spc="3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63636"/>
                </a:solidFill>
                <a:latin typeface="Arial MT"/>
                <a:cs typeface="Arial MT"/>
              </a:rPr>
              <a:t>720,00 </a:t>
            </a:r>
            <a:r>
              <a:rPr sz="800" spc="-10" dirty="0">
                <a:solidFill>
                  <a:srgbClr val="424242"/>
                </a:solidFill>
                <a:latin typeface="Arial MT"/>
                <a:cs typeface="Arial MT"/>
              </a:rPr>
              <a:t>Açdo</a:t>
            </a:r>
            <a:r>
              <a:rPr sz="800" spc="-3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B3B3B"/>
                </a:solidFill>
                <a:latin typeface="Arial MT"/>
                <a:cs typeface="Arial MT"/>
              </a:rPr>
              <a:t>Institucional: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61468" y="3975144"/>
            <a:ext cx="23241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5" dirty="0">
                <a:solidFill>
                  <a:srgbClr val="414141"/>
                </a:solidFill>
                <a:latin typeface="Arial MT"/>
                <a:cs typeface="Arial MT"/>
              </a:rPr>
              <a:t>Tipo</a:t>
            </a:r>
            <a:r>
              <a:rPr sz="800" spc="25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800" spc="-70" dirty="0">
                <a:solidFill>
                  <a:srgbClr val="5D5D5D"/>
                </a:solidFill>
                <a:latin typeface="Arial MT"/>
                <a:cs typeface="Arial MT"/>
              </a:rPr>
              <a:t>de</a:t>
            </a:r>
            <a:r>
              <a:rPr sz="800" spc="-45" dirty="0">
                <a:solidFill>
                  <a:srgbClr val="5D5D5D"/>
                </a:solidFill>
                <a:latin typeface="Arial MT"/>
                <a:cs typeface="Arial MT"/>
              </a:rPr>
              <a:t> </a:t>
            </a:r>
            <a:r>
              <a:rPr sz="800" spc="-60" dirty="0">
                <a:solidFill>
                  <a:srgbClr val="414141"/>
                </a:solidFill>
                <a:latin typeface="Arial MT"/>
                <a:cs typeface="Arial MT"/>
              </a:rPr>
              <a:t>Contratante:</a:t>
            </a:r>
            <a:r>
              <a:rPr sz="800" spc="95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800" spc="-55" dirty="0">
                <a:solidFill>
                  <a:srgbClr val="363636"/>
                </a:solidFill>
                <a:latin typeface="Arial MT"/>
                <a:cs typeface="Arial MT"/>
              </a:rPr>
              <a:t>Peasoa</a:t>
            </a:r>
            <a:r>
              <a:rPr sz="800" spc="15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800" spc="-25" dirty="0">
                <a:solidFill>
                  <a:srgbClr val="363636"/>
                </a:solidFill>
                <a:latin typeface="Arial MT"/>
                <a:cs typeface="Arial MT"/>
              </a:rPr>
              <a:t>Jurfdlca</a:t>
            </a:r>
            <a:r>
              <a:rPr sz="800" spc="45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800" spc="-45" dirty="0">
                <a:solidFill>
                  <a:srgbClr val="2D2D2D"/>
                </a:solidFill>
                <a:latin typeface="Arial MT"/>
                <a:cs typeface="Arial MT"/>
              </a:rPr>
              <a:t>de</a:t>
            </a:r>
            <a:r>
              <a:rPr sz="800" spc="-8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800" spc="-85" dirty="0">
                <a:solidFill>
                  <a:srgbClr val="2F2F2F"/>
                </a:solidFill>
                <a:latin typeface="Arial MT"/>
                <a:cs typeface="Arial MT"/>
              </a:rPr>
              <a:t>DTrefto</a:t>
            </a:r>
            <a:r>
              <a:rPr sz="800" spc="1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83838"/>
                </a:solidFill>
                <a:latin typeface="Arial MT"/>
                <a:cs typeface="Arial MT"/>
              </a:rPr>
              <a:t>Pfiwdo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34259" y="4414285"/>
            <a:ext cx="1416050" cy="24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60"/>
              </a:lnSpc>
              <a:spcBef>
                <a:spcPts val="100"/>
              </a:spcBef>
            </a:pPr>
            <a:r>
              <a:rPr sz="800" spc="-35" dirty="0">
                <a:solidFill>
                  <a:srgbClr val="363636"/>
                </a:solidFill>
                <a:latin typeface="Arial MT"/>
                <a:cs typeface="Arial MT"/>
              </a:rPr>
              <a:t>3.</a:t>
            </a:r>
            <a:r>
              <a:rPr sz="800" spc="-12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800" spc="-55" dirty="0">
                <a:solidFill>
                  <a:srgbClr val="383838"/>
                </a:solidFill>
                <a:latin typeface="Arial MT"/>
                <a:cs typeface="Arial MT"/>
              </a:rPr>
              <a:t>Dadoa</a:t>
            </a:r>
            <a:r>
              <a:rPr sz="800" spc="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800" spc="-45" dirty="0">
                <a:solidFill>
                  <a:srgbClr val="3B3B3B"/>
                </a:solidFill>
                <a:latin typeface="Arial MT"/>
                <a:cs typeface="Arial MT"/>
              </a:rPr>
              <a:t>da</a:t>
            </a:r>
            <a:r>
              <a:rPr sz="800" spc="-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3B3B3B"/>
                </a:solidFill>
                <a:latin typeface="Arial MT"/>
                <a:cs typeface="Arial MT"/>
              </a:rPr>
              <a:t>Obra</a:t>
            </a:r>
            <a:r>
              <a:rPr sz="800" spc="2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B3B3B"/>
                </a:solidFill>
                <a:latin typeface="Arial MT"/>
                <a:cs typeface="Arial MT"/>
              </a:rPr>
              <a:t>9owlçe</a:t>
            </a:r>
            <a:endParaRPr sz="800">
              <a:latin typeface="Arial MT"/>
              <a:cs typeface="Arial MT"/>
            </a:endParaRPr>
          </a:p>
          <a:p>
            <a:pPr marL="213360">
              <a:lnSpc>
                <a:spcPts val="860"/>
              </a:lnSpc>
            </a:pPr>
            <a:r>
              <a:rPr sz="800" b="1" spc="-85" dirty="0">
                <a:solidFill>
                  <a:srgbClr val="3A3A3A"/>
                </a:solidFill>
                <a:latin typeface="Arial"/>
                <a:cs typeface="Arial"/>
              </a:rPr>
              <a:t>ACACIO</a:t>
            </a:r>
            <a:r>
              <a:rPr sz="800" b="1" spc="5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800" spc="-75" dirty="0">
                <a:solidFill>
                  <a:srgbClr val="313131"/>
                </a:solidFill>
                <a:latin typeface="Arial MT"/>
                <a:cs typeface="Arial MT"/>
              </a:rPr>
              <a:t>ANTONIO</a:t>
            </a:r>
            <a:r>
              <a:rPr sz="800" spc="-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800" b="1" spc="-25" dirty="0">
                <a:solidFill>
                  <a:srgbClr val="424242"/>
                </a:solidFill>
                <a:latin typeface="Arial"/>
                <a:cs typeface="Arial"/>
              </a:rPr>
              <a:t>BATATA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2902" y="4463077"/>
            <a:ext cx="595630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38800"/>
              </a:lnSpc>
              <a:spcBef>
                <a:spcPts val="100"/>
              </a:spcBef>
            </a:pPr>
            <a:r>
              <a:rPr sz="800" spc="-10" dirty="0">
                <a:solidFill>
                  <a:srgbClr val="444444"/>
                </a:solidFill>
                <a:latin typeface="Arial MT"/>
                <a:cs typeface="Arial MT"/>
              </a:rPr>
              <a:t>Endereço: </a:t>
            </a:r>
            <a:r>
              <a:rPr sz="800" spc="-75" dirty="0">
                <a:solidFill>
                  <a:srgbClr val="3F3F3F"/>
                </a:solidFill>
                <a:latin typeface="Arial MT"/>
                <a:cs typeface="Arial MT"/>
              </a:rPr>
              <a:t>Complemento: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3100" y="4792434"/>
            <a:ext cx="1339215" cy="72072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80"/>
              </a:spcBef>
            </a:pPr>
            <a:r>
              <a:rPr sz="800" spc="-60" dirty="0">
                <a:solidFill>
                  <a:srgbClr val="3A3A3A"/>
                </a:solidFill>
                <a:latin typeface="Arial MT"/>
                <a:cs typeface="Arial MT"/>
              </a:rPr>
              <a:t>Cidade:</a:t>
            </a:r>
            <a:r>
              <a:rPr sz="800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83838"/>
                </a:solidFill>
                <a:latin typeface="Arial MT"/>
                <a:cs typeface="Arial MT"/>
              </a:rPr>
              <a:t>GuaruThoa</a:t>
            </a:r>
            <a:endParaRPr sz="800">
              <a:latin typeface="Arial MT"/>
              <a:cs typeface="Arial MT"/>
            </a:endParaRPr>
          </a:p>
          <a:p>
            <a:pPr marL="12700" marR="5080" indent="4445">
              <a:lnSpc>
                <a:spcPct val="135100"/>
              </a:lnSpc>
              <a:spcBef>
                <a:spcPts val="145"/>
              </a:spcBef>
            </a:pPr>
            <a:r>
              <a:rPr sz="800" spc="-110" dirty="0">
                <a:solidFill>
                  <a:srgbClr val="4D4D4D"/>
                </a:solidFill>
                <a:latin typeface="Arial MT"/>
                <a:cs typeface="Arial MT"/>
              </a:rPr>
              <a:t>Dacs</a:t>
            </a:r>
            <a:r>
              <a:rPr sz="800" spc="1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800" spc="-70" dirty="0">
                <a:solidFill>
                  <a:srgbClr val="444444"/>
                </a:solidFill>
                <a:latin typeface="Arial MT"/>
                <a:cs typeface="Arial MT"/>
              </a:rPr>
              <a:t>da</a:t>
            </a:r>
            <a:r>
              <a:rPr sz="800" spc="-3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464646"/>
                </a:solidFill>
                <a:latin typeface="Arial MT"/>
                <a:cs typeface="Arial MT"/>
              </a:rPr>
              <a:t>InfUo:</a:t>
            </a:r>
            <a:r>
              <a:rPr sz="800" spc="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63636"/>
                </a:solidFill>
                <a:latin typeface="Arial MT"/>
                <a:cs typeface="Arial MT"/>
              </a:rPr>
              <a:t>27/gg/Z023 </a:t>
            </a:r>
            <a:r>
              <a:rPr sz="800" spc="-70" dirty="0">
                <a:solidFill>
                  <a:srgbClr val="444444"/>
                </a:solidFill>
                <a:latin typeface="Arial MT"/>
                <a:cs typeface="Arial MT"/>
              </a:rPr>
              <a:t>Previsão</a:t>
            </a:r>
            <a:r>
              <a:rPr sz="800" spc="3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800" spc="-70" dirty="0">
                <a:solidFill>
                  <a:srgbClr val="4B4B4B"/>
                </a:solidFill>
                <a:latin typeface="Arial MT"/>
                <a:cs typeface="Arial MT"/>
              </a:rPr>
              <a:t>de</a:t>
            </a:r>
            <a:r>
              <a:rPr sz="800" spc="-2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800" spc="-60" dirty="0">
                <a:solidFill>
                  <a:srgbClr val="3B3B3B"/>
                </a:solidFill>
                <a:latin typeface="Arial MT"/>
                <a:cs typeface="Arial MT"/>
              </a:rPr>
              <a:t>Término:</a:t>
            </a:r>
            <a:r>
              <a:rPr sz="800" spc="5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spc="-45" dirty="0">
                <a:solidFill>
                  <a:srgbClr val="333333"/>
                </a:solidFill>
                <a:latin typeface="Arial MT"/>
                <a:cs typeface="Arial MT"/>
              </a:rPr>
              <a:t>3fl/fig/20Z4</a:t>
            </a:r>
            <a:r>
              <a:rPr sz="800" spc="50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800" spc="-70" dirty="0">
                <a:solidFill>
                  <a:srgbClr val="444444"/>
                </a:solidFill>
                <a:latin typeface="Arial MT"/>
                <a:cs typeface="Arial MT"/>
              </a:rPr>
              <a:t>Coordenadas</a:t>
            </a:r>
            <a:r>
              <a:rPr sz="800" spc="7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43434"/>
                </a:solidFill>
                <a:latin typeface="Arial MT"/>
                <a:cs typeface="Arial MT"/>
              </a:rPr>
              <a:t>Geogrãficee: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2605" y="5553306"/>
            <a:ext cx="8077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6755" algn="l"/>
              </a:tabLst>
            </a:pPr>
            <a:r>
              <a:rPr sz="800" spc="-60" dirty="0">
                <a:solidFill>
                  <a:srgbClr val="3F3F3F"/>
                </a:solidFill>
                <a:latin typeface="Arial MT"/>
                <a:cs typeface="Arial MT"/>
              </a:rPr>
              <a:t>Finalidade:</a:t>
            </a:r>
            <a:r>
              <a:rPr sz="800" spc="3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3F3F3F"/>
                </a:solidFill>
                <a:latin typeface="Arial MT"/>
                <a:cs typeface="Arial MT"/>
              </a:rPr>
              <a:t>E</a:t>
            </a:r>
            <a:r>
              <a:rPr sz="800" dirty="0">
                <a:solidFill>
                  <a:srgbClr val="3F3F3F"/>
                </a:solidFill>
                <a:latin typeface="Arial MT"/>
                <a:cs typeface="Arial MT"/>
              </a:rPr>
              <a:t>	</a:t>
            </a:r>
            <a:r>
              <a:rPr sz="800" spc="-25" dirty="0">
                <a:solidFill>
                  <a:srgbClr val="3F3F3F"/>
                </a:solidFill>
                <a:latin typeface="Arial MT"/>
                <a:cs typeface="Arial MT"/>
              </a:rPr>
              <a:t>ar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8556" y="6419896"/>
            <a:ext cx="6356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343434"/>
                </a:solidFill>
                <a:latin typeface="Arial MT"/>
                <a:cs typeface="Arial MT"/>
              </a:rPr>
              <a:t>Elaboração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72411" y="6575681"/>
            <a:ext cx="327660" cy="35496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950" spc="-45" dirty="0">
                <a:solidFill>
                  <a:srgbClr val="333333"/>
                </a:solidFill>
                <a:latin typeface="Arial MT"/>
                <a:cs typeface="Arial MT"/>
              </a:rPr>
              <a:t>Laudo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950" b="1" spc="-85" dirty="0">
                <a:solidFill>
                  <a:srgbClr val="313131"/>
                </a:solidFill>
                <a:latin typeface="Arial"/>
                <a:cs typeface="Arial"/>
              </a:rPr>
              <a:t>Laudo</a:t>
            </a:r>
            <a:endParaRPr sz="9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73286" y="7040997"/>
            <a:ext cx="3270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solidFill>
                  <a:srgbClr val="363636"/>
                </a:solidFill>
                <a:latin typeface="Arial MT"/>
                <a:cs typeface="Arial MT"/>
              </a:rPr>
              <a:t>Laudo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21127" y="6760180"/>
            <a:ext cx="869315" cy="278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50" dirty="0">
                <a:solidFill>
                  <a:srgbClr val="424242"/>
                </a:solidFill>
                <a:latin typeface="Arial MT"/>
                <a:cs typeface="Arial MT"/>
              </a:rPr>
              <a:t>d•</a:t>
            </a:r>
            <a:r>
              <a:rPr sz="950" spc="3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950" spc="-40" dirty="0">
                <a:solidFill>
                  <a:srgbClr val="2A2A2A"/>
                </a:solidFill>
                <a:latin typeface="Arial MT"/>
                <a:cs typeface="Arial MT"/>
              </a:rPr>
              <a:t>av•Iiaçdo</a:t>
            </a:r>
            <a:r>
              <a:rPr sz="950" spc="-25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950" spc="-30" dirty="0">
                <a:solidFill>
                  <a:srgbClr val="3B3B3B"/>
                </a:solidFill>
                <a:latin typeface="Arial MT"/>
                <a:cs typeface="Arial MT"/>
              </a:rPr>
              <a:t>p6a-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65"/>
              </a:lnSpc>
            </a:pPr>
            <a:r>
              <a:rPr sz="900" spc="-10" dirty="0">
                <a:solidFill>
                  <a:srgbClr val="2B2B2B"/>
                </a:solidFill>
                <a:latin typeface="Arial MT"/>
                <a:cs typeface="Arial MT"/>
              </a:rPr>
              <a:t>ocupação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10110" y="4458503"/>
            <a:ext cx="1840230" cy="537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marR="356870" indent="1155065">
              <a:lnSpc>
                <a:spcPct val="138800"/>
              </a:lnSpc>
              <a:spcBef>
                <a:spcPts val="100"/>
              </a:spcBef>
            </a:pPr>
            <a:r>
              <a:rPr sz="800" spc="-55" dirty="0">
                <a:solidFill>
                  <a:srgbClr val="484848"/>
                </a:solidFill>
                <a:latin typeface="Arial MT"/>
                <a:cs typeface="Arial MT"/>
              </a:rPr>
              <a:t>N°:</a:t>
            </a:r>
            <a:r>
              <a:rPr sz="800" spc="-10" dirty="0">
                <a:solidFill>
                  <a:srgbClr val="484848"/>
                </a:solidFill>
                <a:latin typeface="Arial MT"/>
                <a:cs typeface="Arial MT"/>
              </a:rPr>
              <a:t> </a:t>
            </a:r>
            <a:r>
              <a:rPr sz="800" spc="-70" dirty="0">
                <a:solidFill>
                  <a:srgbClr val="494949"/>
                </a:solidFill>
                <a:latin typeface="Arial MT"/>
                <a:cs typeface="Arial MT"/>
              </a:rPr>
              <a:t>270</a:t>
            </a:r>
            <a:r>
              <a:rPr sz="800" spc="50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800" spc="-65" dirty="0">
                <a:solidFill>
                  <a:srgbClr val="3F3F3F"/>
                </a:solidFill>
                <a:latin typeface="Arial MT"/>
                <a:cs typeface="Arial MT"/>
              </a:rPr>
              <a:t>Bairro:</a:t>
            </a:r>
            <a:r>
              <a:rPr sz="800" spc="3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800" spc="-45" dirty="0">
                <a:solidFill>
                  <a:srgbClr val="414141"/>
                </a:solidFill>
                <a:latin typeface="Arial MT"/>
                <a:cs typeface="Arial MT"/>
              </a:rPr>
              <a:t>RUA</a:t>
            </a:r>
            <a:r>
              <a:rPr sz="800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800" spc="-80" dirty="0">
                <a:solidFill>
                  <a:srgbClr val="3A3A3A"/>
                </a:solidFill>
                <a:latin typeface="Arial MT"/>
                <a:cs typeface="Arial MT"/>
              </a:rPr>
              <a:t>NOVA</a:t>
            </a:r>
            <a:r>
              <a:rPr sz="800" spc="45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800" spc="-30" dirty="0">
                <a:solidFill>
                  <a:srgbClr val="414141"/>
                </a:solidFill>
                <a:latin typeface="Arial MT"/>
                <a:cs typeface="Arial MT"/>
              </a:rPr>
              <a:t>BON9UCES8O</a:t>
            </a:r>
            <a:endParaRPr sz="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1175385" algn="l"/>
              </a:tabLst>
            </a:pPr>
            <a:r>
              <a:rPr sz="800" spc="-45" dirty="0">
                <a:solidFill>
                  <a:srgbClr val="363636"/>
                </a:solidFill>
                <a:latin typeface="Arial MT"/>
                <a:cs typeface="Arial MT"/>
              </a:rPr>
              <a:t>UF: </a:t>
            </a:r>
            <a:r>
              <a:rPr sz="800" spc="-25" dirty="0">
                <a:solidFill>
                  <a:srgbClr val="3B3B3B"/>
                </a:solidFill>
                <a:latin typeface="Arial MT"/>
                <a:cs typeface="Arial MT"/>
              </a:rPr>
              <a:t>SP</a:t>
            </a:r>
            <a:r>
              <a:rPr sz="800" dirty="0">
                <a:solidFill>
                  <a:srgbClr val="3B3B3B"/>
                </a:solidFill>
                <a:latin typeface="Arial MT"/>
                <a:cs typeface="Arial MT"/>
              </a:rPr>
              <a:t>	</a:t>
            </a:r>
            <a:r>
              <a:rPr sz="800" spc="-65" dirty="0">
                <a:solidFill>
                  <a:srgbClr val="4B4B4B"/>
                </a:solidFill>
                <a:latin typeface="Arial MT"/>
                <a:cs typeface="Arial MT"/>
              </a:rPr>
              <a:t>CEP:</a:t>
            </a:r>
            <a:r>
              <a:rPr sz="800" spc="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800" spc="-85" dirty="0">
                <a:solidFill>
                  <a:srgbClr val="3D3D3D"/>
                </a:solidFill>
                <a:latin typeface="Arial MT"/>
                <a:cs typeface="Arial MT"/>
              </a:rPr>
              <a:t>0717S-</a:t>
            </a:r>
            <a:r>
              <a:rPr sz="800" spc="-45" dirty="0">
                <a:solidFill>
                  <a:srgbClr val="3D3D3D"/>
                </a:solidFill>
                <a:latin typeface="Arial MT"/>
                <a:cs typeface="Arial MT"/>
              </a:rPr>
              <a:t>060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73393" y="5501463"/>
            <a:ext cx="47625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600"/>
              </a:lnSpc>
              <a:spcBef>
                <a:spcPts val="100"/>
              </a:spcBef>
            </a:pPr>
            <a:r>
              <a:rPr sz="800" spc="-10" dirty="0">
                <a:solidFill>
                  <a:srgbClr val="545454"/>
                </a:solidFill>
                <a:latin typeface="Arial MT"/>
                <a:cs typeface="Arial MT"/>
              </a:rPr>
              <a:t>Códlgo: </a:t>
            </a:r>
            <a:r>
              <a:rPr sz="800" spc="-75" dirty="0">
                <a:solidFill>
                  <a:srgbClr val="494949"/>
                </a:solidFill>
                <a:latin typeface="Arial MT"/>
                <a:cs typeface="Arial MT"/>
              </a:rPr>
              <a:t>CPF/CNPJ: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81673" y="6258777"/>
            <a:ext cx="54546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60" dirty="0">
                <a:solidFill>
                  <a:srgbClr val="3D3D3D"/>
                </a:solidFill>
                <a:latin typeface="Arial MT"/>
                <a:cs typeface="Arial MT"/>
              </a:rPr>
              <a:t>Quantidade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06769" y="6576952"/>
            <a:ext cx="775970" cy="3549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95"/>
              </a:spcBef>
            </a:pPr>
            <a:r>
              <a:rPr sz="1000" spc="-85" dirty="0">
                <a:solidFill>
                  <a:srgbClr val="313131"/>
                </a:solidFill>
                <a:latin typeface="Arial MT"/>
                <a:cs typeface="Arial MT"/>
              </a:rPr>
              <a:t>de</a:t>
            </a:r>
            <a:r>
              <a:rPr sz="1000" spc="-7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D2D2D"/>
                </a:solidFill>
                <a:latin typeface="Arial MT"/>
                <a:cs typeface="Arial MT"/>
              </a:rPr>
              <a:t>alvenada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424242"/>
                </a:solidFill>
                <a:latin typeface="Arial MT"/>
                <a:cs typeface="Arial MT"/>
              </a:rPr>
              <a:t>•m</a:t>
            </a:r>
            <a:r>
              <a:rPr sz="1000" spc="-4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000" spc="-45" dirty="0">
                <a:solidFill>
                  <a:srgbClr val="444444"/>
                </a:solidFill>
                <a:latin typeface="Arial MT"/>
                <a:cs typeface="Arial MT"/>
              </a:rPr>
              <a:t>gre•</a:t>
            </a:r>
            <a:r>
              <a:rPr sz="1000" spc="-8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000" spc="-65" dirty="0">
                <a:solidFill>
                  <a:srgbClr val="424242"/>
                </a:solidFill>
                <a:latin typeface="Arial MT"/>
                <a:cs typeface="Arial MT"/>
              </a:rPr>
              <a:t>urbana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3517" y="6576952"/>
            <a:ext cx="392430" cy="3549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spc="-100" dirty="0">
                <a:solidFill>
                  <a:srgbClr val="383838"/>
                </a:solidFill>
                <a:latin typeface="Arial MT"/>
                <a:cs typeface="Arial MT"/>
              </a:rPr>
              <a:t>1,00000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0" dirty="0">
                <a:solidFill>
                  <a:srgbClr val="3F3F3F"/>
                </a:solidFill>
                <a:latin typeface="Arial MT"/>
                <a:cs typeface="Arial MT"/>
              </a:rPr>
              <a:t>1,00000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77233" y="7168063"/>
            <a:ext cx="4170679" cy="358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7325">
              <a:lnSpc>
                <a:spcPct val="100000"/>
              </a:lnSpc>
              <a:spcBef>
                <a:spcPts val="100"/>
              </a:spcBef>
              <a:tabLst>
                <a:tab pos="2748915" algn="l"/>
              </a:tabLst>
            </a:pPr>
            <a:r>
              <a:rPr sz="800" b="1" dirty="0">
                <a:solidFill>
                  <a:srgbClr val="383838"/>
                </a:solidFill>
                <a:latin typeface="Arial"/>
                <a:cs typeface="Arial"/>
              </a:rPr>
              <a:t>em</a:t>
            </a:r>
            <a:r>
              <a:rPr sz="800" b="1" spc="-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3D3D3D"/>
                </a:solidFill>
                <a:latin typeface="Arial"/>
                <a:cs typeface="Arial"/>
              </a:rPr>
              <a:t>balxa</a:t>
            </a:r>
            <a:r>
              <a:rPr sz="800" b="1" spc="-1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343434"/>
                </a:solidFill>
                <a:latin typeface="Arial"/>
                <a:cs typeface="Arial"/>
              </a:rPr>
              <a:t>tencto</a:t>
            </a:r>
            <a:r>
              <a:rPr sz="800" b="1" dirty="0">
                <a:solidFill>
                  <a:srgbClr val="343434"/>
                </a:solidFill>
                <a:latin typeface="Arial"/>
                <a:cs typeface="Arial"/>
              </a:rPr>
              <a:t>	</a:t>
            </a:r>
            <a:r>
              <a:rPr sz="800" b="1" spc="-10" dirty="0">
                <a:solidFill>
                  <a:srgbClr val="3B3B3B"/>
                </a:solidFill>
                <a:latin typeface="Arial"/>
                <a:cs typeface="Arial"/>
              </a:rPr>
              <a:t>comerclala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800" dirty="0">
                <a:solidFill>
                  <a:srgbClr val="3B3B3B"/>
                </a:solidFill>
                <a:latin typeface="Arial MT"/>
                <a:cs typeface="Arial MT"/>
              </a:rPr>
              <a:t>Após</a:t>
            </a:r>
            <a:r>
              <a:rPr sz="800" spc="-5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D4D4D"/>
                </a:solidFill>
                <a:latin typeface="Arial MT"/>
                <a:cs typeface="Arial MT"/>
              </a:rPr>
              <a:t>a</a:t>
            </a:r>
            <a:r>
              <a:rPr sz="800" spc="-30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4F4F4F"/>
                </a:solidFill>
                <a:latin typeface="Arial MT"/>
                <a:cs typeface="Arial MT"/>
              </a:rPr>
              <a:t>conclusão</a:t>
            </a:r>
            <a:r>
              <a:rPr sz="800" spc="2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383838"/>
                </a:solidFill>
                <a:latin typeface="Arial MT"/>
                <a:cs typeface="Arial MT"/>
              </a:rPr>
              <a:t>das</a:t>
            </a:r>
            <a:r>
              <a:rPr sz="800" spc="-10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3F3F3F"/>
                </a:solidFill>
                <a:latin typeface="Arial MT"/>
                <a:cs typeface="Arial MT"/>
              </a:rPr>
              <a:t>atividades</a:t>
            </a:r>
            <a:r>
              <a:rPr sz="800" spc="-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D4D4D"/>
                </a:solidFill>
                <a:latin typeface="Arial MT"/>
                <a:cs typeface="Arial MT"/>
              </a:rPr>
              <a:t>técnicas</a:t>
            </a:r>
            <a:r>
              <a:rPr sz="800" spc="-1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383838"/>
                </a:solidFill>
                <a:latin typeface="Arial MT"/>
                <a:cs typeface="Arial MT"/>
              </a:rPr>
              <a:t>o</a:t>
            </a:r>
            <a:r>
              <a:rPr sz="800" spc="-5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3B3B3B"/>
                </a:solidFill>
                <a:latin typeface="Arial MT"/>
                <a:cs typeface="Arial MT"/>
              </a:rPr>
              <a:t>profissional</a:t>
            </a:r>
            <a:r>
              <a:rPr sz="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343434"/>
                </a:solidFill>
                <a:latin typeface="Arial MT"/>
                <a:cs typeface="Arial MT"/>
              </a:rPr>
              <a:t>deverã</a:t>
            </a:r>
            <a:r>
              <a:rPr sz="800" spc="-1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3B3B3B"/>
                </a:solidFill>
                <a:latin typeface="Arial MT"/>
                <a:cs typeface="Arial MT"/>
              </a:rPr>
              <a:t>proceder</a:t>
            </a:r>
            <a:r>
              <a:rPr sz="800" spc="-2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64646"/>
                </a:solidFill>
                <a:latin typeface="Arial MT"/>
                <a:cs typeface="Arial MT"/>
              </a:rPr>
              <a:t>a</a:t>
            </a:r>
            <a:r>
              <a:rPr sz="800" spc="-5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44444"/>
                </a:solidFill>
                <a:latin typeface="Arial MT"/>
                <a:cs typeface="Arial MT"/>
              </a:rPr>
              <a:t>baixa</a:t>
            </a:r>
            <a:r>
              <a:rPr sz="800" spc="-1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B4B4B"/>
                </a:solidFill>
                <a:latin typeface="Arial MT"/>
                <a:cs typeface="Arial MT"/>
              </a:rPr>
              <a:t>desta</a:t>
            </a:r>
            <a:r>
              <a:rPr sz="800" spc="-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800" spc="-25" dirty="0">
                <a:solidFill>
                  <a:srgbClr val="4D4D4D"/>
                </a:solidFill>
                <a:latin typeface="Arial MT"/>
                <a:cs typeface="Arial MT"/>
              </a:rPr>
              <a:t>AR7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9033" y="8243043"/>
            <a:ext cx="616585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105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solidFill>
                  <a:srgbClr val="3F3F3F"/>
                </a:solidFill>
                <a:latin typeface="Arial MT"/>
                <a:cs typeface="Arial MT"/>
              </a:rPr>
              <a:t>0.</a:t>
            </a:r>
            <a:r>
              <a:rPr sz="800" spc="-8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Arial MT"/>
                <a:cs typeface="Arial MT"/>
              </a:rPr>
              <a:t>DecMzaç6aa</a:t>
            </a:r>
            <a:endParaRPr sz="800">
              <a:latin typeface="Arial MT"/>
              <a:cs typeface="Arial MT"/>
            </a:endParaRPr>
          </a:p>
          <a:p>
            <a:pPr marL="12700">
              <a:lnSpc>
                <a:spcPts val="1090"/>
              </a:lnSpc>
              <a:spcBef>
                <a:spcPts val="819"/>
              </a:spcBef>
            </a:pPr>
            <a:r>
              <a:rPr sz="1000" spc="-120" dirty="0">
                <a:solidFill>
                  <a:srgbClr val="363636"/>
                </a:solidFill>
                <a:latin typeface="Arial MT"/>
                <a:cs typeface="Arial MT"/>
              </a:rPr>
              <a:t>AcesatbTiideae:</a:t>
            </a:r>
            <a:r>
              <a:rPr sz="1000" spc="-3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000" spc="-175" dirty="0">
                <a:solidFill>
                  <a:srgbClr val="3D3D3D"/>
                </a:solidFill>
                <a:latin typeface="Arial MT"/>
                <a:cs typeface="Arial MT"/>
              </a:rPr>
              <a:t>oa&lt;Jaze</a:t>
            </a:r>
            <a:r>
              <a:rPr sz="1000" spc="55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000" spc="-130" dirty="0">
                <a:solidFill>
                  <a:srgbClr val="363636"/>
                </a:solidFill>
                <a:latin typeface="Arial MT"/>
                <a:cs typeface="Arial MT"/>
              </a:rPr>
              <a:t>et•naTmento</a:t>
            </a:r>
            <a:r>
              <a:rPr sz="1000" spc="85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000" spc="-135" dirty="0">
                <a:solidFill>
                  <a:srgbClr val="424242"/>
                </a:solidFill>
                <a:latin typeface="Arial MT"/>
                <a:cs typeface="Arial MT"/>
              </a:rPr>
              <a:t>ac</a:t>
            </a:r>
            <a:r>
              <a:rPr sz="1000" spc="-3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000" spc="-65" dirty="0">
                <a:solidFill>
                  <a:srgbClr val="414141"/>
                </a:solidFill>
                <a:latin typeface="Arial MT"/>
                <a:cs typeface="Arial MT"/>
              </a:rPr>
              <a:t>regno</a:t>
            </a:r>
            <a:r>
              <a:rPr sz="1000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666666"/>
                </a:solidFill>
                <a:latin typeface="Arial MT"/>
                <a:cs typeface="Arial MT"/>
              </a:rPr>
              <a:t>a•</a:t>
            </a:r>
            <a:r>
              <a:rPr sz="1000" spc="-65" dirty="0">
                <a:solidFill>
                  <a:srgbClr val="666666"/>
                </a:solidFill>
                <a:latin typeface="Arial MT"/>
                <a:cs typeface="Arial MT"/>
              </a:rPr>
              <a:t> </a:t>
            </a:r>
            <a:r>
              <a:rPr sz="1000" spc="-105" dirty="0">
                <a:solidFill>
                  <a:srgbClr val="2D2D2D"/>
                </a:solidFill>
                <a:latin typeface="Arial MT"/>
                <a:cs typeface="Arial MT"/>
              </a:rPr>
              <a:t>cceaalbtfiaaae</a:t>
            </a:r>
            <a:r>
              <a:rPr sz="1000" spc="-65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000" spc="-114" dirty="0">
                <a:solidFill>
                  <a:srgbClr val="3D3D3D"/>
                </a:solidFill>
                <a:latin typeface="Arial MT"/>
                <a:cs typeface="Arial MT"/>
              </a:rPr>
              <a:t>pre¥loteo</a:t>
            </a:r>
            <a:r>
              <a:rPr sz="1000" spc="1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000" spc="-100" dirty="0">
                <a:solidFill>
                  <a:srgbClr val="3D3D3D"/>
                </a:solidFill>
                <a:latin typeface="Arial MT"/>
                <a:cs typeface="Arial MT"/>
              </a:rPr>
              <a:t>nc«</a:t>
            </a:r>
            <a:r>
              <a:rPr sz="1000" spc="-7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3F3F3F"/>
                </a:solidFill>
                <a:latin typeface="Arial MT"/>
                <a:cs typeface="Arial MT"/>
              </a:rPr>
              <a:t>nermao</a:t>
            </a:r>
            <a:r>
              <a:rPr sz="1000" spc="2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000" spc="-110" dirty="0">
                <a:solidFill>
                  <a:srgbClr val="3F3F3F"/>
                </a:solidFill>
                <a:latin typeface="Arial MT"/>
                <a:cs typeface="Arial MT"/>
              </a:rPr>
              <a:t>tc&lt;ni«ae</a:t>
            </a:r>
            <a:r>
              <a:rPr sz="1000" spc="-2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000" spc="-80" dirty="0">
                <a:solidFill>
                  <a:srgbClr val="4B4B4B"/>
                </a:solidFill>
                <a:latin typeface="Arial MT"/>
                <a:cs typeface="Arial MT"/>
              </a:rPr>
              <a:t>as</a:t>
            </a:r>
            <a:r>
              <a:rPr sz="1000" spc="-3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1000" spc="-145" dirty="0">
                <a:solidFill>
                  <a:srgbClr val="3D3D3D"/>
                </a:solidFill>
                <a:latin typeface="Arial MT"/>
                <a:cs typeface="Arial MT"/>
              </a:rPr>
              <a:t>ABNT.</a:t>
            </a:r>
            <a:r>
              <a:rPr sz="1000" spc="-6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000" spc="-114" dirty="0">
                <a:solidFill>
                  <a:srgbClr val="484848"/>
                </a:solidFill>
                <a:latin typeface="Arial MT"/>
                <a:cs typeface="Arial MT"/>
              </a:rPr>
              <a:t>na</a:t>
            </a:r>
            <a:r>
              <a:rPr sz="1000" spc="-10" dirty="0">
                <a:solidFill>
                  <a:srgbClr val="484848"/>
                </a:solidFill>
                <a:latin typeface="Arial MT"/>
                <a:cs typeface="Arial MT"/>
              </a:rPr>
              <a:t> </a:t>
            </a:r>
            <a:r>
              <a:rPr sz="1000" spc="-65" dirty="0">
                <a:solidFill>
                  <a:srgbClr val="4D4D4D"/>
                </a:solidFill>
                <a:latin typeface="Arial MT"/>
                <a:cs typeface="Arial MT"/>
              </a:rPr>
              <a:t>iegMcgtg</a:t>
            </a:r>
            <a:r>
              <a:rPr sz="1000" spc="-4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424242"/>
                </a:solidFill>
                <a:latin typeface="Arial MT"/>
                <a:cs typeface="Arial MT"/>
              </a:rPr>
              <a:t>eapecff}na</a:t>
            </a:r>
            <a:r>
              <a:rPr sz="1000" spc="7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000" spc="-155" dirty="0">
                <a:solidFill>
                  <a:srgbClr val="4F4F4F"/>
                </a:solidFill>
                <a:latin typeface="Arial MT"/>
                <a:cs typeface="Arial MT"/>
              </a:rPr>
              <a:t>e</a:t>
            </a:r>
            <a:r>
              <a:rPr sz="1000" spc="-7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464646"/>
                </a:solidFill>
                <a:latin typeface="Arial MT"/>
                <a:cs typeface="Arial MT"/>
              </a:rPr>
              <a:t>no</a:t>
            </a:r>
            <a:endParaRPr sz="1000">
              <a:latin typeface="Arial MT"/>
              <a:cs typeface="Arial MT"/>
            </a:endParaRPr>
          </a:p>
          <a:p>
            <a:pPr marL="13335">
              <a:lnSpc>
                <a:spcPts val="910"/>
              </a:lnSpc>
            </a:pPr>
            <a:r>
              <a:rPr sz="850" spc="-20" dirty="0">
                <a:solidFill>
                  <a:srgbClr val="3F3F3F"/>
                </a:solidFill>
                <a:latin typeface="Arial MT"/>
                <a:cs typeface="Arial MT"/>
              </a:rPr>
              <a:t>decreto</a:t>
            </a:r>
            <a:r>
              <a:rPr sz="850" spc="2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850" spc="-130" dirty="0">
                <a:solidFill>
                  <a:srgbClr val="4F4F4F"/>
                </a:solidFill>
                <a:latin typeface="Arial MT"/>
                <a:cs typeface="Arial MT"/>
              </a:rPr>
              <a:t>r+•</a:t>
            </a:r>
            <a:r>
              <a:rPr sz="85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850" spc="-70" dirty="0">
                <a:solidFill>
                  <a:srgbClr val="343434"/>
                </a:solidFill>
                <a:latin typeface="Arial MT"/>
                <a:cs typeface="Arial MT"/>
              </a:rPr>
              <a:t>5.2g6,</a:t>
            </a:r>
            <a:r>
              <a:rPr sz="850" spc="2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850" spc="-50" dirty="0">
                <a:solidFill>
                  <a:srgbClr val="333333"/>
                </a:solidFill>
                <a:latin typeface="Arial MT"/>
                <a:cs typeface="Arial MT"/>
              </a:rPr>
              <a:t>de</a:t>
            </a:r>
            <a:r>
              <a:rPr sz="850" spc="-1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850" spc="-30" dirty="0">
                <a:solidFill>
                  <a:srgbClr val="464646"/>
                </a:solidFill>
                <a:latin typeface="Arial MT"/>
                <a:cs typeface="Arial MT"/>
              </a:rPr>
              <a:t>2</a:t>
            </a:r>
            <a:r>
              <a:rPr sz="850" spc="-4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850" spc="-55" dirty="0">
                <a:solidFill>
                  <a:srgbClr val="494949"/>
                </a:solidFill>
                <a:latin typeface="Arial MT"/>
                <a:cs typeface="Arial MT"/>
              </a:rPr>
              <a:t>de</a:t>
            </a:r>
            <a:r>
              <a:rPr sz="850" spc="-2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850" spc="-45" dirty="0">
                <a:solidFill>
                  <a:srgbClr val="313131"/>
                </a:solidFill>
                <a:latin typeface="Arial MT"/>
                <a:cs typeface="Arial MT"/>
              </a:rPr>
              <a:t>dezembro</a:t>
            </a:r>
            <a:r>
              <a:rPr sz="850" spc="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850" spc="-20" dirty="0">
                <a:solidFill>
                  <a:srgbClr val="383838"/>
                </a:solidFill>
                <a:latin typeface="Arial MT"/>
                <a:cs typeface="Arial MT"/>
              </a:rPr>
              <a:t>de</a:t>
            </a:r>
            <a:r>
              <a:rPr sz="850" spc="-1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850" spc="-10" dirty="0">
                <a:solidFill>
                  <a:srgbClr val="383838"/>
                </a:solidFill>
                <a:latin typeface="Arial MT"/>
                <a:cs typeface="Arial MT"/>
              </a:rPr>
              <a:t>2004.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314617" y="6258777"/>
            <a:ext cx="4000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3B3B3B"/>
                </a:solidFill>
                <a:latin typeface="Arial MT"/>
                <a:cs typeface="Arial MT"/>
              </a:rPr>
              <a:t>Unidade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306341" y="6569622"/>
            <a:ext cx="414020" cy="36131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spc="-65" dirty="0">
                <a:solidFill>
                  <a:srgbClr val="383838"/>
                </a:solidFill>
                <a:latin typeface="Arial MT"/>
                <a:cs typeface="Arial MT"/>
              </a:rPr>
              <a:t>unidade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950" spc="-45" dirty="0">
                <a:solidFill>
                  <a:srgbClr val="3D3D3D"/>
                </a:solidFill>
                <a:latin typeface="Arial MT"/>
                <a:cs typeface="Arial MT"/>
              </a:rPr>
              <a:t>unidade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11314" y="7034643"/>
            <a:ext cx="411480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spc="-45" dirty="0">
                <a:solidFill>
                  <a:srgbClr val="363636"/>
                </a:solidFill>
                <a:latin typeface="Arial MT"/>
                <a:cs typeface="Arial MT"/>
              </a:rPr>
              <a:t>unidade</a:t>
            </a:r>
            <a:endParaRPr sz="9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9995" y="2623458"/>
            <a:ext cx="3394481" cy="722136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20234" y="383920"/>
          <a:ext cx="6304280" cy="3435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0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marL="6985" algn="ctr">
                        <a:lnSpc>
                          <a:spcPts val="1430"/>
                        </a:lnSpc>
                      </a:pPr>
                      <a:r>
                        <a:rPr sz="2000" spc="-285" dirty="0">
                          <a:latin typeface="Arial MT"/>
                          <a:cs typeface="Arial MT"/>
                        </a:rPr>
                        <a:t>PREFEITURA</a:t>
                      </a:r>
                      <a:r>
                        <a:rPr sz="20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00" spc="-295" dirty="0">
                          <a:latin typeface="Arial MT"/>
                          <a:cs typeface="Arial MT"/>
                        </a:rPr>
                        <a:t>DE</a:t>
                      </a:r>
                      <a:endParaRPr sz="2000">
                        <a:latin typeface="Arial MT"/>
                        <a:cs typeface="Arial MT"/>
                      </a:endParaRPr>
                    </a:p>
                    <a:p>
                      <a:pPr marR="3810" algn="ctr">
                        <a:lnSpc>
                          <a:spcPts val="2665"/>
                        </a:lnSpc>
                      </a:pPr>
                      <a:r>
                        <a:rPr sz="2850" spc="130" dirty="0">
                          <a:latin typeface="Calibri"/>
                          <a:cs typeface="Calibri"/>
                        </a:rPr>
                        <a:t>GUARULHOS</a:t>
                      </a:r>
                      <a:endParaRPr sz="2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3220">
                <a:tc gridSpan="2"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50" dirty="0">
                          <a:latin typeface="Calibri"/>
                          <a:cs typeface="Calibri"/>
                        </a:rPr>
                        <a:t>ANEXO</a:t>
                      </a:r>
                      <a:r>
                        <a:rPr sz="1250" spc="1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spc="-50" dirty="0">
                          <a:latin typeface="Calibri"/>
                          <a:cs typeface="Calibri"/>
                        </a:rPr>
                        <a:t>8</a:t>
                      </a:r>
                      <a:endParaRPr sz="1250">
                        <a:latin typeface="Calibri"/>
                        <a:cs typeface="Calibri"/>
                      </a:endParaRPr>
                    </a:p>
                    <a:p>
                      <a:pPr marL="33020">
                        <a:lnSpc>
                          <a:spcPts val="1375"/>
                        </a:lnSpc>
                        <a:spcBef>
                          <a:spcPts val="32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Eu,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fi4arcos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Temfatocles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3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Souza,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34925" marR="334645" indent="3810">
                        <a:lnSpc>
                          <a:spcPct val="77300"/>
                        </a:lnSpc>
                        <a:spcBef>
                          <a:spcPts val="17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5" dirty="0">
                          <a:latin typeface="Calibri"/>
                          <a:cs typeface="Calibri"/>
                        </a:rPr>
                        <a:t>atesto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3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devidos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fins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60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3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Instalações</a:t>
                      </a:r>
                      <a:r>
                        <a:rPr sz="13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40" dirty="0">
                          <a:latin typeface="Calibri"/>
                          <a:cs typeface="Calibri"/>
                        </a:rPr>
                        <a:t>Elétricas</a:t>
                      </a:r>
                      <a:r>
                        <a:rPr sz="13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3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Edificação</a:t>
                      </a:r>
                      <a:r>
                        <a:rPr sz="13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gAA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3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UNIDADE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-25" dirty="0">
                          <a:latin typeface="Calibri"/>
                          <a:cs typeface="Calibri"/>
                        </a:rPr>
                        <a:t>IV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3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60" dirty="0">
                          <a:latin typeface="Calibri"/>
                          <a:cs typeface="Calibri"/>
                        </a:rPr>
                        <a:t>Pára-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raio</a:t>
                      </a:r>
                      <a:r>
                        <a:rPr sz="13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(se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não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45" dirty="0">
                          <a:latin typeface="Calibri"/>
                          <a:cs typeface="Calibri"/>
                        </a:rPr>
                        <a:t>possuir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5" dirty="0">
                          <a:latin typeface="Calibri"/>
                          <a:cs typeface="Calibri"/>
                        </a:rPr>
                        <a:t>Pára-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raio,</a:t>
                      </a:r>
                      <a:r>
                        <a:rPr sz="13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5" dirty="0">
                          <a:latin typeface="Calibri"/>
                          <a:cs typeface="Calibri"/>
                        </a:rPr>
                        <a:t>jusEificar</a:t>
                      </a:r>
                      <a:r>
                        <a:rPr sz="13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abaixo),</a:t>
                      </a:r>
                      <a:r>
                        <a:rPr sz="13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25" dirty="0">
                          <a:latin typeface="Calibri"/>
                          <a:cs typeface="Calibri"/>
                        </a:rPr>
                        <a:t>sito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3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Estrada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Acacio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Antonio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Batista,</a:t>
                      </a:r>
                      <a:r>
                        <a:rPr sz="13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270,</a:t>
                      </a:r>
                      <a:r>
                        <a:rPr sz="130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Vila</a:t>
                      </a:r>
                      <a:r>
                        <a:rPr sz="13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Nova</a:t>
                      </a:r>
                      <a:r>
                        <a:rPr sz="13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Bonsuceaso,</a:t>
                      </a:r>
                      <a:r>
                        <a:rPr sz="13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Guarulhos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39370">
                        <a:lnSpc>
                          <a:spcPts val="1225"/>
                        </a:lnSpc>
                      </a:pPr>
                      <a:r>
                        <a:rPr sz="1300" spc="-50" dirty="0">
                          <a:latin typeface="Calibri"/>
                          <a:cs typeface="Calibri"/>
                        </a:rPr>
                        <a:t>estão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3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65" dirty="0">
                          <a:latin typeface="Calibri"/>
                          <a:cs typeface="Calibri"/>
                        </a:rPr>
                        <a:t>acordo</a:t>
                      </a:r>
                      <a:r>
                        <a:rPr sz="13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3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65" dirty="0">
                          <a:latin typeface="Calibri"/>
                          <a:cs typeface="Calibri"/>
                        </a:rPr>
                        <a:t>Norma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Técnica.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50" spc="-75" dirty="0">
                          <a:latin typeface="Arial MT"/>
                          <a:cs typeface="Arial MT"/>
                        </a:rPr>
                        <a:t>3ustlficatlva</a:t>
                      </a:r>
                      <a:r>
                        <a:rPr sz="12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80" dirty="0">
                          <a:latin typeface="Arial MT"/>
                          <a:cs typeface="Arial MT"/>
                        </a:rPr>
                        <a:t>(se</a:t>
                      </a:r>
                      <a:r>
                        <a:rPr sz="1250" spc="-10" dirty="0">
                          <a:latin typeface="Arial MT"/>
                          <a:cs typeface="Arial MT"/>
                        </a:rPr>
                        <a:t> n8o</a:t>
                      </a:r>
                      <a:r>
                        <a:rPr sz="12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90" dirty="0">
                          <a:latin typeface="Arial MT"/>
                          <a:cs typeface="Arial MT"/>
                        </a:rPr>
                        <a:t>possuir</a:t>
                      </a:r>
                      <a:r>
                        <a:rPr sz="12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00" dirty="0">
                          <a:latin typeface="Arial MT"/>
                          <a:cs typeface="Arial MT"/>
                        </a:rPr>
                        <a:t>Pãra-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ralo,</a:t>
                      </a:r>
                      <a:r>
                        <a:rPr sz="12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70" dirty="0">
                          <a:latin typeface="Arial MT"/>
                          <a:cs typeface="Arial MT"/>
                        </a:rPr>
                        <a:t>favor</a:t>
                      </a:r>
                      <a:r>
                        <a:rPr sz="12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0" dirty="0">
                          <a:latin typeface="Arial MT"/>
                          <a:cs typeface="Arial MT"/>
                        </a:rPr>
                        <a:t>preencher}:</a:t>
                      </a:r>
                      <a:endParaRPr sz="1250">
                        <a:latin typeface="Arial MT"/>
                        <a:cs typeface="Arial MT"/>
                      </a:endParaRPr>
                    </a:p>
                    <a:p>
                      <a:pPr marL="44526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spc="-120" dirty="0">
                          <a:latin typeface="Arial MT"/>
                          <a:cs typeface="Arial MT"/>
                        </a:rPr>
                        <a:t>Guarulhos,</a:t>
                      </a:r>
                      <a:r>
                        <a:rPr sz="130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50" dirty="0">
                          <a:latin typeface="Arial MT"/>
                          <a:cs typeface="Arial MT"/>
                        </a:rPr>
                        <a:t>28/</a:t>
                      </a:r>
                      <a:r>
                        <a:rPr sz="13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50" dirty="0">
                          <a:latin typeface="Arial MT"/>
                          <a:cs typeface="Arial MT"/>
                        </a:rPr>
                        <a:t>09/</a:t>
                      </a:r>
                      <a:r>
                        <a:rPr sz="1300" spc="1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0" dirty="0">
                          <a:latin typeface="Arial MT"/>
                          <a:cs typeface="Arial MT"/>
                        </a:rPr>
                        <a:t>2023.</a:t>
                      </a:r>
                      <a:endParaRPr sz="13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310254">
                        <a:lnSpc>
                          <a:spcPct val="100000"/>
                        </a:lnSpc>
                        <a:tabLst>
                          <a:tab pos="4775835" algn="l"/>
                        </a:tabLst>
                      </a:pPr>
                      <a:r>
                        <a:rPr sz="1250" spc="-135" dirty="0">
                          <a:latin typeface="Arial MT"/>
                          <a:cs typeface="Arial MT"/>
                        </a:rPr>
                        <a:t>Nome</a:t>
                      </a:r>
                      <a:r>
                        <a:rPr sz="12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0" dirty="0">
                          <a:latin typeface="Arial MT"/>
                          <a:cs typeface="Arial MT"/>
                        </a:rPr>
                        <a:t>Completo</a:t>
                      </a:r>
                      <a:r>
                        <a:rPr sz="125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1250" spc="-75" dirty="0">
                          <a:latin typeface="Arial MT"/>
                          <a:cs typeface="Arial MT"/>
                        </a:rPr>
                        <a:t>natura</a:t>
                      </a:r>
                      <a:r>
                        <a:rPr sz="12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95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55" dirty="0">
                          <a:latin typeface="Arial MT"/>
                          <a:cs typeface="Arial MT"/>
                        </a:rPr>
                        <a:t>Profissional)</a:t>
                      </a:r>
                      <a:endParaRPr sz="1250">
                        <a:latin typeface="Arial MT"/>
                        <a:cs typeface="Arial MT"/>
                      </a:endParaRPr>
                    </a:p>
                    <a:p>
                      <a:pPr marR="24130" algn="r">
                        <a:lnSpc>
                          <a:spcPts val="1285"/>
                        </a:lnSpc>
                        <a:spcBef>
                          <a:spcPts val="470"/>
                        </a:spcBef>
                      </a:pPr>
                      <a:r>
                        <a:rPr sz="1150" spc="-150" dirty="0">
                          <a:latin typeface="Arial MT"/>
                          <a:cs typeface="Arial MT"/>
                        </a:rPr>
                        <a:t>CREA</a:t>
                      </a:r>
                      <a:r>
                        <a:rPr sz="11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baseline="17361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22" baseline="17361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5069527348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R="16510" algn="r">
                        <a:lnSpc>
                          <a:spcPts val="1285"/>
                        </a:lnSpc>
                      </a:pPr>
                      <a:r>
                        <a:rPr sz="1150" spc="-125" dirty="0">
                          <a:latin typeface="Arial MT"/>
                          <a:cs typeface="Arial MT"/>
                        </a:rPr>
                        <a:t>ART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N^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b="1" spc="-10" dirty="0">
                          <a:latin typeface="Arial"/>
                          <a:cs typeface="Arial"/>
                        </a:rPr>
                        <a:t>28027230231533638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2223" y="575881"/>
            <a:ext cx="3472252" cy="1828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1414</Words>
  <Application>Microsoft Office PowerPoint</Application>
  <PresentationFormat>Personalizar</PresentationFormat>
  <Paragraphs>169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Arial MT</vt:lpstr>
      <vt:lpstr>Calibri</vt:lpstr>
      <vt:lpstr>Consolas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2025-06-05T16:58:56Z</dcterms:created>
  <dcterms:modified xsi:type="dcterms:W3CDTF">2025-06-05T16:59:20Z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2025-06-05T00:00:00Z</vt:filetime>
  </property>
  <property fmtid="{D5CDD505-2E9C-101B-9397-08002B2CF9AE}" pid="3" name="LastSaved">
    <vt:filetime>2025-06-05T00:00:00Z</vt:filetime>
  </property>
  <property fmtid="{D5CDD505-2E9C-101B-9397-08002B2CF9AE}" pid="4" name="Producer">
    <vt:lpwstr>EPSON Scan</vt:lpwstr>
  </property>
</Properties>
</file>