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65" r:id="rId115"/>
    <p:sldId id="366" r:id="rId116"/>
    <p:sldId id="367" r:id="rId117"/>
    <p:sldId id="368" r:id="rId118"/>
    <p:sldId id="369" r:id="rId119"/>
    <p:sldId id="370" r:id="rId120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Relationship Id="rId63" Type="http://schemas.openxmlformats.org/officeDocument/2006/relationships/slide" Target="slides/slide58.xml"/><Relationship Id="rId64" Type="http://schemas.openxmlformats.org/officeDocument/2006/relationships/slide" Target="slides/slide59.xml"/><Relationship Id="rId65" Type="http://schemas.openxmlformats.org/officeDocument/2006/relationships/slide" Target="slides/slide60.xml"/><Relationship Id="rId66" Type="http://schemas.openxmlformats.org/officeDocument/2006/relationships/slide" Target="slides/slide61.xml"/><Relationship Id="rId67" Type="http://schemas.openxmlformats.org/officeDocument/2006/relationships/slide" Target="slides/slide62.xml"/><Relationship Id="rId68" Type="http://schemas.openxmlformats.org/officeDocument/2006/relationships/slide" Target="slides/slide63.xml"/><Relationship Id="rId69" Type="http://schemas.openxmlformats.org/officeDocument/2006/relationships/slide" Target="slides/slide64.xml"/><Relationship Id="rId70" Type="http://schemas.openxmlformats.org/officeDocument/2006/relationships/slide" Target="slides/slide65.xml"/><Relationship Id="rId71" Type="http://schemas.openxmlformats.org/officeDocument/2006/relationships/slide" Target="slides/slide66.xml"/><Relationship Id="rId72" Type="http://schemas.openxmlformats.org/officeDocument/2006/relationships/slide" Target="slides/slide67.xml"/><Relationship Id="rId73" Type="http://schemas.openxmlformats.org/officeDocument/2006/relationships/slide" Target="slides/slide68.xml"/><Relationship Id="rId74" Type="http://schemas.openxmlformats.org/officeDocument/2006/relationships/slide" Target="slides/slide69.xml"/><Relationship Id="rId75" Type="http://schemas.openxmlformats.org/officeDocument/2006/relationships/slide" Target="slides/slide70.xml"/><Relationship Id="rId76" Type="http://schemas.openxmlformats.org/officeDocument/2006/relationships/slide" Target="slides/slide71.xml"/><Relationship Id="rId77" Type="http://schemas.openxmlformats.org/officeDocument/2006/relationships/slide" Target="slides/slide72.xml"/><Relationship Id="rId78" Type="http://schemas.openxmlformats.org/officeDocument/2006/relationships/slide" Target="slides/slide73.xml"/><Relationship Id="rId79" Type="http://schemas.openxmlformats.org/officeDocument/2006/relationships/slide" Target="slides/slide74.xml"/><Relationship Id="rId80" Type="http://schemas.openxmlformats.org/officeDocument/2006/relationships/slide" Target="slides/slide75.xml"/><Relationship Id="rId81" Type="http://schemas.openxmlformats.org/officeDocument/2006/relationships/slide" Target="slides/slide76.xml"/><Relationship Id="rId82" Type="http://schemas.openxmlformats.org/officeDocument/2006/relationships/slide" Target="slides/slide77.xml"/><Relationship Id="rId83" Type="http://schemas.openxmlformats.org/officeDocument/2006/relationships/slide" Target="slides/slide78.xml"/><Relationship Id="rId84" Type="http://schemas.openxmlformats.org/officeDocument/2006/relationships/slide" Target="slides/slide79.xml"/><Relationship Id="rId85" Type="http://schemas.openxmlformats.org/officeDocument/2006/relationships/slide" Target="slides/slide80.xml"/><Relationship Id="rId86" Type="http://schemas.openxmlformats.org/officeDocument/2006/relationships/slide" Target="slides/slide81.xml"/><Relationship Id="rId87" Type="http://schemas.openxmlformats.org/officeDocument/2006/relationships/slide" Target="slides/slide82.xml"/><Relationship Id="rId88" Type="http://schemas.openxmlformats.org/officeDocument/2006/relationships/slide" Target="slides/slide83.xml"/><Relationship Id="rId89" Type="http://schemas.openxmlformats.org/officeDocument/2006/relationships/slide" Target="slides/slide84.xml"/><Relationship Id="rId90" Type="http://schemas.openxmlformats.org/officeDocument/2006/relationships/slide" Target="slides/slide85.xml"/><Relationship Id="rId91" Type="http://schemas.openxmlformats.org/officeDocument/2006/relationships/slide" Target="slides/slide86.xml"/><Relationship Id="rId92" Type="http://schemas.openxmlformats.org/officeDocument/2006/relationships/slide" Target="slides/slide87.xml"/><Relationship Id="rId93" Type="http://schemas.openxmlformats.org/officeDocument/2006/relationships/slide" Target="slides/slide88.xml"/><Relationship Id="rId94" Type="http://schemas.openxmlformats.org/officeDocument/2006/relationships/slide" Target="slides/slide89.xml"/><Relationship Id="rId95" Type="http://schemas.openxmlformats.org/officeDocument/2006/relationships/slide" Target="slides/slide90.xml"/><Relationship Id="rId96" Type="http://schemas.openxmlformats.org/officeDocument/2006/relationships/slide" Target="slides/slide91.xml"/><Relationship Id="rId97" Type="http://schemas.openxmlformats.org/officeDocument/2006/relationships/slide" Target="slides/slide92.xml"/><Relationship Id="rId98" Type="http://schemas.openxmlformats.org/officeDocument/2006/relationships/slide" Target="slides/slide93.xml"/><Relationship Id="rId99" Type="http://schemas.openxmlformats.org/officeDocument/2006/relationships/slide" Target="slides/slide94.xml"/><Relationship Id="rId100" Type="http://schemas.openxmlformats.org/officeDocument/2006/relationships/slide" Target="slides/slide95.xml"/><Relationship Id="rId101" Type="http://schemas.openxmlformats.org/officeDocument/2006/relationships/slide" Target="slides/slide96.xml"/><Relationship Id="rId102" Type="http://schemas.openxmlformats.org/officeDocument/2006/relationships/slide" Target="slides/slide97.xml"/><Relationship Id="rId103" Type="http://schemas.openxmlformats.org/officeDocument/2006/relationships/slide" Target="slides/slide98.xml"/><Relationship Id="rId104" Type="http://schemas.openxmlformats.org/officeDocument/2006/relationships/slide" Target="slides/slide99.xml"/><Relationship Id="rId105" Type="http://schemas.openxmlformats.org/officeDocument/2006/relationships/slide" Target="slides/slide100.xml"/><Relationship Id="rId106" Type="http://schemas.openxmlformats.org/officeDocument/2006/relationships/slide" Target="slides/slide101.xml"/><Relationship Id="rId107" Type="http://schemas.openxmlformats.org/officeDocument/2006/relationships/slide" Target="slides/slide102.xml"/><Relationship Id="rId108" Type="http://schemas.openxmlformats.org/officeDocument/2006/relationships/slide" Target="slides/slide103.xml"/><Relationship Id="rId109" Type="http://schemas.openxmlformats.org/officeDocument/2006/relationships/slide" Target="slides/slide104.xml"/><Relationship Id="rId110" Type="http://schemas.openxmlformats.org/officeDocument/2006/relationships/slide" Target="slides/slide105.xml"/><Relationship Id="rId111" Type="http://schemas.openxmlformats.org/officeDocument/2006/relationships/slide" Target="slides/slide106.xml"/><Relationship Id="rId112" Type="http://schemas.openxmlformats.org/officeDocument/2006/relationships/slide" Target="slides/slide107.xml"/><Relationship Id="rId113" Type="http://schemas.openxmlformats.org/officeDocument/2006/relationships/slide" Target="slides/slide108.xml"/><Relationship Id="rId114" Type="http://schemas.openxmlformats.org/officeDocument/2006/relationships/slide" Target="slides/slide109.xml"/><Relationship Id="rId115" Type="http://schemas.openxmlformats.org/officeDocument/2006/relationships/slide" Target="slides/slide110.xml"/><Relationship Id="rId116" Type="http://schemas.openxmlformats.org/officeDocument/2006/relationships/slide" Target="slides/slide111.xml"/><Relationship Id="rId117" Type="http://schemas.openxmlformats.org/officeDocument/2006/relationships/slide" Target="slides/slide112.xml"/><Relationship Id="rId118" Type="http://schemas.openxmlformats.org/officeDocument/2006/relationships/slide" Target="slides/slide113.xml"/><Relationship Id="rId119" Type="http://schemas.openxmlformats.org/officeDocument/2006/relationships/slide" Target="slides/slide114.xml"/><Relationship Id="rId120" Type="http://schemas.openxmlformats.org/officeDocument/2006/relationships/slide" Target="slides/slide1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Roboto Lt"/>
                <a:cs typeface="Roboto L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Roboto Lt"/>
                <a:cs typeface="Roboto L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Roboto Lt"/>
                <a:cs typeface="Roboto L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Roboto Lt"/>
                <a:cs typeface="Roboto L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Roboto Lt"/>
                <a:cs typeface="Roboto L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398443" y="7280656"/>
            <a:ext cx="1895475" cy="174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619981" y="7280656"/>
            <a:ext cx="932815" cy="174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#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0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4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5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6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7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8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_rels/slide9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://www.lei13019.com.br/sp/guarulhos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2279055"/>
          <a:ext cx="10401300" cy="4871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43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Saldo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Ano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Anterior Vinculado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197.140,88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197.140,88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43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Saldo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Ano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Anterior Vinculado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50">
                          <a:latin typeface="Roboto"/>
                          <a:cs typeface="Roboto"/>
                        </a:rPr>
                        <a:t>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176.479,74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176.479,74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43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Saldo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Ano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Anterior Vinculado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50">
                          <a:latin typeface="Roboto"/>
                          <a:cs typeface="Roboto"/>
                        </a:rPr>
                        <a:t>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7.354,54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7.354,54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4.000,00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4.000,00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11/04/2025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09.04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contrato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locação.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10603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1.897,74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1.897,74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10602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EDP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Elétrica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345,49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345,49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190500"/>
            <a:ext cx="762000" cy="762000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28600" y="435595"/>
            <a:ext cx="7767955" cy="17614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4232275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 marL="4232275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  <a:p>
            <a:pPr>
              <a:lnSpc>
                <a:spcPct val="100000"/>
              </a:lnSpc>
            </a:pPr>
            <a:endParaRPr sz="1100">
              <a:latin typeface="Roboto Lt"/>
              <a:cs typeface="Roboto Lt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100">
              <a:latin typeface="Roboto Lt"/>
              <a:cs typeface="Roboto Lt"/>
            </a:endParaRPr>
          </a:p>
          <a:p>
            <a:pPr marL="12700">
              <a:lnSpc>
                <a:spcPct val="100000"/>
              </a:lnSpc>
            </a:pPr>
            <a:r>
              <a:rPr dirty="0" sz="1100" spc="-10">
                <a:latin typeface="Roboto Lt"/>
                <a:cs typeface="Roboto Lt"/>
              </a:rPr>
              <a:t>Proposta: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000" spc="-10">
                <a:latin typeface="Roboto"/>
                <a:cs typeface="Roboto"/>
              </a:rPr>
              <a:t>0118/2025</a:t>
            </a:r>
            <a:endParaRPr sz="10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1100" spc="-10">
                <a:latin typeface="Roboto Lt"/>
                <a:cs typeface="Roboto Lt"/>
              </a:rPr>
              <a:t>Unidade:</a:t>
            </a:r>
            <a:r>
              <a:rPr dirty="0" sz="1100" spc="-35">
                <a:latin typeface="Roboto Lt"/>
                <a:cs typeface="Roboto Lt"/>
              </a:rPr>
              <a:t> </a:t>
            </a:r>
            <a:r>
              <a:rPr dirty="0" sz="1000">
                <a:latin typeface="Roboto"/>
                <a:cs typeface="Roboto"/>
              </a:rPr>
              <a:t>SECRETARIA</a:t>
            </a:r>
            <a:r>
              <a:rPr dirty="0" sz="1000" spc="-2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DE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EDUCAÇÃO/OSCs.</a:t>
            </a:r>
            <a:r>
              <a:rPr dirty="0" sz="1000" spc="-3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CRECHES</a:t>
            </a:r>
            <a:endParaRPr sz="10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1100">
                <a:latin typeface="Roboto Lt"/>
                <a:cs typeface="Roboto Lt"/>
              </a:rPr>
              <a:t>Entidade:</a:t>
            </a:r>
            <a:r>
              <a:rPr dirty="0" sz="1100" spc="-10">
                <a:latin typeface="Roboto Lt"/>
                <a:cs typeface="Roboto Lt"/>
              </a:rPr>
              <a:t> </a:t>
            </a:r>
            <a:r>
              <a:rPr dirty="0" sz="1000">
                <a:latin typeface="Roboto"/>
                <a:cs typeface="Roboto"/>
              </a:rPr>
              <a:t>AMAA</a:t>
            </a:r>
            <a:r>
              <a:rPr dirty="0" sz="1000" spc="-10">
                <a:latin typeface="Roboto"/>
                <a:cs typeface="Roboto"/>
              </a:rPr>
              <a:t> </a:t>
            </a:r>
            <a:r>
              <a:rPr dirty="0" sz="1000" spc="-185">
                <a:latin typeface="Roboto"/>
                <a:cs typeface="Roboto"/>
              </a:rPr>
              <a:t>-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Associação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dos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Moradores para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o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Desenvolvimento </a:t>
            </a:r>
            <a:r>
              <a:rPr dirty="0" sz="1000">
                <a:latin typeface="Roboto"/>
                <a:cs typeface="Roboto"/>
              </a:rPr>
              <a:t>do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Água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Azul</a:t>
            </a:r>
            <a:r>
              <a:rPr dirty="0" sz="1000" spc="-10">
                <a:latin typeface="Roboto"/>
                <a:cs typeface="Roboto"/>
              </a:rPr>
              <a:t> </a:t>
            </a:r>
            <a:r>
              <a:rPr dirty="0" sz="1000" spc="-185">
                <a:latin typeface="Roboto"/>
                <a:cs typeface="Roboto"/>
              </a:rPr>
              <a:t>-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 spc="-25">
                <a:latin typeface="Roboto"/>
                <a:cs typeface="Roboto"/>
              </a:rPr>
              <a:t>IV</a:t>
            </a:r>
            <a:endParaRPr sz="10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sz="1100" spc="-10">
                <a:latin typeface="Roboto Lt"/>
                <a:cs typeface="Roboto Lt"/>
              </a:rPr>
              <a:t>Instrumento: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000">
                <a:latin typeface="Roboto"/>
                <a:cs typeface="Roboto"/>
              </a:rPr>
              <a:t>TERMO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DE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COLABORAÇÃO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n°:</a:t>
            </a:r>
            <a:r>
              <a:rPr dirty="0" sz="1000" spc="-2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4224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 spc="-185">
                <a:latin typeface="Roboto"/>
                <a:cs typeface="Roboto"/>
              </a:rPr>
              <a:t>-</a:t>
            </a:r>
            <a:r>
              <a:rPr dirty="0" sz="1000" spc="-5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Ano:</a:t>
            </a:r>
            <a:r>
              <a:rPr dirty="0" sz="1000" spc="-15">
                <a:latin typeface="Roboto"/>
                <a:cs typeface="Roboto"/>
              </a:rPr>
              <a:t> </a:t>
            </a:r>
            <a:r>
              <a:rPr dirty="0" sz="1000" spc="-20">
                <a:latin typeface="Roboto"/>
                <a:cs typeface="Roboto"/>
              </a:rPr>
              <a:t>2021</a:t>
            </a:r>
            <a:endParaRPr sz="10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1100">
                <a:latin typeface="Roboto Lt"/>
                <a:cs typeface="Roboto Lt"/>
              </a:rPr>
              <a:t>Período:</a:t>
            </a:r>
            <a:r>
              <a:rPr dirty="0" sz="1100" spc="-45">
                <a:latin typeface="Roboto Lt"/>
                <a:cs typeface="Roboto Lt"/>
              </a:rPr>
              <a:t> </a:t>
            </a:r>
            <a:r>
              <a:rPr dirty="0" sz="1000">
                <a:latin typeface="Roboto"/>
                <a:cs typeface="Roboto"/>
              </a:rPr>
              <a:t>01/01/2025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>
                <a:latin typeface="Roboto"/>
                <a:cs typeface="Roboto"/>
              </a:rPr>
              <a:t>à</a:t>
            </a:r>
            <a:r>
              <a:rPr dirty="0" sz="1000" spc="-40">
                <a:latin typeface="Roboto"/>
                <a:cs typeface="Roboto"/>
              </a:rPr>
              <a:t> </a:t>
            </a:r>
            <a:r>
              <a:rPr dirty="0" sz="1000" spc="-10">
                <a:latin typeface="Roboto"/>
                <a:cs typeface="Roboto"/>
              </a:rPr>
              <a:t>31/12/2025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7800" y="984250"/>
            <a:ext cx="10323830" cy="0"/>
          </a:xfrm>
          <a:custGeom>
            <a:avLst/>
            <a:gdLst/>
            <a:ahLst/>
            <a:cxnLst/>
            <a:rect l="l" t="t" r="r" b="b"/>
            <a:pathLst>
              <a:path w="10323830" h="0">
                <a:moveTo>
                  <a:pt x="0" y="0"/>
                </a:moveTo>
                <a:lnTo>
                  <a:pt x="1765300" y="0"/>
                </a:lnTo>
              </a:path>
              <a:path w="10323830" h="0">
                <a:moveTo>
                  <a:pt x="1765300" y="0"/>
                </a:moveTo>
                <a:lnTo>
                  <a:pt x="103237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6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escrever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 Documento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apenas números;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necessário carimbar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extrato,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próximos anexar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original;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extrato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CC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janeiro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TECH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HARDWARE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INFORMATICA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CFTV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EIRELI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EPP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30.629.467/0001-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54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Informática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Telefonia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1.485,00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1.485,00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empresa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"Silvio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Construções"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habilitada 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prestar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orçamento substituído.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14449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Apontar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RH;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Benefício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pago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José.;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5.282,34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5.282,34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21402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IPACAETA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DEPOSITO</a:t>
                      </a:r>
                      <a:r>
                        <a:rPr dirty="0" sz="850" spc="1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MATERIAL</a:t>
                      </a:r>
                      <a:r>
                        <a:rPr dirty="0" sz="85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CONSTRÇÃO</a:t>
                      </a:r>
                      <a:r>
                        <a:rPr dirty="0" sz="850" spc="4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49.343.772/0001-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3.969,00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3.969,00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12/03/2025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984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27.02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 correto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"Nota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DANFE";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letras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caracteres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 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02.04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atendido, apontar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programação;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ADIANTAMENTO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FEVEREIRO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DEVOLUÇÃO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conta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feita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empresa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MEDSAL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impostos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incididos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1017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foi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cancelada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posteriormente.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28087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947,38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947,38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AJUSTE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depósito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feito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conta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conforme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autenticação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2816865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1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09/12/2025.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120902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120903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28087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207,62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207,62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AJUSTE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depósito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feito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conta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conforme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autenticação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2816865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1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09/12/2025.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174,48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174,48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27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Empréstimos (consignado)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462,29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462,29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7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7.218,73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7.218,73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881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6700998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6.966,50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6.966,50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Devolução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40,00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26/01/2026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R$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40,00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cobrança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taxa,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emissão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cartões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extraviados.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janeiro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6700998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Devolução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40,00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26/01/2026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R$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40,00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cobrança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taxa,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emissão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cartões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extraviados.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janeiro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ABATER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saldo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devolver.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29/04/2026.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57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55338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44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 Contratual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TRCT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7.998,97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7.998,97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121201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GRRF/FGTS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5.391,57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5.391,57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121202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249,36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249,36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121203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255,44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255,44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7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Conciliado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ADIANTAMENTO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DEZEMBRO/2025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REGULARIZAR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CONCILIAÇÃO.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[JS]~: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12/01/2026.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621,20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621,20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1.798,39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1.798,39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JANETE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FERREIRA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260.615.428-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1.276,28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1.276,28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986,22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986,22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2.215,50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2.215,50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81175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19984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Escritório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1.394,09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1.394,09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670,95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670,95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24.422,76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24.422,76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616,56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616,56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20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13º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20.851,32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20.851,32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27/04/2026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anexados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referem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13º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24/04/2026.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8608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13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571,96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571,96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28465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110533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121702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TRIADE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LOG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COMERCIO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SERVICOS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EIRELI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21.589.563/0001-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2.724,54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2.724,54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14/04/2026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tremo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colaboração.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ROBERTO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PEREIRA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MELO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39.334.465/0001-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16.500,00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16.500,00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74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Verba Adicional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Conciliado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Pagamento referente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2ª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Parcela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13º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salário/2025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OK.-</a:t>
                      </a:r>
                      <a:r>
                        <a:rPr dirty="0" sz="850" spc="4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REGULARIZAR lançamentos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CONCILIAÇÃO.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[JS]~: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12/01/2026.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1.652,11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1.652,11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JANETE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FERREIRA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260.615.428-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165,35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165,35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1.231,06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1.231,06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977,87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977,87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349,30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349,30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1.736,92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1.736,92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82464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1.059,11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1.059,11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Holerite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23/04/2026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comprovante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pagamento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funcionário.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23/04/2026.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DEVOLUÇÃO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funcionário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06/01/2026.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ABATER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saldo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devolver.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29/04/2026.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1.652,11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1.652,11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JANETE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FERREIRA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260.615.428-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165,35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165,35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977,87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977,87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21653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1.736,92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1.736,92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Holerite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1.059,11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1.059,11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DEVOLUÇÃO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funcionária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08/01/2026.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ABATER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saldo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devolver.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29/04/2026.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212712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23/04/2026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TROCAR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FAVORECIDO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deve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própria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entidade.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Programa/Ação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deixar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espaço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branco.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23/04/2026.</a:t>
                      </a:r>
                      <a:r>
                        <a:rPr dirty="0" sz="850" spc="3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180">
                          <a:latin typeface="Roboto"/>
                          <a:cs typeface="Roboto"/>
                        </a:rPr>
                        <a:t> 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(igualmente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todos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TED/DOC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(D).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499912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9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901712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278842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681782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487692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1.652,11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1.652,11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631192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107492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165,35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165,35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920282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0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69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766,17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766,17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8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JOYCE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226.458.288-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581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FRANCILENE GUEDES TABORDA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9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696892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727462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977,87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977,87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803013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SEGUE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JUSTIFICATIVA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ANEXOU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justificativa.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9622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1.281,63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635452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6032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Ressarcimen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285392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1.736,92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1.736,92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307932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1.284,49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Holerite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122217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349,30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349,30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24/04/2026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correspondentes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23/04/2026.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 DEVOLVIDO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22/04/2026.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ABATER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saldo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devolver.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29/04/2026.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2.744,23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2.744,23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711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5.651,32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5.651,32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Conciliado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Folha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MENSAL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DEZEMBRO/2025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OK.-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REGULARIZAR lançamentos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CONCILIAÇÃO.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[JS]~: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12/01/2026.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798,21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798,21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1.320,11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1.320,11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2.146,02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2.146,02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JANETE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FERREIRA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260.615.428-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1.213,19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1.213,19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1.626,53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1.626,53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1.169,25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1.169,25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1.132,27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1.132,27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2.346,19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2.346,19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11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POUPANÇA DEZEMBRO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2.346,60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2.346,60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dezembro.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SIMPLES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AGIL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DEZEMBRO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763,44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763,44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RENDE FACIL DEZEMBRO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50">
                          <a:latin typeface="Roboto"/>
                          <a:cs typeface="Roboto"/>
                        </a:rPr>
                        <a:t>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11,93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11,93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Inicial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no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Período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0614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380.975,16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(1)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Anterior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Repasses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0614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380.975,16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(2)</a:t>
                      </a:r>
                      <a:r>
                        <a:rPr dirty="0" sz="850" spc="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Valores</a:t>
                      </a:r>
                      <a:r>
                        <a:rPr dirty="0" sz="850" spc="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Repassados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81724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1.687.612,44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(3)</a:t>
                      </a:r>
                      <a:r>
                        <a:rPr dirty="0" sz="850" spc="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Rendimentos</a:t>
                      </a:r>
                      <a:r>
                        <a:rPr dirty="0" sz="850" spc="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Aplicação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6646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30.306,15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(4)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Contrapartida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(=)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Créditos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Vinculados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(1+2+3+4)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81724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2.098.893,75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(A)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Pagamentos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(Bruto)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com</a:t>
                      </a:r>
                      <a:r>
                        <a:rPr dirty="0" sz="850" spc="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Repasses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81724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1.698.054,71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(B)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pagos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com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Repasses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(C)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Descontos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Retenções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(Repasses)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35">
                          <a:latin typeface="Roboto Lt"/>
                          <a:cs typeface="Roboto Lt"/>
                        </a:rPr>
                        <a:t>(-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)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Pagamentos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(Líquido)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com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Repasses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(A+B-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C)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81724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1.698.054,71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35">
                          <a:latin typeface="Roboto Lt"/>
                          <a:cs typeface="Roboto Lt"/>
                        </a:rPr>
                        <a:t>(-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)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Valores</a:t>
                      </a:r>
                      <a:r>
                        <a:rPr dirty="0" sz="850" spc="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Devolvidos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(=)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Recursos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Vinculados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(D)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0614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400.839,04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(5)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Anterior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a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Devolver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na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Conta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do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Repasse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(se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negativo)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ou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Recursos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Próprios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da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OSC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(se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positivo)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(6)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Depósitos,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Devoluções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de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Saques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não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Utilizados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Compensações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na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Conta do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Repasse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6646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41.018,73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(=)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Subtotal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de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Depósitos,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Devoluções,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Ressarcimentos/Compensações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na Conta do Repasse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(5+6)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6646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41.018,73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1455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35">
                          <a:latin typeface="Roboto Lt"/>
                          <a:cs typeface="Roboto Lt"/>
                        </a:rPr>
                        <a:t>(-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)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Pagamentos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com Recursos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Próprios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e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Compensações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na Conta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do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Repasse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6646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43.411,59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(=)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Final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a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Devolver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na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Conta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do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Repasse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(se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negativo)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ou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Recursos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Próprios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da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OSC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(se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positivo)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(E)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975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2.392,86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Final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Período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(D+E)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0614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398.446,18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Saldo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Contas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à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Pagar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Total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pago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com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Recursos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Próprios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não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depositado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347.326.268-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357,62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357,62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725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 "Auxílio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Vale/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dentro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"Despesas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Pessoal",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terceiros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PJ;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0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9184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240,76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240,76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27/02/2025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25.02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reprovado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engano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2024.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Será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ressarcido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funcionária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conforme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informado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diretora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32480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107341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ADIGITEC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COMERCIO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COMPONENTES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ELETRONICOS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04.293.187/0001-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Assistência Técnica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apontada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COMERCIAL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KILSEN PAPER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46.608.373/0001-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Higiene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3.145,00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3.145,00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09/07/2025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07.07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 consta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"Materiais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Limpeza"; cadastrar "Materiais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Higiene"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16.07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660,34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660,34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Nº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termo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carimbo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139,99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139,99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Nº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termo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carimbo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24.149,50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24.149,50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Nº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termo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carimbo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45940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SALES DISTRIBUIDORA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47.978.428/0001-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2.740,12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2.740,12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***R$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25,76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Ajuste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glosa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2024.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19452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65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Recarga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Tonner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Cartuchos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194,00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194,00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acordo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anexo,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trata-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recarga/cartucho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tonner,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cadastrar gênero correto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JC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COMERCIO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SUPRIMENTOS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52.969.211/0001-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4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 Didaticos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Pedagógicos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2.029,90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2.029,90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acordo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anexo,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trata-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material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didático/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pedagógico, cadastrar 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constava "Custos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indiretos", corrigido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analista.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0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***Ajuste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glosa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2024.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0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9184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240,76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240,76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27.02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reprovado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engano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2024.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Ressarcido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funcionária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conforme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informado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diretora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Depósito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Transferênci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110528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27.02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glosa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2024.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12/03/2025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FEVEREIRO</a:t>
                      </a:r>
                      <a:r>
                        <a:rPr dirty="0" sz="850" spc="3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3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11.03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bancário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fevereiro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Conciliar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1.496,52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1.496,52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2.081,46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2.081,46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1.504,06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1.504,06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1.561,53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1.561,53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818,18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818,18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8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JOYCE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226.458.288-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1.507,71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1.507,71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2.265,49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2.265,49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1.040,50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1.040,50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 conciliado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nº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ofx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estava errado.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57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88883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FRANCILENE GUEDES TABORDA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347.326.268-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44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 Contratual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TRCT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6.151,28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6.151,28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 programa/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(consta Poupança).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usada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verba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provisionamento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 pagamento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desta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22804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GRRF/FGTS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1.220,35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1.220,35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*Rescisão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Francilene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Guedes.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4545992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22803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Conforme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já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informado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anteriormente,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utilizar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(cadastrar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pessoal,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3º);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Programa/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22801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689,69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689,69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90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 "Auxílio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Vale/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dentro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"Despesas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Pessoal",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terceiros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PJ;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28/02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referência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março,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22802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 "Auxílio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Vale/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dentro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"Despesas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Pessoal",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terceiros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PJ;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28/02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referência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março,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714,99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714,99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2768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*Fundos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Rendimento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Aplicação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deixar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branco;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números;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necessário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carimbar extrato,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próximos anexar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original.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136,31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136,31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4806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*Rende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Fácil</a:t>
                      </a:r>
                      <a:r>
                        <a:rPr dirty="0" sz="85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Rendimento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Aplicação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deixar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branco;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números;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necessário carimbar extrato,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próximos anexar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original.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8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1.355,01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1.355,01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996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escrever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"Nº/Descrição Documento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apenas números;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necessário carimbar extrato,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próximos anexar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original;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extrato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CC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fevereiro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28090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encanado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(GLP),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dentro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material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consumo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doc.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NFS,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22179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 DE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TINTAS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IZUMI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03.903.123/0001-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Pintura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1.957,06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1.957,06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despesas correto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"materiais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pintura",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cadastrar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AMELIA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WATANABE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ME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96.235.346/0001-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472,51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472,51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50482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31003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476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BRASMED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MEDICINA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OCUPACIONAL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06.345.173/0001-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Admissional, Demissional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Ocupacional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apontada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31004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EDP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02.302.100/0001-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Elétrica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Técnica: *Fatura referente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janeiro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fevereiro/25.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31005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95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1.782,33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1.782,33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55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02.302.100/0001-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793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18.02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Fatura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novembro/2024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zerada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anexo;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26.02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Favor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manter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fatura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novembro tbm;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Justificar cobrança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"Serviço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Religação Normal";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128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PALOMA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DEDETIZACAO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05.441.611/0001-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01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Dedetização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Controle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Pragas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contratação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empresa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300km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distante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local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execução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Justificativa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anexa.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12936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estava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branco,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 reprovado referente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funcionários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constam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fopag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janeiro.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(José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Eliane)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12936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estava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branco,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 reprovado referente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funcionários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constam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fopag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janeiro.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(José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Eliane)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ADIANTAMENTO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JANEIRO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882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Conciliar lançamento;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há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necessidade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justificar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ausência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dizeres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neste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carimbo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suficiente.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26710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31006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 incorreto,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15274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31007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Apontar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correta,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 indireto,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benefício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funcionários;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31301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38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COMEERCIO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PORTAS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PORTOES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54.087.456/0001-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517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Serralheria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2.600,00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2.600,00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02/04/2025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02.04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utilizar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"Nota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Fiscal"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ADIANTAMENTO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MARÇO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69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8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JOYCE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226.458.288-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7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48960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5260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LOJAS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YONEI PRESENTES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BRINQUEDOS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53.662.888/0001-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20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Bens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Permanentes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509,70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509,70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31702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31703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constava "Custos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indiretos", corrigido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analista.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12619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31801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WALTER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ATAIDE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CIAMPI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12.000.159/0001-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54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Equipamentos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08/07/2025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7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"Manutenção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equipamentos",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corrigir.;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22.04;17.06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Conforme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já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informado,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usar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doc.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"Nota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DANFE?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4.839,15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4.839,15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3829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errado,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comprovante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transferência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matriz;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OFX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errada, corrigir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conciliar;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20.05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536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&amp;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ARTE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PAPELARIA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52.460.861/0001-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Aparelhos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Utensílios Domésticos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Exaustor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permanente, corrigir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lançamento.;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 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629,43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629,43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548,37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548,37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22.813,53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22.813,53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necessário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anexar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DCTFWeb inteira,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1ª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2ª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páginas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suficientes.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32501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MARÇO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precisa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carimbada,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favor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original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próximos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facilitar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conferência.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344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1.588,31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1.588,31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1.545,27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1.545,27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2.053,38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2.053,38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71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CARVALHO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MELO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372.292.178-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477,53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477,53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1.432,93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1.432,93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1.544,45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1.361,80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1.361,80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8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JOYCE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226.458.288-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2.265,49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2.265,49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1.513,95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1.513,95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1.076,37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1.076,37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 "Auxílio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Vale/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dentro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"Despesas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Pessoal",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terceiros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PJ;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referência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abril,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33102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766,32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766,32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 "Auxílio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Vale/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dentro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"Despesas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Pessoal",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terceiros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PJ;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referência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abril,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4772334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33103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4.515,00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4.515,00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Conforme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já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informado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anteriormente,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utilizar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(cadastrar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pessoal,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3º);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Programa/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15759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33104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JOMAN</a:t>
                      </a:r>
                      <a:r>
                        <a:rPr dirty="0" sz="850" spc="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SPUMA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02.858.343/0001-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30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Colchões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e/ou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Colchonetes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19500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33105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4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 Didaticos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Pedagógicos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1.380,88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1.380,88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acordo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anexo,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trata-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material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didático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pedagógico, cadastrar gênero correto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33106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9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LOTUS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HIGIENICOS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1.326,70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1.326,70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6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12654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58.055.343/0001-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33107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2.013,15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2.013,15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703,06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703,06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2768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*Fundos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Rendimento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Aplicação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deixar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branco;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números;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necessário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carimbar extrato,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próximos anexar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original.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183,06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183,06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4806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*Rende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Fácil</a:t>
                      </a:r>
                      <a:r>
                        <a:rPr dirty="0" sz="85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Rendimento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Aplicação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deixar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branco;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números;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necessário carimbar extrato,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próximos anexar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original.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31/03/2025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1.004,07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1.004,07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escrever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"Nº/Descrição 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apenas números;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necessário carimbar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extrato,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próximos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anexar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original;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CC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março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8176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GOLD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COMERCIO VAREJISTA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EXTINTORES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46.711.119/0001-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72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Recarga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Extintor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26904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40102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21/05/2025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05.05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Apontar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28938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40103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16561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40104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20/05/2025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05.05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 gênero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(consta "Contribuição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estar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social")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(consta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"Custos Indiretos")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outras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40105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876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Taxas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Municipais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338,30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338,30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421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*Juros/Multa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**TFILF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Parcela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01/02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39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"IPTU"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TFILF,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"Taxas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Municipais",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doc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"guia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outras",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programa/ação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"custos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indiretos"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outras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40105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876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Taxas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Municipais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8,45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8,45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421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*Juros/Multa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**TFILF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Parcela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01/02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39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"IPTU"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TFILF,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"Taxas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Municipais",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doc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"guia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outras",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programa/ação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"custos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indiretos"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38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COMEERCIO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PORTAS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PORTOES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517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Serralheria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7.000,00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7.000,00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54.087.456/0001-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outras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876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Taxas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Municipais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338,30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338,30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1720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*TFILF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Parcela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02/02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75">
                          <a:latin typeface="Roboto"/>
                          <a:cs typeface="Roboto"/>
                        </a:rPr>
                        <a:t>P.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01/02,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"IPTU"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TFILF,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"Taxas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Municipais",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doc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"guia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outras",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programa/ação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"custos indiretos"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corrigir;17.06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40702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40703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57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50311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8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JOYCE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226.458.288-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44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 Contratual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TRCT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8.049,40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8.049,40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rescisão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foi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paga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provisionamento;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Programa/ação corrigida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analista.;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235,52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235,52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mensal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separadamente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Rescisório (GRRF);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constava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GRRF,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19540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41003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17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Utensílios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1.707,61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1.707,61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08/07/2025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178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 utilizado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dentro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bens permanentes, gênero correto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"Utensílios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Cozinha"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dentro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Mat.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Consumo;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Corrigir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tbm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07.07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programa/ação,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bens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permanentes.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41004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613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BRASMED MEDICINA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6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Admissional,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118,16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118,16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FRANCILENE GUEDES TABORDA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347.326.268-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8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JOYCE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226.458.288-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51116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476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OCUPACIONAL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06.345.173/0001-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Demissional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Ocupacional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Orç.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"SJR"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Todos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orç.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assinatura;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41005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JTA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Confecção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Comercio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EIRELI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10.512.245/0001-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Uniformes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1.362,00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1.362,00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18/06/2025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"Jomar" baixado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orç.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inválido;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recibo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entrega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uniformes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assinado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funcionárias;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31.07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IPACAETA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DEPOSITO</a:t>
                      </a:r>
                      <a:r>
                        <a:rPr dirty="0" sz="850" spc="1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MATERIAL</a:t>
                      </a:r>
                      <a:r>
                        <a:rPr dirty="0" sz="85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CONSTRÇÃO</a:t>
                      </a:r>
                      <a:r>
                        <a:rPr dirty="0" sz="850" spc="4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49.343.772/0001-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3.488,00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3.488,00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GRRF/FGTS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1.596,25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1.596,25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*Rescisão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Joyce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Nascimento.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ADIANTAMENTO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ABRIL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69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4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117333164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50">
                          <a:latin typeface="Roboto"/>
                          <a:cs typeface="Roboto"/>
                        </a:rPr>
                        <a:t>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41602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WIX.COM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SERVICOS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INTERNET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LTDA.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14.644.419/0001-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54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Softwares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Hardwares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 "Manutenção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Softwares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Hardwares" 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07.07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COMERCIAL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KILSEN PAPER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46.608.373/0001-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4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 Didaticos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Pedagógicos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3.826,00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3.826,00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trata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materiais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escritório,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materiais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didáticos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pedagógicos, corrigir;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4.709,79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4.709,79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560,94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560,94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22.434,26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22.434,26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88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pago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fopag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março.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935,13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935,13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corresponde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uma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outra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unidade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acabou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sendo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pago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nesta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unidade,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foi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16/05/2025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CODIGO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023.448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768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(PIS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março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unidade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pago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à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matriz)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refere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lançamento?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crédito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TED/DOC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correspondente;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07.07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Crédito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aut.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2555584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4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117352549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50">
                          <a:latin typeface="Roboto"/>
                          <a:cs typeface="Roboto"/>
                        </a:rPr>
                        <a:t>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42202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WIX.COM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SERVICOS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INTERNET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LTDA.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14.644.419/0001-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54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Softwares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Hardwares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 "Manutenção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Softwares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Hardwares" 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07.07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42203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2.246,37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2.246,37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42301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42501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JC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COMERCIO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SUPRIMENTOS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52.969.211/0001-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Escritório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2.443,98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2.443,98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69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ABRIL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FERREIRA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381.871.808-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446,56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446,56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2.053,38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2.053,38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1.361,80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1.361,80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1.540,90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1.540,90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2.265,49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2.265,49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1.097,79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1.097,79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88269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1.398,40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1.398,40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73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26/05/2025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Atendendo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"Nº/Descrição Documento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 números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779,60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779,60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26/05/2025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números;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Rendimento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Aplicação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deixar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branco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213,75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213,75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26/05/2025</a:t>
                      </a:r>
                      <a:r>
                        <a:rPr dirty="0" sz="850" spc="19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52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números;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Rendimento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Aplicação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deixar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branco;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R$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214,00,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analista.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62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1899219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858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SISTEMAS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SERVICOS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R.B.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QUALITY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COMERCIO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EMBALAGENS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08.189.587/0001-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1.212,74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1.212,74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carimbo;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4997146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4.515,00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4.515,00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R$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45.515,00,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7505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5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80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desp.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"Auxílio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Vale/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usado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3º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PJ;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ref.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maio,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atendido, Gênero errado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programa/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ação;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07.07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16.07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analista.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855,72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855,72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referência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maio,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29683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EDP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02.302.100/0001-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Elétrica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43,55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43,55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*Fatura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março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abril/25.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51510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476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BRASMED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MEDICINA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OCUPACIONAL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06.345.173/0001-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Admissional, Demissional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Ocupacional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198,16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198,16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Orç.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"SJR"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CNPJ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assinatura;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Falta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orçamento;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933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Fiscal/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50602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AMELIA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WATANABE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ME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781,98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781,98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55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8965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96.235.346/0001-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19563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50603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65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Recarga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Tonner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Cartuchos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50902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referência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"042025",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50903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referência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"042025",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50904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229,90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229,90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 "Auxílio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Vale/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usado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terceiros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PJ;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09/05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referência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corrigir;</a:t>
                      </a:r>
                      <a:r>
                        <a:rPr dirty="0" sz="850" spc="19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atendido, 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errado;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07.07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18072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50905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18/06/2025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Aguardando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fopag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conferência.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9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COMERCIAL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KILSEN PAPER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46.608.373/0001-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4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 Didaticos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Pedagógicos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3.930,50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3.930,50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trata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escritório,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sim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didáticos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pedagógicos,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IPACAETA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DEPOSITO</a:t>
                      </a:r>
                      <a:r>
                        <a:rPr dirty="0" sz="850" spc="1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MATERIAL</a:t>
                      </a:r>
                      <a:r>
                        <a:rPr dirty="0" sz="85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CONSTRÇÃO</a:t>
                      </a:r>
                      <a:r>
                        <a:rPr dirty="0" sz="850" spc="4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49.343.772/0001-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2.987,00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2.987,00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Conciliar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290301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74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HAPPY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STORE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COMERCIO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PRESENTES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BRINQUEDOS EIRELI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19.138.297/0001-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2.759,00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2.759,00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4957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PISO.COM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BORRACHA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14.466.147/0001-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6.375,00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6.375,00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ADIANTAMENTO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FERREIRA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381.871.808-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90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79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Territorial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11502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14275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ROBERTO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PEREIRA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MELO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39.334.465/0001-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5.600,00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5.600,00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30/04/2025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paga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10/01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Unidade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II.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Lançamento referente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ressarcimento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unidade; Orçamento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"Lavore"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132024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13º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1.989,13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1.989,13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13/02/2025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13.02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13º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separadamente;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11.03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Conciliar;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 errado,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conciliado;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4.916,87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4.916,87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12/03/2025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11.03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incorreto,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verificar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fopag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dezembro/24;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Conciliar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dez/24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13º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separadamente;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11602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&amp;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ARTE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PAPELARIA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52.460.861/0001-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4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 Didaticos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Pedagógicos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534,20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534,20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 "Materiais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Escritório";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"Materiais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didáticos/ pedagógicos";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49492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476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BRASMED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MEDICINA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OCUPACIONAL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06.345.173/0001-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Admissional, Demissional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Ocupacional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*Juros/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Multa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apontada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BRASMED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54461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4.879,18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4.879,18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relatórios: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Trabalhadores,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Categorias,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Valor,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Estabelecimentos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Tomadores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31/07/2025.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ATENDIMENTO: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13/08/2025.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622,65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622,65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71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22.571,62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22.571,62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DCTFWEB.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31/07/2025.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ATENDIMENTO: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547,45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547,45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935,13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935,13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16.07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Data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constava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17/04,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fornecedor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constava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matriz,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analista;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aut.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2479612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618,17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618,17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51903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92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MARCELO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GODINHO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42.371.198/0001-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5.600,00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5.600,00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Conforme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já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informado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anteriormente,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usar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doc.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"Nota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Fiscal",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DANFE?;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deve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300001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Solicitamos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c/c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 análise.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600007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0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Solicitamos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c/c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 análise.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EILTON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FERREIRA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30.213.929/0001-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Solicitamos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c/c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 análise.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51902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ISMAEL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ROSA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LIMA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20.648.726/0001-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Solicitamos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c/c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 análise.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ISMAEL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ROSA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LIMA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20.648.726/0001-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54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Informática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Telefonia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justificativa esclarecendo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houve compra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instalação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câmeras.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sim,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detalhar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 unitário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câmeras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obra.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13/08/2025.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JUSTIFICOU.-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12/09/2025.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EILTON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FERREIRA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30.213.929/0001-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87039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LOTUS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HIGIENICOS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58.055.343/0001-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1.655,26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1.655,26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683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52602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JC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COMERCIO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SUPRIMENTOS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52.969.211/0001-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Escritório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1.145,88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1.145,88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933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Fiscal/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52603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637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65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Recarga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Tonner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Cartuchos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225,96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225,96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19593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27080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52604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52605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2.128,57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2.128,57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52606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justificativa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falta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retenção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IRRF.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JUSTIFICOU.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52745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2.826,78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2.826,78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5207093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889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 spc="-85">
                          <a:latin typeface="Roboto"/>
                          <a:cs typeface="Roboto"/>
                        </a:rPr>
                        <a:t>1-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justificativa para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cesta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básica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ELIANE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ELIENE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85">
                          <a:latin typeface="Roboto"/>
                          <a:cs typeface="Roboto"/>
                        </a:rPr>
                        <a:t>2-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comprovante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solicitação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0">
                          <a:latin typeface="Roboto"/>
                          <a:cs typeface="Roboto"/>
                        </a:rPr>
                        <a:t>(e-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mail)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empresa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inserir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NF.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7505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52902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791,86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791,86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880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29/05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referência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junho, corrigir.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MAIO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FERREIRA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381.871.808-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1.018,38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1.018,38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2.066,10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2.066,10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7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1.522,55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1.522,55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1.386,64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1.386,64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971,13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971,13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17/06/2025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descontado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porém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localizei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carregamento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Justificar.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JUSTIFICOU,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carregamento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autenticação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2496624.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2.288,78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2.288,78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1.074,50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1.074,50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6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83888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166715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53001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588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DUTRA MAQUINAS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COMERCIAL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TECNICA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50.970.342/0008-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517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Som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Portátil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401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 spc="-85">
                          <a:latin typeface="Roboto"/>
                          <a:cs typeface="Roboto"/>
                        </a:rPr>
                        <a:t>1-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comprovante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pagamento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correto.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85">
                          <a:latin typeface="Roboto"/>
                          <a:cs typeface="Roboto"/>
                        </a:rPr>
                        <a:t>2-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comprovante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solicitação </a:t>
                      </a:r>
                      <a:r>
                        <a:rPr dirty="0" sz="850" spc="-60">
                          <a:latin typeface="Roboto"/>
                          <a:cs typeface="Roboto"/>
                        </a:rPr>
                        <a:t>(e-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mail)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empresa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inserir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dados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NF.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12/09/2025.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CARIMBOU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NF.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26/11/2025.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POUPANÇA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1.455,79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1.455,79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38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Rendimento Negativo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1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SIMPLES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AGIL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19,59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19,59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RENDE FACIL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31/05/2025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232,77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232,77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19122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60402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MARINÊS.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60403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229,90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229,90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carimbo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despesas.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60902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COMERCIAL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KILSEN PAPER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46.608.373/0001-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3.534,40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3.534,40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IPACAETA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DEPOSITO</a:t>
                      </a:r>
                      <a:r>
                        <a:rPr dirty="0" sz="850" spc="1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MATERIAL</a:t>
                      </a:r>
                      <a:r>
                        <a:rPr dirty="0" sz="85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CONSTRÇÃO</a:t>
                      </a:r>
                      <a:r>
                        <a:rPr dirty="0" sz="850" spc="4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49.343.772/0001-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3.383,00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3.383,00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27249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5.112,45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5.112,45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25/08/2025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relatórios: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Trabalhadores,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Categorias,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Valor,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Estabelecimentos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Tomadores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31/07/2025.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ATENDIMENTO: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13/08/2025.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20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Folha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pagamento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ADIANTAMENTO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JUNHO/2024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FERREIRA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381.871.808-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08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49492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476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MEDICINA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OCUPACIONAL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06.345.173/0001-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Admissional, Demissional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Ocupacional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*Juros/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Multa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Programa/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apontada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analista.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1.367,77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1.367,77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1543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17.02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Lançar IRRF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13º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separado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11.03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incorreto,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verificar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fopag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dez/24;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Conciliar;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separar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IRRF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13º;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Valor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07.07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23.661,10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23.661,10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1286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LEYAGI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CULTURAL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16.515.600/0002-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Banco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2.380,06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2.380,06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Trata-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bens permanentes, corrigir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35222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MAQUINBAL COZINHAS PROFISSIONAIS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61.121.562/0001-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Aparelhos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Utensílios Domésticos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132024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47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13º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580,22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580,22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16.07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dez/24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13º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continuam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errados.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VERIFICAR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DEZ/24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13º/24;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536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364,74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364,74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48441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61801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ROBERTO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PEREIRA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MELO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39.334.465/0001-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7.000,00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7.000,00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ORÇAMENTO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Lavore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tem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CNPJ.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18/06/2025.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518,31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23.182,17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23.182,17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DCTFWEB.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1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052025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639,06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639,06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62301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62302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1953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CRIARTE COMUNICACAO VISUAL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GRAFICA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23.913.595/0001-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67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Gráficos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85">
                          <a:latin typeface="Roboto"/>
                          <a:cs typeface="Roboto"/>
                        </a:rPr>
                        <a:t>1-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ORÇAMENTO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Criarte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data.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85">
                          <a:latin typeface="Roboto"/>
                          <a:cs typeface="Roboto"/>
                        </a:rPr>
                        <a:t>2-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CADASTRAR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"Serviços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Gráficos".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62502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62503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90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2.128,57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2.128,57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62504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MOLECAGEM BRINQUEDOS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21.143.608/0001-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Cadeira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5.049,00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5.049,00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25/08/2025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ORÇAMENTO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Frip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data.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24125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 DE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TINTAS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IZUMI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03.903.123/0001-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Pintura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1.949,56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1.949,56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62702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EDP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02.302.100/0001-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Elétrica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44,08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44,08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5420118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62703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comprovante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solicitação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0">
                          <a:latin typeface="Roboto"/>
                          <a:cs typeface="Roboto"/>
                        </a:rPr>
                        <a:t>(e-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mail)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empresa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inserir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dados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NF.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62704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842,95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842,95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25/08/2025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analisar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mensal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julho.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59374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4.694,88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4.694,88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59374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2.606,72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2.606,72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18/07/2025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MENSAL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JUNHO/2025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FERREIRA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381.871.808-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1.018,38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1.018,38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2.066,10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2.066,10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558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1.706,93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1.706,93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2.288,78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2.288,78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95,51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95,51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87864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61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27438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31483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25/08/2025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correspondentes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63003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ISMAEL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ROSA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LIMA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20.648.726/0001-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54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Informática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Telefonia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justificativa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esclarecendo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houve compra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instalação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câmeras.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sim,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detalhar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 unitário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câmeras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obra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JUSTIFICOU.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POUPANÇA JUNHO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1.578,51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1.578,51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1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SIMPLES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AGIL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JUNHO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831,67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831,67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RENDE FACIL JUNHO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228,58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228,58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0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TED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DEVOLVIDA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44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AUSENC/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651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DIVGNC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NA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IDENTF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400009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30/06/2025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CPF/CNP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105734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70702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TRIADE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LOG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COMERCIO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SERVICOS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EIRELI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21.589.563/0001-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1.650,82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1.650,82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1922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70703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JTA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Confecção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Comercio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EIRELI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10.512.245/0001-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Uniformes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1569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LEYAGI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CULTURAL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16.515.600/0002-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54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Brinquedos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Infantis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1.490,00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1.490,00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termo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ofício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tombamento.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12/09/2025.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1532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70705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LEYAGI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CULTURAL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16.515.600/0002-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54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Brinquedos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Infantis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3.750,00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3.750,00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CANTINHO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LEITURA.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7505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3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TED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TRANSF.EL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ETR.DISPO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NIV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077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40"/>
                        </a:lnSpc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0001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94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020648726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70704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2.925,00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30700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70801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40600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40600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40600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40600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40600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1.809,13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1.809,13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40600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1.810,15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1.810,15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40600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1.689,74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1.689,74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40600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40600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1.808,80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20697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correspondentes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26/11/2025.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Folha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pagamento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ADIANTAMENTO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JULHO/2024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FERREIRA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381.871.808-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628,05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628,05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903,64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903,64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588,80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5.209,90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5.209,90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relatórios: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Trabalhadores,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Categorias,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Valor,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Estabelecimentos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Tomadores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26/11/2025.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51385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300004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0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7.987,50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7.987,50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8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160,04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160,04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*Juros/Multa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26704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12905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22/05/2025</a:t>
                      </a:r>
                      <a:r>
                        <a:rPr dirty="0" sz="850" spc="19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 incorreto, corrigir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documentos; Apresentar contrato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orçamentos;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atendido, apontar propgrama/ação;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12902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510,88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510,88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4127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 "Auxílio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Vale/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dentro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"Despesas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Pessoal",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terceiros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PJ;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29/01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referência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fevereiro,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12903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249,26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16/06/2025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Cadastrar "Auxílio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Vale/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Transporte"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dentro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"Despesas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Pessoal",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terceiros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PJ;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VT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carregado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29/01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mês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referência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fevereiro, corrigir;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71601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DENIVALDO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VIANA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47.303.972/0001-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7.987,50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7.987,50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909,78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909,78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651,24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23.651,44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23.651,44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10570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FABIANA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ALENCAR LOPES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PAPELARIA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06.968.560/0001-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66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 pedagógicos/ brinquedos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5.230,84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5.230,84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72102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DENIVALDO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VIANA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47.303.972/0001-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7.987,50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7.987,50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72201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72202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72502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95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90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1.032,13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1.032,13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881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72801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261,72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261,72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72802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804,64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804,64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519003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72803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11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MAGAZINE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LUIZA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47.960.950/0893-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Cadeira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1.589,70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1.589,70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Houve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um</a:t>
                      </a:r>
                      <a:r>
                        <a:rPr dirty="0" sz="85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erro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digitação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frete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fiscal,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Magazine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Luiza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519003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72803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11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MAGAZINE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LUIZA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47.960.950/0893-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Transportes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34,90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34,90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Houve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um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erro</a:t>
                      </a:r>
                      <a:r>
                        <a:rPr dirty="0" sz="85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digitação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frete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fiscal,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Magazine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Luiza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5650155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29/08/2025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 spc="-85">
                          <a:latin typeface="Roboto"/>
                          <a:cs typeface="Roboto"/>
                        </a:rPr>
                        <a:t>1-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comprovante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solicitação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0">
                          <a:latin typeface="Roboto"/>
                          <a:cs typeface="Roboto"/>
                        </a:rPr>
                        <a:t>(e-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mail)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empresa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inserir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NF.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85">
                          <a:latin typeface="Roboto"/>
                          <a:cs typeface="Roboto"/>
                        </a:rPr>
                        <a:t>2-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CONCILIAR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lançamentos.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14/08/2025.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MENSAL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JULHO/2025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FERREIRA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381.871.808-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1.018,38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1.018,38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1.173,25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42,62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42,62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69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1.558,29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1.558,29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2.288,78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2.288,78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760,95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27581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9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32426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19687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Escritório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1.089,50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1.089,50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1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comprovante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27/11/2025.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AMELIA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WATANABE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ME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96.235.346/0001-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630,31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630,31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21640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73105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946,00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POUPANÇA JULHO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1.793,73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1.793,73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RENDE FACIL JULHO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207,44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207,44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1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SIMPLES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AGIL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JULHO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983,38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983,38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31/07/2025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782,54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782,54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Depósito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Transferênci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50">
                          <a:latin typeface="Roboto"/>
                          <a:cs typeface="Roboto"/>
                        </a:rPr>
                        <a:t>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0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97,95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5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DEVOLUÇÃO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glosa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1º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quadrimestre.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1619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80602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LEYAGI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CULTURAL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16.515.600/0002-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66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 pedagógicos/ brinquedos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5.029,32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5.029,32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38587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80603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MAQUINBAL COZINHAS PROFISSIONAIS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61.121.562/0001-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20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Bens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Permanentes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374,28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374,28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Aviso Débito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FABIANA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ALENCAR LOPES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PAPELARIA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06.968.560/0001-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5.230,84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5.230,84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feito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pelo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analista.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correspondentes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19/12/2025.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IPACAETA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DEPOSITO</a:t>
                      </a:r>
                      <a:r>
                        <a:rPr dirty="0" sz="850" spc="1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MATERIAL</a:t>
                      </a:r>
                      <a:r>
                        <a:rPr dirty="0" sz="85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CONSTRÇÃO</a:t>
                      </a:r>
                      <a:r>
                        <a:rPr dirty="0" sz="850" spc="4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49.343.772/0001-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2.999,00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2.999,00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81201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ROBERTO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PEREIRA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MELO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39.334.465/0001-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9.840,00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9.840,00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5.640,39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5.640,39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relatórios: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Trabalhadores,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Categorias,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Tipos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Valor,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Estabelecimentos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Tomadores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27/11/2025.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107140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TRIADE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LOG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COMERCIO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SERVICOS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EIRELI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21.589.563/0001-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2.053,68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2.053,68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81402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JC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COMERCIO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SUPRIMENTOS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52.969.211/0001-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17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Utensílios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1.999,21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1.999,21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ADIANTAMENTO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AGOSTO/2024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FERREIRA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381.871.808-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47171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81801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GRRF/FGTS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3.266,03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3.266,03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57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44485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44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 Contratual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TRCT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8.156,02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8.156,02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42686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81802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01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INTELBRAS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INDUSTRIA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TELECOMUNICACAO ELETRONICA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BRASILEIRA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82.901.000/0014-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Eletrônicos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137,51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137,51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Crédito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TED/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DOC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5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Devolvido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50800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Ressarcimen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Indevidos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388848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5.230,84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5.230,84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05/012/2025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justificativa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esclarecendo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motivo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deste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depósito.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27/11/2025.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705,07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705,07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369,14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369,14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072025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25.811,46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25.811,46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24883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 DE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TINTAS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IZUMI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03.903.123/0001-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2.677,05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2.677,05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038588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MAQUINBAL COZINHAS PROFISSIONAIS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61.121.562/0001-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Móveis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1.082,73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1.082,73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ESTA</a:t>
                      </a:r>
                      <a:r>
                        <a:rPr dirty="0" sz="85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termo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doação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ofício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tombamento.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27/11/2025.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82102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2.546,87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2.546,87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82802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168,24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168,24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82803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EDP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02.302.100/0001-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Elétrica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46,55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46,55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27749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82804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22811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82805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22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ADMINISTRATIVAS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atendido;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29.05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17.06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=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4291923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12904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4.515,00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4.515,00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1054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14.04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Conforme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já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informado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anteriormente,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utilizar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este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VR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(cadastrar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pessoal,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3º);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Programa/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indireto;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22.04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atendido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54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RP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depositado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3,43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3,43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*Juros/Multa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11/04/2025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09.04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JANEIRO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FRANCILENE GUEDES TABORDA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347.326.268-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1.214,64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1.214,64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1.261,05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1.261,05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33337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82806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82801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COMERCIAL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KILSEN PAPER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46.608.373/0001-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4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 Didaticos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Pedagógicos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3.331,00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3.331,00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1.109,47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MENSAL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AGOSTO/2025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FERNANDA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495.540.238-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409,31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409,31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2.066,10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2.066,10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1.535,38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1.535,38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1.558,29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1.558,29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853,77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853,77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2.288,78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2.288,78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1.097,79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1.097,79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5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87063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1.549,16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05906406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82901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4.515,00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4.515,00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POUPANÇA AGOSTO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1.908,14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1.908,14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1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RENDE FACIL AGOSTO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207,05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207,05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1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SIMPLES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AGIL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AGOSTO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900,60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900,60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57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37866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46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FERREIRA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381.871.808-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44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 Contratual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TRCT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5.109,92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5.109,92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90201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GRRF/FGTS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787,50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787,50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Amanda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90301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274,19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274,19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90302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561,97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561,97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68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03/09/202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50">
                          <a:latin typeface="Roboto"/>
                          <a:cs typeface="Roboto"/>
                        </a:rPr>
                        <a:t>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90303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876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Taxas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Municipais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25,71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25,71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Taxa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Saúde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pertinente.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23/04/2026.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JUSTIFICOU.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939396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GENTILEZA MATERIAIS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CONSTRUCAO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12.835.095/0001-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3.928,94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3.928,94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90502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38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COMEERCIO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PORTAS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PORTOES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54.087.456/0001-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517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Serralheria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14/04/2026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Orçamento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SERRALHEIRA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OLIVEIRA,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inválido,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CNPJ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Baixado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04/2025.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ANEXOU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outro orçamento.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IPACAETA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DEPOSITO</a:t>
                      </a:r>
                      <a:r>
                        <a:rPr dirty="0" sz="850" spc="1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MATERIAL</a:t>
                      </a:r>
                      <a:r>
                        <a:rPr dirty="0" sz="85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CONSTRÇÃO</a:t>
                      </a:r>
                      <a:r>
                        <a:rPr dirty="0" sz="850" spc="4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49.343.772/0001-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3.416,00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3.416,00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91002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&amp;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ARTE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PAPELARIA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52.460.861/0001-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Escritório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19768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91201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17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Utensílios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1.973,65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1.973,65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235557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91202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LOTUS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HIGIENICOS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58.055.343/0001-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1.601,83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1.601,83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4.797,09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4.797,09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14/04/2026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todas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guias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detalhadas.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496,41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496,41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Técnica: Folha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 referente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ADIANTAMENTO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SETEMBRO/2025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7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992,68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992,68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FERNANDA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495.540.238-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884,98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1.704,63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1.209,74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140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852,32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934,80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58474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1.177,60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23.625,12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23.625,12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91901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COMERCIAL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KILSEN PAPER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46.608.373/0001-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Higiene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3.567,00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3.567,00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92201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92202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92203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2.426,67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2.426,67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42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6109820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261,72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261,72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92902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804,64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804,64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1690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92903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LEYAGI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CULTURAL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16.515.600/0002-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17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Utensílios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92904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38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COMEERCIO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PORTAS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PORTOES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54.087.456/0001-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517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Serralheria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14.400,00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14.400,00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933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Fiscal/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92905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AMELIA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WATANABE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ME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230,08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230,08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9402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96.235.346/0001-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27921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92906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1.216,12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1.216,12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MENSAL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SETEMBRO/2025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1.379,32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1.379,32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FERNANDA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495.540.238-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1.261,87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1.261,87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2.239,78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2.239,78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1.612,09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1.612,09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1.690,48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1.690,48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1.081,24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1.081,24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1.662,28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1.345,46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1.345,46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1.081,24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1.081,24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2.461,69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2.461,69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GILVANIA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MEDEIROS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MARIANO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033.465.845-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2.053,38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2.053,38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1.231,62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1.231,62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1.261,05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1.261,05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8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JOYCE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NASCIMENTO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226.458.288-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1.519,72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1.208,35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1.208,35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78967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1.693,34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34341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860,00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INFOGLE INFORMATICA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EIRELI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33.317.551/0001-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54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Informática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Telefonia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540,00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93003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IPACAETA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DEPOSITO</a:t>
                      </a:r>
                      <a:r>
                        <a:rPr dirty="0" sz="850" spc="1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MATERIAL</a:t>
                      </a:r>
                      <a:r>
                        <a:rPr dirty="0" sz="850" spc="16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CONSTRÇÃO</a:t>
                      </a:r>
                      <a:r>
                        <a:rPr dirty="0" sz="850" spc="4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49.343.772/0001-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Pintura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3.898,00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3.898,00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POUPANÇA SETEMBRO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1.925,78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1.925,78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RENDE FACIL SETEMBRO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164,57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164,57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SIMPLES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AGIL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SETEMBRO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30/09/2025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957,24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957,24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24200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100101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22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ADMINISTRATIVAS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939434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100301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GENTILEZA MATERIAIS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CONSTRUCAO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12.835.095/0001-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4.781,85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4.781,85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101002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476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MEDSAL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MEDICINA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OCUPACIONAL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47.777.108/0001-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04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Admissional, Demissional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Ocupacional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3.168,38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3.168,38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COMERCIAL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KILSEN PAPER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46.608.373/0001-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Escritório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3.894,50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3.894,50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101301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JC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COMERCIO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SUPRIMENTOS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52.969.211/0001-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17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Utensílios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1.321,55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1.321,55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101302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105025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101303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15/04/2026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5.330,86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5.330,86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14/04/2026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todas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guias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detalhadas.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27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Empréstimos (consignado)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462,29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462,29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ao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ADIANTAMENTO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OUTUBRO/2025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anexada.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FERNANDA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495.540.238-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1.798,39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1.798,39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1.276,28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1.276,28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2.215,50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2.215,50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986,22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986,22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37391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71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24.278,16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24.278,16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27/04/2025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DCTFWEB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correspondente.</a:t>
                      </a:r>
                      <a:r>
                        <a:rPr dirty="0" sz="85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24/04/2026.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616,56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616,56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092025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666,38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666,38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19846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101601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Escritório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2.678,40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2.678,40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1843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101701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PITTA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PRODUTOS MEDICOS HOSPITALARES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21.681.634/0001-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997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Cadeira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Rodas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580,00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536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10/2025a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s/Serviços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Gênero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Despesas: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"IRRF sobre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serviços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PJ".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OK.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CONCILIAR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lançamento.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23/04/2026.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102301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102302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2.546,87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2.546,87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102902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SISTEMAS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2.079,33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2.079,33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62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1974220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858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SERVICOS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R.B.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QUALITY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COMERCIO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EMBALAGENS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08.189.587/0001-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15/04/2026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termo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colaboração.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102903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224,33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102904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638,60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638,60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102905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EDP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02.302.100/0001-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Elétrica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29/10/2025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78,41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78,41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15/04/2026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Carimbar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Termo.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57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44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 Contratual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TRCT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10.648,34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10.648,34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1.169,25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1.169,25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Folha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MENSAL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OUTUBRO/2025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1.253,77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1.253,77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FERNANDA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495.540.238-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1.211,35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1.211,35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1.072,60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1.072,60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1.566,67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1.566,67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2.146,02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2.146,02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1.592,76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1.592,76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1.611,14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1.611,14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1.626,53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1.626,53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1.073,14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1.073,14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2.346,19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2.346,19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69249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103101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GRRF/FGTS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3.859,42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3.859,42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71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103102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MOLECAGEM BRINQUEDOS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21.143.608/0001-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Móveis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6.159,00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6.159,00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6388666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103103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35270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103104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443,00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443,00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28258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103105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981,75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25718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103106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VIDAS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REAIS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CENTRO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SOLUCOES ADMINISTRATIVAS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43.903.919/0001-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97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Exames Clínicos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Laboratoriais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1.210,00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POUPANÇA OUTUBRO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2.134,64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2.134,64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RENDE FACIL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OUTUBRO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177,98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177,98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SIMPLES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AGIL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OUTUBRO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1.010,17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1.010,17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110401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60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ROBERTO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PEREIRA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MELO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16.000,00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16.000,00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74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Verba Adicional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882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39.334.465/0001-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40090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107341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ADIGITEC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COMERCIO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COMPONENTES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ELETRONICOS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04.293.187/0001-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Eletrônicos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05/11/2025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2.330,00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03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Permanente Creches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15/04/2026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autorização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Uso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923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110601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&amp;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ARTE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PAPELARIA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52.460.861/0001-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Escritório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06/11/2025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1.708,51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1.708,51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110701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06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VALNEI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CONCEICÃO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53.483.967/0001-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650,00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28/04/2026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Orçamento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Alexandre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Mauro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TW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REFORMAS,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inválidos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(sem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CNAE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para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 prestado).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PENDENTE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23/04/2026.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SUBSTITUIU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orçamentos.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939495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111001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GENTILEZA MATERIAIS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CONSTRUCAO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12.835.095/0001-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2.444,65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2.444,65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19916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111002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DESTAK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SL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17.592.879/0001-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65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Recarga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Tonner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Cartuchos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111003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52,00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Carnê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111004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Prefeitura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46.319.000/0001-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39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Predial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Territorial Urbano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69,63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111101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921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MARCELO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GODINHO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42.371.198/0001-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8826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1.231,61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1.231,61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054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SILVANIA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MOURA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013.181.675-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1.028,97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1.028,97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1.261,05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1.261,05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72799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9,23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9,23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800,01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800,01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2228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*Fundos</a:t>
                      </a:r>
                      <a:r>
                        <a:rPr dirty="0" sz="85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Rendimento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Aplicação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indireto,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deixar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branco;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números;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necessário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carimbar extrato,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próximos anexar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original.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68,85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68,85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 gridSpan="13">
                  <a:txBody>
                    <a:bodyPr/>
                    <a:lstStyle/>
                    <a:p>
                      <a:pPr marL="57150" marR="4806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*Rende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Fácil</a:t>
                      </a:r>
                      <a:r>
                        <a:rPr dirty="0" sz="850" spc="1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;</a:t>
                      </a:r>
                      <a:r>
                        <a:rPr dirty="0" sz="850" spc="18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[TM]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29.04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Rendimento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Aplicação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custo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indireto,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deixar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branco;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escrever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campo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"Nº/Descrição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Físico",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apenas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números;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é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necessário carimbar extrato,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próximos anexar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pdf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original.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31/01/2025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1.132,66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1.132,66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30/04/2025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28/04/2026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Orçamento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Edivanio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Severfix,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inválidos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(sem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CNAE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prestado)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PENDENTE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em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23/04/2026.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SUBSTITUIU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orçamentos.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727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Empréstimos (consignado)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462,29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462,29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0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Fundo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Garantia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5.140,48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5.140,48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15/04/2026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todas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guias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detalhadas.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2063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111301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JTA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Confecção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Comercio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EIRELI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10.512.245/0001-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Uniformes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13/11/2025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1.296,00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1.296,00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Pagamento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ADIANTAMENTO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NOVEMBRO/2025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1.057,48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FERNANDA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495.540.238-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933,66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FRANCIELY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1.798,39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1.798,39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JANETE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FERREIRA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260.615.428-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778,05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778,05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1.276,28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1.276,28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986,22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986,22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899,19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2.215,50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2.215,50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51279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14/11/2025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1.242,40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111701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COMERCIAL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KILSEN PAPER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46.608.373/0001-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4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 Didaticos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Pedagógicos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3.255,40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3.255,40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s/Serviços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50,64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IMPOSTO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ref.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1017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que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foi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cancelada.</a:t>
                      </a:r>
                      <a:r>
                        <a:rPr dirty="0" sz="850" spc="1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DEVOLVEU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autenticação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2816865.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Proventos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616,56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616,56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INSS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Patronal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Empregados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24.864,33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24.864,33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7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PIS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s/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683,26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1.123,99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1.123,99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referente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1ª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Parcela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13º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salário/2025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FERNANDA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495.540.238-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389,03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389,03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2.250,01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2.250,01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69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JANETE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FERREIRA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260.615.428-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194,51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194,51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1.554,39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1.554,39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1.484,74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1.484,74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1.123,99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1.123,99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1.164,75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1.164,75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410,92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410,92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1.123,99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1.123,99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2.769,38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2.769,38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9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Adiantame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nto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69470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2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Décimo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Terceiro</a:t>
                      </a:r>
                      <a:r>
                        <a:rPr dirty="0" sz="850" spc="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Salário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1.553,00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9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109810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111901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TRIADE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LOG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COMERCIO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SERVICOS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EIRELI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21.589.563/0001-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Limpeza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2.176,79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2.176,79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14/04/2026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102025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s/Serviços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156,98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156,98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NFS-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1017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MEDSAL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há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NF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1017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(MEDSAL)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prestação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contas.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28/04/2026.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DEVOLVEU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autenticação 2816865.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6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DARF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MEDSAL MEDICINA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OCUP. NFS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23448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Secretaria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Receita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Federal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00.394.460/0058-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IRRF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s/Serviços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19/11/2025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156,98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156,98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27/04/2026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correspondentes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lançamento.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[JS]: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24/04/2026.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939521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112701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GENTILEZA MATERIAIS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CONSTRUCAO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12.835.095/0001-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1.728,96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1.728,96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112702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TELEFONICA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BRASIL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 marR="84455">
                        <a:lnSpc>
                          <a:spcPts val="1000"/>
                        </a:lnSpc>
                        <a:spcBef>
                          <a:spcPts val="40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S.A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02.558.157/0001-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Telefone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Internet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171,18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112703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INFOGLE INFORMATICA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EIRELI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33.317.551/0001-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54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Informática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Telefonia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180,00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112704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95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SANEAMENTO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BASICO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ESTADO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SABESP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Água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Esgoto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2.486,77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2.486,77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algn="ctr" marR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43.776.517/0001-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66800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2.744,23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2.744,23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20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 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66800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60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Férias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Pecúnia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1/3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Férias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27/11/2025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1.907,08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15/04/2026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documentos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despesa.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ADEMICIO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924.854.485-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15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1.169,25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1.169,25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MENSAL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NOVEMBRO/2025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anexada.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AMANDA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DANTOS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SILVA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BRAGA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399.994.868-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Relatório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Pagamentos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BB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anexado.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OK.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636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EDINEI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PEREIRA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LISBOA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290.869.388-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98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ELIENE MARIA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419.578.848-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1.320,11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1.320,11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0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GEISY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FRANCIELY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BATISTA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403.749.588-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86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GEYSA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421.258.968-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6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GISELLIA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GRASIELLA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DA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1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SCHERER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333.825.788-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6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Coordenador Pedagógico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2.146,02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2.146,02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Gleiciane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Alves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594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Custodio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Gregorio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361.471.708-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479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ISABEL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MONTEIRO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CRUZ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222.558.438-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1.506,37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1.506,37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JANETE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COSTA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FERREIRA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260.615.428-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Cozinha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1.014,78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1.014,78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35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JAQUELINE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FELIX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CONSTANTINO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517.924.618-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1.591,27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1.591,27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930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JAQUELINE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BRAGA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397.206.778-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1.621,33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1.621,33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444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GOMES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067.022.708-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43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 Administrativo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1.435,09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1.435,09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136.053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LEIDE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CRUZ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PINHEIRO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136.053.498-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MARCIA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REIS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CHAGAS</a:t>
                      </a:r>
                      <a:r>
                        <a:rPr dirty="0" sz="850" spc="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103.912.288-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52729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Silva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Santos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004.146.312-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1.597,48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11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JOSÉ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BATISTA</a:t>
                      </a:r>
                      <a:r>
                        <a:rPr dirty="0" sz="850" spc="7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SANTOS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019.068.305-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676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Cozinheiro(a)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1.132,27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1.132,27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33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Marines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Azevedo Oliveira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187.556.188-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98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71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Auxiliar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Limpeza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1.034,37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ROSANA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ASSIS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125.386.568-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89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Diretor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2.346,19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2.346,19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71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495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SANDRA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APARECIDA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FERNANDES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ROCHA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297.005.018-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573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FERNANDA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SANTANA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OLIVEIRA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SILVA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495.540.238-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44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 Contratual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TRCT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4.632,20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4.632,20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092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Guia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6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112801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CAIXA</a:t>
                      </a:r>
                      <a:r>
                        <a:rPr dirty="0" sz="850" spc="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ECONOMICA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FEDERAL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FGTS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00.360.305/0001-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GRRF/FGTS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739,02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739,02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Rescisão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Fernanda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79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Folha Pagamento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121876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79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SIMONE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ARAUJO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ANGILIEIRO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333.252.428-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270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Professor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(a)</a:t>
                      </a:r>
                      <a:r>
                        <a:rPr dirty="0" sz="850" spc="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(folha)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1.628,54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28286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112802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FLORIS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ESCRITORIO CONTABIL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49.065.683/0001-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8224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 Contábeis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28/11/2025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1.963,50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1.963,50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15/04/2026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comprovante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não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bate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valor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nota,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corrigir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596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POUPANÇA NOVEMBR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2.198,73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2.198,73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Poupança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38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Rendimento Negativo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23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SIMPLES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AGIL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NOVEMBR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262,49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262,49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508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Rendimentos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aplicação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1239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RENDE FACIL NOVEMBR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08.953.367/0003-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30/11/2025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79,72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120101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382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F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I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COMEERCIO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PORTAS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PORTOES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5176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Serviços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Serralheria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1.864,00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1.864,00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7800" y="1079500"/>
          <a:ext cx="10401300" cy="600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0300"/>
                <a:gridCol w="749300"/>
                <a:gridCol w="685800"/>
                <a:gridCol w="495300"/>
                <a:gridCol w="1130300"/>
                <a:gridCol w="876300"/>
                <a:gridCol w="749300"/>
                <a:gridCol w="749300"/>
                <a:gridCol w="749300"/>
                <a:gridCol w="749300"/>
                <a:gridCol w="749300"/>
                <a:gridCol w="749300"/>
                <a:gridCol w="749300"/>
              </a:tblGrid>
              <a:tr h="189865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RELATÓRIO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PRESTAÇÃO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DE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CONTAS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623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Vínculo</a:t>
                      </a:r>
                      <a:r>
                        <a:rPr dirty="0" sz="850" spc="-3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Financeiro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Lançamento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Documento</a:t>
                      </a:r>
                      <a:endParaRPr sz="850">
                        <a:latin typeface="Roboto Lt"/>
                        <a:cs typeface="Roboto Lt"/>
                      </a:endParaRPr>
                    </a:p>
                    <a:p>
                      <a:pPr marL="8382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Nº</a:t>
                      </a:r>
                      <a:r>
                        <a:rPr dirty="0" sz="850" spc="-1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Doc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3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 Lt"/>
                          <a:cs typeface="Roboto Lt"/>
                        </a:rPr>
                        <a:t>OFX/Nº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Extrato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47307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Fornecedor/ Favorecido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63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Despesa</a:t>
                      </a:r>
                      <a:r>
                        <a:rPr dirty="0" sz="850" spc="-4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Receita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Emissão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159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Pagamento</a:t>
                      </a:r>
                      <a:r>
                        <a:rPr dirty="0" sz="850" spc="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Depósito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6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Valor</a:t>
                      </a:r>
                      <a:r>
                        <a:rPr dirty="0" sz="850" spc="-3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Bruto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Principal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3257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Juros</a:t>
                      </a:r>
                      <a:r>
                        <a:rPr dirty="0" sz="850" spc="-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Multa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Descontos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50">
                          <a:latin typeface="Roboto Lt"/>
                          <a:cs typeface="Roboto Lt"/>
                        </a:rPr>
                        <a:t>e</a:t>
                      </a:r>
                      <a:r>
                        <a:rPr dirty="0" sz="850" spc="-10">
                          <a:latin typeface="Roboto Lt"/>
                          <a:cs typeface="Roboto Lt"/>
                        </a:rPr>
                        <a:t> Retenções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 Lt"/>
                          <a:cs typeface="Roboto Lt"/>
                        </a:rPr>
                        <a:t>Líquido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 Lt"/>
                          <a:cs typeface="Roboto Lt"/>
                        </a:rPr>
                        <a:t>Prg.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>
                          <a:latin typeface="Roboto Lt"/>
                          <a:cs typeface="Roboto Lt"/>
                        </a:rPr>
                        <a:t>/</a:t>
                      </a:r>
                      <a:r>
                        <a:rPr dirty="0" sz="850" spc="-25">
                          <a:latin typeface="Roboto Lt"/>
                          <a:cs typeface="Roboto Lt"/>
                        </a:rPr>
                        <a:t> </a:t>
                      </a:r>
                      <a:r>
                        <a:rPr dirty="0" sz="850" spc="-20">
                          <a:latin typeface="Roboto Lt"/>
                          <a:cs typeface="Roboto Lt"/>
                        </a:rPr>
                        <a:t>Ação</a:t>
                      </a:r>
                      <a:endParaRPr sz="850">
                        <a:latin typeface="Roboto Lt"/>
                        <a:cs typeface="Roboto Lt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90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54.087.456/0001-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60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0142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Boleto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120102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GUARUPASS</a:t>
                      </a:r>
                      <a:r>
                        <a:rPr dirty="0" sz="850" spc="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ASSOCIACAO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CONCESSIONARIAS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TRANSPORTE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URBANO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PASSAGEIROS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GUARULHOS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REGIAO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74.504.937/0001-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30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495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Auxilio/Vale Transporte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536,42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536,42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6624243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120103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09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PLUXEE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BENEFICIOS BRASIL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69.034.668/0001-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1339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Vale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Alimentação (empregados)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5.203,00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17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Recursos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Humanos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30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fiscal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serviços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960"/>
                        </a:lnSpc>
                      </a:pP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45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120104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GESSO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BOM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CLIMA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51.310.896/0001-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46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Unidade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Escolar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01/12/2025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7.800,00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7.800,00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Obs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(Entidade):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Corrigido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14/04/2026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3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Análise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Técnica: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GT</a:t>
                      </a:r>
                      <a:r>
                        <a:rPr dirty="0" sz="850" spc="-3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31/03: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Falta Discriminação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Serviços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nota,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corrigir.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ANEXOU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carta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correção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justificativa.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.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Atendido.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2595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355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Recibo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8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39382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6350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MARIA</a:t>
                      </a:r>
                      <a:r>
                        <a:rPr dirty="0" sz="850" spc="2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HELENA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CELESTINO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ALONSO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CPF</a:t>
                      </a:r>
                      <a:r>
                        <a:rPr dirty="0" sz="850" spc="8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879.672.438-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463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Locação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Imóvel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PF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5.098,00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Locação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7810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5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51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120201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52.976.755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RAFAEL VILLARREAL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GOUVEIA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52.976.755/0001-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20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7150" marR="21018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Materiais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Manutenção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Predial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02/12/2025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3.299,00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3.299,00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5654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Fatura</a:t>
                      </a:r>
                      <a:r>
                        <a:rPr dirty="0" sz="850" spc="-4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5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112024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120401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EDP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SAO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PAULO DISTRIBUICAO</a:t>
                      </a:r>
                      <a:r>
                        <a:rPr dirty="0" sz="850" spc="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DE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S.A.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02.302.100/0001-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06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Energia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Elétrica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60,47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0701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Débito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eletrônico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(D)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60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Nota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Fiscal/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DANFE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9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036284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120402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445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CASA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DO GAS</a:t>
                      </a:r>
                      <a:r>
                        <a:rPr dirty="0" sz="850" spc="-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SP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40">
                          <a:latin typeface="Roboto"/>
                          <a:cs typeface="Roboto"/>
                        </a:rPr>
                        <a:t>LTDA</a:t>
                      </a:r>
                      <a:r>
                        <a:rPr dirty="0" sz="850" spc="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CNPJ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42.350.114/0001-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01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Gás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(GLP)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04/12/2025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886,00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63525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Custos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Indiretos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57150">
                        <a:lnSpc>
                          <a:spcPts val="1010"/>
                        </a:lnSpc>
                        <a:spcBef>
                          <a:spcPts val="18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BB001/4770/14276-</a:t>
                      </a:r>
                      <a:endParaRPr sz="850">
                        <a:latin typeface="Roboto"/>
                        <a:cs typeface="Roboto"/>
                      </a:endParaRPr>
                    </a:p>
                    <a:p>
                      <a:pPr marL="57150">
                        <a:lnSpc>
                          <a:spcPts val="1010"/>
                        </a:lnSpc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X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(Municipal)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8636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Depósito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e</a:t>
                      </a:r>
                      <a:r>
                        <a:rPr dirty="0" sz="850" spc="50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Transferênci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a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(C)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22479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Extrato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70">
                          <a:latin typeface="Roboto"/>
                          <a:cs typeface="Roboto"/>
                        </a:rPr>
                        <a:t>-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122025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171372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marR="90170">
                        <a:lnSpc>
                          <a:spcPts val="1000"/>
                        </a:lnSpc>
                        <a:spcBef>
                          <a:spcPts val="235"/>
                        </a:spcBef>
                      </a:pPr>
                      <a:r>
                        <a:rPr dirty="0" sz="850">
                          <a:latin typeface="Roboto"/>
                          <a:cs typeface="Roboto"/>
                        </a:rPr>
                        <a:t>Associação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dos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Moradores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para</a:t>
                      </a:r>
                      <a:r>
                        <a:rPr dirty="0" sz="850" spc="-1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50">
                          <a:latin typeface="Roboto"/>
                          <a:cs typeface="Roboto"/>
                        </a:rPr>
                        <a:t>o</a:t>
                      </a:r>
                      <a:r>
                        <a:rPr dirty="0" sz="850" spc="-10">
                          <a:latin typeface="Roboto"/>
                          <a:cs typeface="Roboto"/>
                        </a:rPr>
                        <a:t> Desenvolvimento</a:t>
                      </a:r>
                      <a:r>
                        <a:rPr dirty="0" sz="850" spc="-3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do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 Água</a:t>
                      </a:r>
                      <a:r>
                        <a:rPr dirty="0" sz="850" spc="-25">
                          <a:latin typeface="Roboto"/>
                          <a:cs typeface="Roboto"/>
                        </a:rPr>
                        <a:t> </a:t>
                      </a:r>
                      <a:r>
                        <a:rPr dirty="0" sz="850">
                          <a:latin typeface="Roboto"/>
                          <a:cs typeface="Roboto"/>
                        </a:rPr>
                        <a:t>Azul</a:t>
                      </a:r>
                      <a:r>
                        <a:rPr dirty="0" sz="850" spc="-20">
                          <a:latin typeface="Roboto"/>
                          <a:cs typeface="Roboto"/>
                        </a:rPr>
                        <a:t> CNPJ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Financeira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09/12/2025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207,62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0">
                          <a:latin typeface="Roboto"/>
                          <a:cs typeface="Roboto"/>
                        </a:rPr>
                        <a:t>0,00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Roboto"/>
                          <a:cs typeface="Roboto"/>
                        </a:rPr>
                        <a:t>207,62</a:t>
                      </a:r>
                      <a:endParaRPr sz="850">
                        <a:latin typeface="Roboto"/>
                        <a:cs typeface="Roboto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77800" y="190500"/>
            <a:ext cx="10323830" cy="800100"/>
            <a:chOff x="177800" y="190500"/>
            <a:chExt cx="10323830" cy="8001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5800" y="190500"/>
              <a:ext cx="762000" cy="762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7800" y="984250"/>
              <a:ext cx="10323830" cy="0"/>
            </a:xfrm>
            <a:custGeom>
              <a:avLst/>
              <a:gdLst/>
              <a:ahLst/>
              <a:cxnLst/>
              <a:rect l="l" t="t" r="r" b="b"/>
              <a:pathLst>
                <a:path w="10323830" h="0">
                  <a:moveTo>
                    <a:pt x="0" y="0"/>
                  </a:moveTo>
                  <a:lnTo>
                    <a:pt x="1765300" y="0"/>
                  </a:lnTo>
                </a:path>
                <a:path w="10323830" h="0">
                  <a:moveTo>
                    <a:pt x="1765300" y="0"/>
                  </a:moveTo>
                  <a:lnTo>
                    <a:pt x="10323703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232920" y="161280"/>
            <a:ext cx="799147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AMAA</a:t>
            </a:r>
            <a:r>
              <a:rPr dirty="0" spc="-25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/>
              <a:t>Associação</a:t>
            </a:r>
            <a:r>
              <a:rPr dirty="0" spc="-10"/>
              <a:t> </a:t>
            </a:r>
            <a:r>
              <a:rPr dirty="0"/>
              <a:t>dos</a:t>
            </a:r>
            <a:r>
              <a:rPr dirty="0" spc="-10"/>
              <a:t> </a:t>
            </a:r>
            <a:r>
              <a:rPr dirty="0"/>
              <a:t>Moradores</a:t>
            </a:r>
            <a:r>
              <a:rPr dirty="0" spc="-10"/>
              <a:t> </a:t>
            </a:r>
            <a:r>
              <a:rPr dirty="0"/>
              <a:t>para</a:t>
            </a:r>
            <a:r>
              <a:rPr dirty="0" spc="-15"/>
              <a:t> </a:t>
            </a:r>
            <a:r>
              <a:rPr dirty="0"/>
              <a:t>o</a:t>
            </a:r>
            <a:r>
              <a:rPr dirty="0" spc="-10"/>
              <a:t> Desenvolvimento </a:t>
            </a:r>
            <a:r>
              <a:rPr dirty="0"/>
              <a:t>do</a:t>
            </a:r>
            <a:r>
              <a:rPr dirty="0" spc="-10"/>
              <a:t> </a:t>
            </a:r>
            <a:r>
              <a:rPr dirty="0"/>
              <a:t>Água</a:t>
            </a:r>
            <a:r>
              <a:rPr dirty="0" spc="-10"/>
              <a:t> </a:t>
            </a:r>
            <a:r>
              <a:rPr dirty="0"/>
              <a:t>Azul</a:t>
            </a:r>
            <a:r>
              <a:rPr dirty="0" spc="-10"/>
              <a:t> </a:t>
            </a:r>
            <a:r>
              <a:rPr dirty="0" spc="-200"/>
              <a:t>-</a:t>
            </a:r>
            <a:r>
              <a:rPr dirty="0" spc="-5"/>
              <a:t> </a:t>
            </a:r>
            <a:r>
              <a:rPr dirty="0" spc="-25"/>
              <a:t>IV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61140" y="435595"/>
            <a:ext cx="3535045" cy="356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dirty="0" sz="1100">
                <a:latin typeface="Roboto Lt"/>
                <a:cs typeface="Roboto Lt"/>
              </a:rPr>
              <a:t>Estrada</a:t>
            </a:r>
            <a:r>
              <a:rPr dirty="0" sz="1100" spc="2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Acácio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Antonio</a:t>
            </a:r>
            <a:r>
              <a:rPr dirty="0" sz="1100" spc="-30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Batista,</a:t>
            </a:r>
            <a:r>
              <a:rPr dirty="0" sz="1100" spc="-25">
                <a:latin typeface="Roboto Lt"/>
                <a:cs typeface="Roboto Lt"/>
              </a:rPr>
              <a:t> 270</a:t>
            </a:r>
            <a:endParaRPr sz="1100">
              <a:latin typeface="Roboto Lt"/>
              <a:cs typeface="Roboto Lt"/>
            </a:endParaRPr>
          </a:p>
          <a:p>
            <a:pPr algn="ctr">
              <a:lnSpc>
                <a:spcPts val="1305"/>
              </a:lnSpc>
            </a:pPr>
            <a:r>
              <a:rPr dirty="0" sz="1100">
                <a:latin typeface="Roboto Lt"/>
                <a:cs typeface="Roboto Lt"/>
              </a:rPr>
              <a:t>Vila</a:t>
            </a:r>
            <a:r>
              <a:rPr dirty="0" sz="1100" spc="-6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Nova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Bonsucesso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Guarulhos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SP</a:t>
            </a:r>
            <a:r>
              <a:rPr dirty="0" sz="1100" spc="-20">
                <a:latin typeface="Roboto Lt"/>
                <a:cs typeface="Roboto Lt"/>
              </a:rPr>
              <a:t> </a:t>
            </a:r>
            <a:r>
              <a:rPr dirty="0" sz="1100" spc="-125">
                <a:latin typeface="Roboto Lt"/>
                <a:cs typeface="Roboto Lt"/>
              </a:rPr>
              <a:t>-</a:t>
            </a:r>
            <a:r>
              <a:rPr dirty="0" sz="1100" spc="-5">
                <a:latin typeface="Roboto Lt"/>
                <a:cs typeface="Roboto Lt"/>
              </a:rPr>
              <a:t> </a:t>
            </a:r>
            <a:r>
              <a:rPr dirty="0" sz="1100">
                <a:latin typeface="Roboto Lt"/>
                <a:cs typeface="Roboto Lt"/>
              </a:rPr>
              <a:t>CEP:</a:t>
            </a:r>
            <a:r>
              <a:rPr dirty="0" sz="1100" spc="-15">
                <a:latin typeface="Roboto Lt"/>
                <a:cs typeface="Roboto Lt"/>
              </a:rPr>
              <a:t> </a:t>
            </a:r>
            <a:r>
              <a:rPr dirty="0" sz="1100" spc="-10">
                <a:latin typeface="Roboto Lt"/>
                <a:cs typeface="Roboto Lt"/>
              </a:rPr>
              <a:t>undefined</a:t>
            </a:r>
            <a:endParaRPr sz="1100">
              <a:latin typeface="Roboto Lt"/>
              <a:cs typeface="Roboto L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" y="7261606"/>
            <a:ext cx="10501630" cy="0"/>
          </a:xfrm>
          <a:custGeom>
            <a:avLst/>
            <a:gdLst/>
            <a:ahLst/>
            <a:cxnLst/>
            <a:rect l="l" t="t" r="r" b="b"/>
            <a:pathLst>
              <a:path w="10501630" h="0">
                <a:moveTo>
                  <a:pt x="0" y="0"/>
                </a:moveTo>
                <a:lnTo>
                  <a:pt x="3500501" y="0"/>
                </a:lnTo>
              </a:path>
              <a:path w="10501630" h="0">
                <a:moveTo>
                  <a:pt x="3500501" y="0"/>
                </a:moveTo>
                <a:lnTo>
                  <a:pt x="7001002" y="0"/>
                </a:lnTo>
              </a:path>
              <a:path w="10501630" h="0">
                <a:moveTo>
                  <a:pt x="7001002" y="0"/>
                </a:moveTo>
                <a:lnTo>
                  <a:pt x="1050150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39700" y="7280656"/>
            <a:ext cx="2112010" cy="17462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000" spc="-10">
                <a:latin typeface="Roboto"/>
                <a:cs typeface="Roboto"/>
                <a:hlinkClick r:id="rId3"/>
              </a:rPr>
              <a:t>www.lei13019.com.br/sp/guarulhos/</a:t>
            </a:r>
            <a:endParaRPr sz="1000">
              <a:latin typeface="Roboto"/>
              <a:cs typeface="Robo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Emitido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18/06/2026</a:t>
            </a:r>
            <a:r>
              <a:rPr dirty="0" spc="-20"/>
              <a:t> </a:t>
            </a:r>
            <a:r>
              <a:rPr dirty="0" spc="-10"/>
              <a:t>11:12:11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pag.</a:t>
            </a:r>
            <a:r>
              <a:rPr dirty="0" spc="-20"/>
              <a:t> </a:t>
            </a:r>
            <a:fld id="{81D60167-4931-47E6-BA6A-407CBD079E47}" type="slidenum">
              <a:rPr dirty="0"/>
              <a:t>100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25"/>
              <a:t>115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2026-06-18T14:26:09Z</dcterms:created>
  <dcterms:modified xsi:type="dcterms:W3CDTF">2026-06-18T14:26:09Z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2026-06-18T00:00:00Z</vt:filetime>
  </property>
  <property fmtid="{D5CDD505-2E9C-101B-9397-08002B2CF9AE}" pid="4" name="Creator">
    <vt:lpwstr>PDFium</vt:lpwstr>
  </property>
  <property fmtid="{D5CDD505-2E9C-101B-9397-08002B2CF9AE}" pid="5" name="Producer">
    <vt:lpwstr>PDFium</vt:lpwstr>
  </property>
  <property fmtid="{D5CDD505-2E9C-101B-9397-08002B2CF9AE}" pid="6" name="LastSaved">
    <vt:filetime>2026-06-18T00:00:00Z</vt:filetime>
  </property>
</Properties>
</file>