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Default Extension="png" ContentType="image/pn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7556500" cy="10693400"/>
  <p:notesSz cx="7556500" cy="10693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4954"/>
            <a:ext cx="6423025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88304"/>
            <a:ext cx="5289550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7825" y="2459482"/>
            <a:ext cx="3287077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1597" y="2459482"/>
            <a:ext cx="3287077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g"/><Relationship Id="rId8" Type="http://schemas.openxmlformats.org/officeDocument/2006/relationships/image" Target="../media/image2.jpg"/><Relationship Id="rId9" Type="http://schemas.openxmlformats.org/officeDocument/2006/relationships/image" Target="../media/image3.jp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786455" y="2649854"/>
            <a:ext cx="3880919" cy="4567428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93089" y="177800"/>
            <a:ext cx="995172" cy="1133855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003416" y="200151"/>
            <a:ext cx="1236344" cy="1005840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444500" y="2565400"/>
            <a:ext cx="6883400" cy="5562600"/>
          </a:xfrm>
          <a:custGeom>
            <a:avLst/>
            <a:gdLst/>
            <a:ahLst/>
            <a:cxnLst/>
            <a:rect l="l" t="t" r="r" b="b"/>
            <a:pathLst>
              <a:path w="6883400" h="5562600">
                <a:moveTo>
                  <a:pt x="0" y="5562600"/>
                </a:moveTo>
                <a:lnTo>
                  <a:pt x="6883400" y="5562600"/>
                </a:lnTo>
                <a:lnTo>
                  <a:pt x="6883400" y="0"/>
                </a:lnTo>
                <a:lnTo>
                  <a:pt x="0" y="0"/>
                </a:lnTo>
                <a:lnTo>
                  <a:pt x="0" y="5562600"/>
                </a:lnTo>
                <a:close/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825" y="427736"/>
            <a:ext cx="6800850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59482"/>
            <a:ext cx="6800850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69210" y="9944862"/>
            <a:ext cx="2418080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7825" y="9944862"/>
            <a:ext cx="173799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0680" y="9944862"/>
            <a:ext cx="173799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Relationship Id="rId3" Type="http://schemas.openxmlformats.org/officeDocument/2006/relationships/hyperlink" Target="http://www.corpodebombeiros.sp.gov.br/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7200" y="165100"/>
            <a:ext cx="6848475" cy="4629150"/>
          </a:xfrm>
          <a:prstGeom prst="rect">
            <a:avLst/>
          </a:prstGeom>
        </p:spPr>
        <p:txBody>
          <a:bodyPr wrap="square" lIns="0" tIns="139700" rIns="0" bIns="0" rtlCol="0" vert="horz">
            <a:spAutoFit/>
          </a:bodyPr>
          <a:lstStyle/>
          <a:p>
            <a:pPr algn="ctr" marR="69850">
              <a:lnSpc>
                <a:spcPct val="100000"/>
              </a:lnSpc>
              <a:spcBef>
                <a:spcPts val="1100"/>
              </a:spcBef>
            </a:pPr>
            <a:r>
              <a:rPr dirty="0" sz="2000" spc="-390">
                <a:latin typeface="Arial MT"/>
                <a:cs typeface="Arial MT"/>
              </a:rPr>
              <a:t>POLÍCIA</a:t>
            </a:r>
            <a:r>
              <a:rPr dirty="0" sz="2000" spc="-90">
                <a:latin typeface="Arial MT"/>
                <a:cs typeface="Arial MT"/>
              </a:rPr>
              <a:t> </a:t>
            </a:r>
            <a:r>
              <a:rPr dirty="0" sz="2000" spc="-380">
                <a:latin typeface="Arial MT"/>
                <a:cs typeface="Arial MT"/>
              </a:rPr>
              <a:t>MILITAR</a:t>
            </a:r>
            <a:r>
              <a:rPr dirty="0" sz="2000" spc="-90">
                <a:latin typeface="Arial MT"/>
                <a:cs typeface="Arial MT"/>
              </a:rPr>
              <a:t> </a:t>
            </a:r>
            <a:r>
              <a:rPr dirty="0" sz="2000" spc="-515">
                <a:latin typeface="Arial MT"/>
                <a:cs typeface="Arial MT"/>
              </a:rPr>
              <a:t>DO</a:t>
            </a:r>
            <a:r>
              <a:rPr dirty="0" sz="2000" spc="-85">
                <a:latin typeface="Arial MT"/>
                <a:cs typeface="Arial MT"/>
              </a:rPr>
              <a:t> </a:t>
            </a:r>
            <a:r>
              <a:rPr dirty="0" sz="2000" spc="-484">
                <a:latin typeface="Arial MT"/>
                <a:cs typeface="Arial MT"/>
              </a:rPr>
              <a:t>ESTADO</a:t>
            </a:r>
            <a:r>
              <a:rPr dirty="0" sz="2000" spc="-90">
                <a:latin typeface="Arial MT"/>
                <a:cs typeface="Arial MT"/>
              </a:rPr>
              <a:t> </a:t>
            </a:r>
            <a:r>
              <a:rPr dirty="0" sz="2000" spc="-480">
                <a:latin typeface="Arial MT"/>
                <a:cs typeface="Arial MT"/>
              </a:rPr>
              <a:t>DE</a:t>
            </a:r>
            <a:r>
              <a:rPr dirty="0" sz="2000" spc="-85">
                <a:latin typeface="Arial MT"/>
                <a:cs typeface="Arial MT"/>
              </a:rPr>
              <a:t> </a:t>
            </a:r>
            <a:r>
              <a:rPr dirty="0" sz="2000" spc="-515">
                <a:latin typeface="Arial MT"/>
                <a:cs typeface="Arial MT"/>
              </a:rPr>
              <a:t>SÃO</a:t>
            </a:r>
            <a:r>
              <a:rPr dirty="0" sz="2000" spc="-90">
                <a:latin typeface="Arial MT"/>
                <a:cs typeface="Arial MT"/>
              </a:rPr>
              <a:t> </a:t>
            </a:r>
            <a:r>
              <a:rPr dirty="0" sz="2000" spc="-465">
                <a:latin typeface="Arial MT"/>
                <a:cs typeface="Arial MT"/>
              </a:rPr>
              <a:t>PAULO</a:t>
            </a:r>
            <a:endParaRPr sz="2000">
              <a:latin typeface="Arial MT"/>
              <a:cs typeface="Arial MT"/>
            </a:endParaRPr>
          </a:p>
          <a:p>
            <a:pPr algn="ctr" marR="71120">
              <a:lnSpc>
                <a:spcPct val="100000"/>
              </a:lnSpc>
              <a:spcBef>
                <a:spcPts val="1100"/>
              </a:spcBef>
            </a:pPr>
            <a:r>
              <a:rPr dirty="0" sz="2200" spc="-585">
                <a:solidFill>
                  <a:srgbClr val="FF0000"/>
                </a:solidFill>
                <a:latin typeface="Arial MT"/>
                <a:cs typeface="Arial MT"/>
              </a:rPr>
              <a:t>CORPO</a:t>
            </a:r>
            <a:r>
              <a:rPr dirty="0" sz="2200" spc="-105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2200" spc="-525">
                <a:solidFill>
                  <a:srgbClr val="FF0000"/>
                </a:solidFill>
                <a:latin typeface="Arial MT"/>
                <a:cs typeface="Arial MT"/>
              </a:rPr>
              <a:t>DE</a:t>
            </a:r>
            <a:r>
              <a:rPr dirty="0" sz="2200" spc="-105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2200" spc="-505">
                <a:solidFill>
                  <a:srgbClr val="FF0000"/>
                </a:solidFill>
                <a:latin typeface="Arial MT"/>
                <a:cs typeface="Arial MT"/>
              </a:rPr>
              <a:t>BOMBEIROS</a:t>
            </a:r>
            <a:endParaRPr sz="2200">
              <a:latin typeface="Arial MT"/>
              <a:cs typeface="Arial MT"/>
            </a:endParaRPr>
          </a:p>
          <a:p>
            <a:pPr algn="ctr" marR="70485">
              <a:lnSpc>
                <a:spcPct val="100000"/>
              </a:lnSpc>
              <a:spcBef>
                <a:spcPts val="760"/>
              </a:spcBef>
            </a:pPr>
            <a:r>
              <a:rPr dirty="0" sz="1600" spc="-395">
                <a:solidFill>
                  <a:srgbClr val="FF0000"/>
                </a:solidFill>
                <a:latin typeface="Arial MT"/>
                <a:cs typeface="Arial MT"/>
              </a:rPr>
              <a:t>AUTO</a:t>
            </a:r>
            <a:r>
              <a:rPr dirty="0" sz="1600" spc="-7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600" spc="-370">
                <a:solidFill>
                  <a:srgbClr val="FF0000"/>
                </a:solidFill>
                <a:latin typeface="Arial MT"/>
                <a:cs typeface="Arial MT"/>
              </a:rPr>
              <a:t>DE</a:t>
            </a:r>
            <a:r>
              <a:rPr dirty="0" sz="1600" spc="-65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600" spc="-335">
                <a:solidFill>
                  <a:srgbClr val="FF0000"/>
                </a:solidFill>
                <a:latin typeface="Arial MT"/>
                <a:cs typeface="Arial MT"/>
              </a:rPr>
              <a:t>VISTORIA</a:t>
            </a:r>
            <a:r>
              <a:rPr dirty="0" sz="1600" spc="-65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600" spc="-415">
                <a:solidFill>
                  <a:srgbClr val="FF0000"/>
                </a:solidFill>
                <a:latin typeface="Arial MT"/>
                <a:cs typeface="Arial MT"/>
              </a:rPr>
              <a:t>DO</a:t>
            </a:r>
            <a:r>
              <a:rPr dirty="0" sz="1600" spc="-65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600" spc="-430">
                <a:solidFill>
                  <a:srgbClr val="FF0000"/>
                </a:solidFill>
                <a:latin typeface="Arial MT"/>
                <a:cs typeface="Arial MT"/>
              </a:rPr>
              <a:t>CORPO</a:t>
            </a:r>
            <a:r>
              <a:rPr dirty="0" sz="1600" spc="-7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600" spc="-370">
                <a:solidFill>
                  <a:srgbClr val="FF0000"/>
                </a:solidFill>
                <a:latin typeface="Arial MT"/>
                <a:cs typeface="Arial MT"/>
              </a:rPr>
              <a:t>DE</a:t>
            </a:r>
            <a:r>
              <a:rPr dirty="0" sz="1600" spc="-65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600" spc="-375">
                <a:solidFill>
                  <a:srgbClr val="FF0000"/>
                </a:solidFill>
                <a:latin typeface="Arial MT"/>
                <a:cs typeface="Arial MT"/>
              </a:rPr>
              <a:t>BOMBEIROS</a:t>
            </a:r>
            <a:endParaRPr sz="1600">
              <a:latin typeface="Arial MT"/>
              <a:cs typeface="Arial MT"/>
            </a:endParaRPr>
          </a:p>
          <a:p>
            <a:pPr algn="ctr" marR="71755">
              <a:lnSpc>
                <a:spcPct val="100000"/>
              </a:lnSpc>
              <a:spcBef>
                <a:spcPts val="1080"/>
              </a:spcBef>
            </a:pPr>
            <a:r>
              <a:rPr dirty="0" sz="2000" spc="-484">
                <a:latin typeface="Arial MT"/>
                <a:cs typeface="Arial MT"/>
              </a:rPr>
              <a:t>AVCB</a:t>
            </a:r>
            <a:r>
              <a:rPr dirty="0" sz="2000" spc="-95">
                <a:latin typeface="Arial MT"/>
                <a:cs typeface="Arial MT"/>
              </a:rPr>
              <a:t> </a:t>
            </a:r>
            <a:r>
              <a:rPr dirty="0" sz="2000" spc="-320">
                <a:latin typeface="Arial MT"/>
                <a:cs typeface="Arial MT"/>
              </a:rPr>
              <a:t>Nº</a:t>
            </a:r>
            <a:r>
              <a:rPr dirty="0" sz="2000" spc="-90">
                <a:latin typeface="Arial MT"/>
                <a:cs typeface="Arial MT"/>
              </a:rPr>
              <a:t> </a:t>
            </a:r>
            <a:r>
              <a:rPr dirty="0" sz="2000" spc="-45">
                <a:latin typeface="Arial MT"/>
                <a:cs typeface="Arial MT"/>
              </a:rPr>
              <a:t>862529</a:t>
            </a:r>
            <a:endParaRPr sz="2000">
              <a:latin typeface="Arial MT"/>
              <a:cs typeface="Arial MT"/>
            </a:endParaRPr>
          </a:p>
          <a:p>
            <a:pPr algn="just" marL="12700" marR="5080">
              <a:lnSpc>
                <a:spcPct val="125000"/>
              </a:lnSpc>
              <a:spcBef>
                <a:spcPts val="200"/>
              </a:spcBef>
            </a:pPr>
            <a:r>
              <a:rPr dirty="0" sz="1000" b="1">
                <a:latin typeface="Calibri"/>
                <a:cs typeface="Calibri"/>
              </a:rPr>
              <a:t>O</a:t>
            </a:r>
            <a:r>
              <a:rPr dirty="0" sz="1000" spc="25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CORPO</a:t>
            </a:r>
            <a:r>
              <a:rPr dirty="0" sz="1000" spc="25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DE</a:t>
            </a:r>
            <a:r>
              <a:rPr dirty="0" sz="1000" spc="30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BOMBEIROS</a:t>
            </a:r>
            <a:r>
              <a:rPr dirty="0" sz="1000" spc="25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EXPEDE</a:t>
            </a:r>
            <a:r>
              <a:rPr dirty="0" sz="1000" spc="30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O</a:t>
            </a:r>
            <a:r>
              <a:rPr dirty="0" sz="1000" spc="25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PRESENTE</a:t>
            </a:r>
            <a:r>
              <a:rPr dirty="0" sz="1000" spc="30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AUTO</a:t>
            </a:r>
            <a:r>
              <a:rPr dirty="0" sz="1000" spc="25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DE</a:t>
            </a:r>
            <a:r>
              <a:rPr dirty="0" sz="1000" spc="25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VISTORIA,</a:t>
            </a:r>
            <a:r>
              <a:rPr dirty="0" sz="1000" spc="30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POR</a:t>
            </a:r>
            <a:r>
              <a:rPr dirty="0" sz="1000" spc="25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MEIO</a:t>
            </a:r>
            <a:r>
              <a:rPr dirty="0" sz="1000" spc="30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DO</a:t>
            </a:r>
            <a:r>
              <a:rPr dirty="0" sz="1000" spc="25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SISTEMA</a:t>
            </a:r>
            <a:r>
              <a:rPr dirty="0" sz="1000" spc="30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ELETRÔNICO</a:t>
            </a:r>
            <a:r>
              <a:rPr dirty="0" sz="1000" spc="25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VIA</a:t>
            </a:r>
            <a:r>
              <a:rPr dirty="0" sz="1000" spc="30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FÁCIL</a:t>
            </a:r>
            <a:r>
              <a:rPr dirty="0" sz="1000" spc="25" b="1">
                <a:latin typeface="Calibri"/>
                <a:cs typeface="Calibri"/>
              </a:rPr>
              <a:t> </a:t>
            </a:r>
            <a:r>
              <a:rPr dirty="0" sz="1000" spc="-10" b="1">
                <a:latin typeface="Calibri"/>
                <a:cs typeface="Calibri"/>
              </a:rPr>
              <a:t>BOMBEIROS, </a:t>
            </a:r>
            <a:r>
              <a:rPr dirty="0" sz="1000" spc="-20" b="1">
                <a:latin typeface="Calibri"/>
                <a:cs typeface="Calibri"/>
              </a:rPr>
              <a:t>PARA </a:t>
            </a:r>
            <a:r>
              <a:rPr dirty="0" sz="1000" b="1">
                <a:latin typeface="Calibri"/>
                <a:cs typeface="Calibri"/>
              </a:rPr>
              <a:t>A</a:t>
            </a:r>
            <a:r>
              <a:rPr dirty="0" sz="1000" spc="-15" b="1">
                <a:latin typeface="Calibri"/>
                <a:cs typeface="Calibri"/>
              </a:rPr>
              <a:t> </a:t>
            </a:r>
            <a:r>
              <a:rPr dirty="0" sz="1000" spc="-10" b="1">
                <a:latin typeface="Calibri"/>
                <a:cs typeface="Calibri"/>
              </a:rPr>
              <a:t>EDIFICAÇÃO</a:t>
            </a:r>
            <a:r>
              <a:rPr dirty="0" sz="1000" spc="-20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OU</a:t>
            </a:r>
            <a:r>
              <a:rPr dirty="0" sz="1000" spc="-15" b="1">
                <a:latin typeface="Calibri"/>
                <a:cs typeface="Calibri"/>
              </a:rPr>
              <a:t> </a:t>
            </a:r>
            <a:r>
              <a:rPr dirty="0" sz="1000" spc="-10" b="1">
                <a:latin typeface="Calibri"/>
                <a:cs typeface="Calibri"/>
              </a:rPr>
              <a:t>ÁREA</a:t>
            </a:r>
            <a:r>
              <a:rPr dirty="0" sz="1000" spc="-20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DE</a:t>
            </a:r>
            <a:r>
              <a:rPr dirty="0" sz="1000" spc="-15" b="1">
                <a:latin typeface="Calibri"/>
                <a:cs typeface="Calibri"/>
              </a:rPr>
              <a:t> </a:t>
            </a:r>
            <a:r>
              <a:rPr dirty="0" sz="1000" spc="-10" b="1">
                <a:latin typeface="Calibri"/>
                <a:cs typeface="Calibri"/>
              </a:rPr>
              <a:t>RISCO</a:t>
            </a:r>
            <a:r>
              <a:rPr dirty="0" sz="1000" spc="-15" b="1">
                <a:latin typeface="Calibri"/>
                <a:cs typeface="Calibri"/>
              </a:rPr>
              <a:t> </a:t>
            </a:r>
            <a:r>
              <a:rPr dirty="0" sz="1000" spc="-20" b="1">
                <a:latin typeface="Calibri"/>
                <a:cs typeface="Calibri"/>
              </a:rPr>
              <a:t>ABAIXO, </a:t>
            </a:r>
            <a:r>
              <a:rPr dirty="0" sz="1000" b="1">
                <a:latin typeface="Calibri"/>
                <a:cs typeface="Calibri"/>
              </a:rPr>
              <a:t>NOS</a:t>
            </a:r>
            <a:r>
              <a:rPr dirty="0" sz="1000" spc="-15" b="1">
                <a:latin typeface="Calibri"/>
                <a:cs typeface="Calibri"/>
              </a:rPr>
              <a:t> </a:t>
            </a:r>
            <a:r>
              <a:rPr dirty="0" sz="1000" spc="-10" b="1">
                <a:latin typeface="Calibri"/>
                <a:cs typeface="Calibri"/>
              </a:rPr>
              <a:t>TERMOS</a:t>
            </a:r>
            <a:r>
              <a:rPr dirty="0" sz="1000" spc="-20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DO</a:t>
            </a:r>
            <a:r>
              <a:rPr dirty="0" sz="1000" spc="-15" b="1">
                <a:latin typeface="Calibri"/>
                <a:cs typeface="Calibri"/>
              </a:rPr>
              <a:t> </a:t>
            </a:r>
            <a:r>
              <a:rPr dirty="0" sz="1000" spc="-10" b="1">
                <a:latin typeface="Calibri"/>
                <a:cs typeface="Calibri"/>
              </a:rPr>
              <a:t>REGULAMENTO</a:t>
            </a:r>
            <a:r>
              <a:rPr dirty="0" sz="1000" spc="-20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DE</a:t>
            </a:r>
            <a:r>
              <a:rPr dirty="0" sz="1000" spc="-15" b="1">
                <a:latin typeface="Calibri"/>
                <a:cs typeface="Calibri"/>
              </a:rPr>
              <a:t> </a:t>
            </a:r>
            <a:r>
              <a:rPr dirty="0" sz="1000" spc="-10" b="1">
                <a:latin typeface="Calibri"/>
                <a:cs typeface="Calibri"/>
              </a:rPr>
              <a:t>SEGURANÇA</a:t>
            </a:r>
            <a:r>
              <a:rPr dirty="0" sz="1000" spc="-15" b="1">
                <a:latin typeface="Calibri"/>
                <a:cs typeface="Calibri"/>
              </a:rPr>
              <a:t> </a:t>
            </a:r>
            <a:r>
              <a:rPr dirty="0" sz="1000" spc="-10" b="1">
                <a:latin typeface="Calibri"/>
                <a:cs typeface="Calibri"/>
              </a:rPr>
              <a:t>CONTRA</a:t>
            </a:r>
            <a:r>
              <a:rPr dirty="0" sz="1000" spc="-20" b="1">
                <a:latin typeface="Calibri"/>
                <a:cs typeface="Calibri"/>
              </a:rPr>
              <a:t> </a:t>
            </a:r>
            <a:r>
              <a:rPr dirty="0" sz="1000" spc="-10" b="1">
                <a:latin typeface="Calibri"/>
                <a:cs typeface="Calibri"/>
              </a:rPr>
              <a:t>INCÊNDIO</a:t>
            </a:r>
            <a:r>
              <a:rPr dirty="0" sz="1000" spc="-15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DO</a:t>
            </a:r>
            <a:r>
              <a:rPr dirty="0" sz="1000" spc="-20" b="1">
                <a:latin typeface="Calibri"/>
                <a:cs typeface="Calibri"/>
              </a:rPr>
              <a:t> </a:t>
            </a:r>
            <a:r>
              <a:rPr dirty="0" sz="1000" spc="-10" b="1">
                <a:latin typeface="Calibri"/>
                <a:cs typeface="Calibri"/>
              </a:rPr>
              <a:t>ESTADO </a:t>
            </a:r>
            <a:r>
              <a:rPr dirty="0" sz="1000" b="1">
                <a:latin typeface="Calibri"/>
                <a:cs typeface="Calibri"/>
              </a:rPr>
              <a:t>DE</a:t>
            </a:r>
            <a:r>
              <a:rPr dirty="0" sz="1000" spc="-30" b="1">
                <a:latin typeface="Calibri"/>
                <a:cs typeface="Calibri"/>
              </a:rPr>
              <a:t> </a:t>
            </a:r>
            <a:r>
              <a:rPr dirty="0" sz="1000" spc="-10" b="1">
                <a:latin typeface="Calibri"/>
                <a:cs typeface="Calibri"/>
              </a:rPr>
              <a:t>SÃO</a:t>
            </a:r>
            <a:r>
              <a:rPr dirty="0" sz="1000" spc="-30" b="1">
                <a:latin typeface="Calibri"/>
                <a:cs typeface="Calibri"/>
              </a:rPr>
              <a:t> </a:t>
            </a:r>
            <a:r>
              <a:rPr dirty="0" sz="1000" spc="-10" b="1">
                <a:latin typeface="Calibri"/>
                <a:cs typeface="Calibri"/>
              </a:rPr>
              <a:t>PAULO.</a:t>
            </a:r>
            <a:endParaRPr sz="1000">
              <a:latin typeface="Calibri"/>
              <a:cs typeface="Calibri"/>
            </a:endParaRPr>
          </a:p>
          <a:p>
            <a:pPr algn="just" marL="38100">
              <a:lnSpc>
                <a:spcPct val="100000"/>
              </a:lnSpc>
              <a:spcBef>
                <a:spcPts val="800"/>
              </a:spcBef>
            </a:pPr>
            <a:r>
              <a:rPr dirty="0" sz="1000" b="1">
                <a:latin typeface="Calibri"/>
                <a:cs typeface="Calibri"/>
              </a:rPr>
              <a:t>Projeto</a:t>
            </a:r>
            <a:r>
              <a:rPr dirty="0" sz="1000" spc="-30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Nº</a:t>
            </a:r>
            <a:r>
              <a:rPr dirty="0" sz="1000" spc="-30" b="1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199946/3518800/2026</a:t>
            </a:r>
            <a:endParaRPr sz="1000">
              <a:latin typeface="Calibri"/>
              <a:cs typeface="Calibri"/>
            </a:endParaRPr>
          </a:p>
          <a:p>
            <a:pPr marL="38100">
              <a:lnSpc>
                <a:spcPct val="100000"/>
              </a:lnSpc>
              <a:spcBef>
                <a:spcPts val="50"/>
              </a:spcBef>
              <a:tabLst>
                <a:tab pos="4575810" algn="l"/>
              </a:tabLst>
            </a:pPr>
            <a:r>
              <a:rPr dirty="0" sz="1000" b="1">
                <a:latin typeface="Calibri"/>
                <a:cs typeface="Calibri"/>
              </a:rPr>
              <a:t>Endereço:</a:t>
            </a:r>
            <a:r>
              <a:rPr dirty="0" sz="1000" spc="-30" b="1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ESTRADA</a:t>
            </a:r>
            <a:r>
              <a:rPr dirty="0" sz="1000" spc="-3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ACACIO</a:t>
            </a:r>
            <a:r>
              <a:rPr dirty="0" sz="1000" spc="-30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ANTONIO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BATISTA</a:t>
            </a:r>
            <a:r>
              <a:rPr dirty="0" sz="1000">
                <a:latin typeface="Calibri"/>
                <a:cs typeface="Calibri"/>
              </a:rPr>
              <a:t>	</a:t>
            </a:r>
            <a:r>
              <a:rPr dirty="0" sz="1000" b="1">
                <a:latin typeface="Calibri"/>
                <a:cs typeface="Calibri"/>
              </a:rPr>
              <a:t>Nº:</a:t>
            </a:r>
            <a:r>
              <a:rPr dirty="0" sz="1000" spc="-30" b="1">
                <a:latin typeface="Calibri"/>
                <a:cs typeface="Calibri"/>
              </a:rPr>
              <a:t> </a:t>
            </a:r>
            <a:r>
              <a:rPr dirty="0" sz="1000" spc="-25">
                <a:latin typeface="Calibri"/>
                <a:cs typeface="Calibri"/>
              </a:rPr>
              <a:t>270</a:t>
            </a:r>
            <a:endParaRPr sz="1000">
              <a:latin typeface="Calibri"/>
              <a:cs typeface="Calibri"/>
            </a:endParaRPr>
          </a:p>
          <a:p>
            <a:pPr marL="38100">
              <a:lnSpc>
                <a:spcPct val="100000"/>
              </a:lnSpc>
              <a:spcBef>
                <a:spcPts val="50"/>
              </a:spcBef>
              <a:tabLst>
                <a:tab pos="2306955" algn="l"/>
              </a:tabLst>
            </a:pPr>
            <a:r>
              <a:rPr dirty="0" sz="1000" spc="-10" b="1">
                <a:latin typeface="Calibri"/>
                <a:cs typeface="Calibri"/>
              </a:rPr>
              <a:t>Complemento:</a:t>
            </a:r>
            <a:r>
              <a:rPr dirty="0" sz="1000" b="1">
                <a:latin typeface="Calibri"/>
                <a:cs typeface="Calibri"/>
              </a:rPr>
              <a:t>	Bairro:</a:t>
            </a:r>
            <a:r>
              <a:rPr dirty="0" sz="1000" spc="-35" b="1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VILA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NOVA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BONSUCESSO</a:t>
            </a:r>
            <a:endParaRPr sz="1000">
              <a:latin typeface="Calibri"/>
              <a:cs typeface="Calibri"/>
            </a:endParaRPr>
          </a:p>
          <a:p>
            <a:pPr marL="38100">
              <a:lnSpc>
                <a:spcPct val="100000"/>
              </a:lnSpc>
              <a:spcBef>
                <a:spcPts val="50"/>
              </a:spcBef>
            </a:pPr>
            <a:r>
              <a:rPr dirty="0" sz="1000" spc="-10" b="1">
                <a:latin typeface="Calibri"/>
                <a:cs typeface="Calibri"/>
              </a:rPr>
              <a:t>Município:</a:t>
            </a:r>
            <a:r>
              <a:rPr dirty="0" sz="1000" spc="5" b="1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GUARULHOS</a:t>
            </a:r>
            <a:endParaRPr sz="1000">
              <a:latin typeface="Calibri"/>
              <a:cs typeface="Calibri"/>
            </a:endParaRPr>
          </a:p>
          <a:p>
            <a:pPr marL="38100">
              <a:lnSpc>
                <a:spcPct val="100000"/>
              </a:lnSpc>
              <a:spcBef>
                <a:spcPts val="50"/>
              </a:spcBef>
            </a:pPr>
            <a:r>
              <a:rPr dirty="0" sz="1000" b="1">
                <a:latin typeface="Calibri"/>
                <a:cs typeface="Calibri"/>
              </a:rPr>
              <a:t>Ocupação:</a:t>
            </a:r>
            <a:r>
              <a:rPr dirty="0" sz="1000" spc="-25" b="1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EDUCACIONAL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E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CULTURA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FÍSICA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-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PRÉ-ESCOLA</a:t>
            </a:r>
            <a:endParaRPr sz="1000">
              <a:latin typeface="Calibri"/>
              <a:cs typeface="Calibri"/>
            </a:endParaRPr>
          </a:p>
          <a:p>
            <a:pPr marL="38100">
              <a:lnSpc>
                <a:spcPct val="100000"/>
              </a:lnSpc>
              <a:spcBef>
                <a:spcPts val="50"/>
              </a:spcBef>
            </a:pPr>
            <a:r>
              <a:rPr dirty="0" sz="1000" spc="-10" b="1">
                <a:latin typeface="Calibri"/>
                <a:cs typeface="Calibri"/>
              </a:rPr>
              <a:t>Proprietário:</a:t>
            </a:r>
            <a:r>
              <a:rPr dirty="0" sz="1000" spc="-5" b="1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MARIA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ELENA </a:t>
            </a:r>
            <a:r>
              <a:rPr dirty="0" sz="1000" spc="-10">
                <a:latin typeface="Calibri"/>
                <a:cs typeface="Calibri"/>
              </a:rPr>
              <a:t>CELESTINO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AFONSO</a:t>
            </a:r>
            <a:endParaRPr sz="1000">
              <a:latin typeface="Calibri"/>
              <a:cs typeface="Calibri"/>
            </a:endParaRPr>
          </a:p>
          <a:p>
            <a:pPr marL="38100">
              <a:lnSpc>
                <a:spcPct val="100000"/>
              </a:lnSpc>
              <a:spcBef>
                <a:spcPts val="50"/>
              </a:spcBef>
            </a:pPr>
            <a:r>
              <a:rPr dirty="0" sz="1000" b="1">
                <a:latin typeface="Calibri"/>
                <a:cs typeface="Calibri"/>
              </a:rPr>
              <a:t>Responsável</a:t>
            </a:r>
            <a:r>
              <a:rPr dirty="0" sz="1000" spc="-20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pelo</a:t>
            </a:r>
            <a:r>
              <a:rPr dirty="0" sz="1000" spc="-15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Uso:</a:t>
            </a:r>
            <a:r>
              <a:rPr dirty="0" sz="1000" spc="-20" b="1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ASSOCIACAO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DOS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MORADORES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PARA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DESENVOLVIMENTO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DO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AGUA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 spc="-20">
                <a:latin typeface="Calibri"/>
                <a:cs typeface="Calibri"/>
              </a:rPr>
              <a:t>AZUL</a:t>
            </a:r>
            <a:endParaRPr sz="1000">
              <a:latin typeface="Calibri"/>
              <a:cs typeface="Calibri"/>
            </a:endParaRPr>
          </a:p>
          <a:p>
            <a:pPr marL="38100">
              <a:lnSpc>
                <a:spcPct val="100000"/>
              </a:lnSpc>
              <a:spcBef>
                <a:spcPts val="50"/>
              </a:spcBef>
            </a:pPr>
            <a:r>
              <a:rPr dirty="0" sz="1000" b="1">
                <a:latin typeface="Calibri"/>
                <a:cs typeface="Calibri"/>
              </a:rPr>
              <a:t>Responsável</a:t>
            </a:r>
            <a:r>
              <a:rPr dirty="0" sz="1000" spc="-45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Técnico:</a:t>
            </a:r>
            <a:r>
              <a:rPr dirty="0" sz="1000" spc="-40" b="1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RODRIGO</a:t>
            </a:r>
            <a:r>
              <a:rPr dirty="0" sz="1000" spc="-4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PEDROSA</a:t>
            </a:r>
            <a:r>
              <a:rPr dirty="0" sz="1000" spc="-40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BARRETO</a:t>
            </a:r>
            <a:endParaRPr sz="1000">
              <a:latin typeface="Calibri"/>
              <a:cs typeface="Calibri"/>
            </a:endParaRPr>
          </a:p>
          <a:p>
            <a:pPr marL="38100">
              <a:lnSpc>
                <a:spcPct val="100000"/>
              </a:lnSpc>
              <a:spcBef>
                <a:spcPts val="50"/>
              </a:spcBef>
              <a:tabLst>
                <a:tab pos="2306955" algn="l"/>
              </a:tabLst>
            </a:pPr>
            <a:r>
              <a:rPr dirty="0" sz="1000" b="1">
                <a:latin typeface="Calibri"/>
                <a:cs typeface="Calibri"/>
              </a:rPr>
              <a:t>CREA/CAU:</a:t>
            </a:r>
            <a:r>
              <a:rPr dirty="0" sz="1000" spc="-45" b="1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5070884631-</a:t>
            </a:r>
            <a:r>
              <a:rPr dirty="0" sz="1000" spc="-25">
                <a:latin typeface="Calibri"/>
                <a:cs typeface="Calibri"/>
              </a:rPr>
              <a:t>SP</a:t>
            </a:r>
            <a:r>
              <a:rPr dirty="0" sz="1000">
                <a:latin typeface="Calibri"/>
                <a:cs typeface="Calibri"/>
              </a:rPr>
              <a:t>	</a:t>
            </a:r>
            <a:r>
              <a:rPr dirty="0" sz="1000" b="1">
                <a:latin typeface="Calibri"/>
                <a:cs typeface="Calibri"/>
              </a:rPr>
              <a:t>ART/RRT:</a:t>
            </a:r>
            <a:r>
              <a:rPr dirty="0" sz="1000" spc="-40" b="1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2620263028976</a:t>
            </a:r>
            <a:endParaRPr sz="1000">
              <a:latin typeface="Calibri"/>
              <a:cs typeface="Calibri"/>
            </a:endParaRPr>
          </a:p>
          <a:p>
            <a:pPr marL="38100" marR="3103245">
              <a:lnSpc>
                <a:spcPct val="104200"/>
              </a:lnSpc>
              <a:tabLst>
                <a:tab pos="2306955" algn="l"/>
              </a:tabLst>
            </a:pPr>
            <a:r>
              <a:rPr dirty="0" sz="1000" b="1">
                <a:latin typeface="Calibri"/>
                <a:cs typeface="Calibri"/>
              </a:rPr>
              <a:t>Área</a:t>
            </a:r>
            <a:r>
              <a:rPr dirty="0" sz="1000" spc="-25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Total</a:t>
            </a:r>
            <a:r>
              <a:rPr dirty="0" sz="1000" spc="-25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(m²):</a:t>
            </a:r>
            <a:r>
              <a:rPr dirty="0" sz="1000" spc="-25" b="1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262,94</a:t>
            </a:r>
            <a:r>
              <a:rPr dirty="0" sz="1000">
                <a:latin typeface="Calibri"/>
                <a:cs typeface="Calibri"/>
              </a:rPr>
              <a:t>	</a:t>
            </a:r>
            <a:r>
              <a:rPr dirty="0" sz="1000" b="1">
                <a:latin typeface="Calibri"/>
                <a:cs typeface="Calibri"/>
              </a:rPr>
              <a:t>Área</a:t>
            </a:r>
            <a:r>
              <a:rPr dirty="0" sz="1000" spc="-25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Aprovada</a:t>
            </a:r>
            <a:r>
              <a:rPr dirty="0" sz="1000" spc="-20" b="1">
                <a:latin typeface="Calibri"/>
                <a:cs typeface="Calibri"/>
              </a:rPr>
              <a:t> </a:t>
            </a:r>
            <a:r>
              <a:rPr dirty="0" sz="1000" spc="-10" b="1">
                <a:latin typeface="Calibri"/>
                <a:cs typeface="Calibri"/>
              </a:rPr>
              <a:t>(m²):</a:t>
            </a:r>
            <a:r>
              <a:rPr dirty="0" sz="1000" spc="-10">
                <a:latin typeface="Calibri"/>
                <a:cs typeface="Calibri"/>
              </a:rPr>
              <a:t>262,94 </a:t>
            </a:r>
            <a:r>
              <a:rPr dirty="0" sz="1000" b="1">
                <a:latin typeface="Calibri"/>
                <a:cs typeface="Calibri"/>
              </a:rPr>
              <a:t>Validade:</a:t>
            </a:r>
            <a:r>
              <a:rPr dirty="0" sz="1000" spc="-45" b="1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28/09/2029</a:t>
            </a:r>
            <a:endParaRPr sz="1000">
              <a:latin typeface="Calibri"/>
              <a:cs typeface="Calibri"/>
            </a:endParaRPr>
          </a:p>
          <a:p>
            <a:pPr marL="38100" marR="3514725">
              <a:lnSpc>
                <a:spcPct val="104200"/>
              </a:lnSpc>
            </a:pPr>
            <a:r>
              <a:rPr dirty="0" sz="1000" spc="-10" b="1">
                <a:latin typeface="Calibri"/>
                <a:cs typeface="Calibri"/>
              </a:rPr>
              <a:t>Vistoriador: </a:t>
            </a:r>
            <a:r>
              <a:rPr dirty="0" sz="1000" spc="-10">
                <a:latin typeface="Calibri"/>
                <a:cs typeface="Calibri"/>
              </a:rPr>
              <a:t>SUBTEN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PM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CICERO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ROMAO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ANGELO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DOS</a:t>
            </a:r>
            <a:r>
              <a:rPr dirty="0" sz="1000" spc="-10">
                <a:latin typeface="Calibri"/>
                <a:cs typeface="Calibri"/>
              </a:rPr>
              <a:t> SANTOS </a:t>
            </a:r>
            <a:r>
              <a:rPr dirty="0" sz="1000" spc="-10" b="1">
                <a:latin typeface="Calibri"/>
                <a:cs typeface="Calibri"/>
              </a:rPr>
              <a:t>Homologação:</a:t>
            </a:r>
            <a:r>
              <a:rPr dirty="0" sz="1000" spc="-15" b="1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CAP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PM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BRUNO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CESAR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CORREA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DA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SILVA </a:t>
            </a:r>
            <a:r>
              <a:rPr dirty="0" sz="1000" spc="-10" b="1">
                <a:latin typeface="Calibri"/>
                <a:cs typeface="Calibri"/>
              </a:rPr>
              <a:t>OBSERVAÇÕES: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9100" y="8169909"/>
            <a:ext cx="6885305" cy="9334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25000"/>
              </a:lnSpc>
              <a:spcBef>
                <a:spcPts val="100"/>
              </a:spcBef>
            </a:pPr>
            <a:r>
              <a:rPr dirty="0" sz="900">
                <a:latin typeface="Calibri"/>
                <a:cs typeface="Calibri"/>
              </a:rPr>
              <a:t>NOTAS:</a:t>
            </a:r>
            <a:r>
              <a:rPr dirty="0" sz="900" spc="-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1)</a:t>
            </a:r>
            <a:r>
              <a:rPr dirty="0" sz="900" spc="-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O AVCB</a:t>
            </a:r>
            <a:r>
              <a:rPr dirty="0" sz="900" spc="-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deve ser</a:t>
            </a:r>
            <a:r>
              <a:rPr dirty="0" sz="900" spc="-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afixado na</a:t>
            </a:r>
            <a:r>
              <a:rPr dirty="0" sz="900" spc="-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entrada principal</a:t>
            </a:r>
            <a:r>
              <a:rPr dirty="0" sz="900" spc="-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da edificação,</a:t>
            </a:r>
            <a:r>
              <a:rPr dirty="0" sz="900" spc="-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em local</a:t>
            </a:r>
            <a:r>
              <a:rPr dirty="0" sz="900" spc="-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visível ao</a:t>
            </a:r>
            <a:r>
              <a:rPr dirty="0" sz="900" spc="-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público. 2)</a:t>
            </a:r>
            <a:r>
              <a:rPr dirty="0" sz="900" spc="-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Compete ao</a:t>
            </a:r>
            <a:r>
              <a:rPr dirty="0" sz="900" spc="-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proprietário ou</a:t>
            </a:r>
            <a:r>
              <a:rPr dirty="0" sz="900" spc="-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responsável</a:t>
            </a:r>
            <a:r>
              <a:rPr dirty="0" sz="900" spc="-5">
                <a:latin typeface="Calibri"/>
                <a:cs typeface="Calibri"/>
              </a:rPr>
              <a:t> </a:t>
            </a:r>
            <a:r>
              <a:rPr dirty="0" sz="900" spc="-20">
                <a:latin typeface="Calibri"/>
                <a:cs typeface="Calibri"/>
              </a:rPr>
              <a:t>pelo</a:t>
            </a:r>
            <a:r>
              <a:rPr dirty="0" sz="900" spc="50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uso</a:t>
            </a:r>
            <a:r>
              <a:rPr dirty="0" sz="900" spc="12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da</a:t>
            </a:r>
            <a:r>
              <a:rPr dirty="0" sz="900" spc="12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edificação</a:t>
            </a:r>
            <a:r>
              <a:rPr dirty="0" sz="900" spc="12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a</a:t>
            </a:r>
            <a:r>
              <a:rPr dirty="0" sz="900" spc="13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responsabilidade</a:t>
            </a:r>
            <a:r>
              <a:rPr dirty="0" sz="900" spc="12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de</a:t>
            </a:r>
            <a:r>
              <a:rPr dirty="0" sz="900" spc="12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renovar</a:t>
            </a:r>
            <a:r>
              <a:rPr dirty="0" sz="900" spc="13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o</a:t>
            </a:r>
            <a:r>
              <a:rPr dirty="0" sz="900" spc="12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AVCB</a:t>
            </a:r>
            <a:r>
              <a:rPr dirty="0" sz="900" spc="12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e</a:t>
            </a:r>
            <a:r>
              <a:rPr dirty="0" sz="900" spc="12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de</a:t>
            </a:r>
            <a:r>
              <a:rPr dirty="0" sz="900" spc="13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manter</a:t>
            </a:r>
            <a:r>
              <a:rPr dirty="0" sz="900" spc="12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as</a:t>
            </a:r>
            <a:r>
              <a:rPr dirty="0" sz="900" spc="12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medidas</a:t>
            </a:r>
            <a:r>
              <a:rPr dirty="0" sz="900" spc="13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de</a:t>
            </a:r>
            <a:r>
              <a:rPr dirty="0" sz="900" spc="12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segurança</a:t>
            </a:r>
            <a:r>
              <a:rPr dirty="0" sz="900" spc="12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contra</a:t>
            </a:r>
            <a:r>
              <a:rPr dirty="0" sz="900" spc="12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incêndio</a:t>
            </a:r>
            <a:r>
              <a:rPr dirty="0" sz="900" spc="13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em</a:t>
            </a:r>
            <a:r>
              <a:rPr dirty="0" sz="900" spc="12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condições</a:t>
            </a:r>
            <a:r>
              <a:rPr dirty="0" sz="900" spc="12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de</a:t>
            </a:r>
            <a:r>
              <a:rPr dirty="0" sz="900" spc="130">
                <a:latin typeface="Calibri"/>
                <a:cs typeface="Calibri"/>
              </a:rPr>
              <a:t> </a:t>
            </a:r>
            <a:r>
              <a:rPr dirty="0" sz="900" spc="-10">
                <a:latin typeface="Calibri"/>
                <a:cs typeface="Calibri"/>
              </a:rPr>
              <a:t>utilização,</a:t>
            </a:r>
            <a:r>
              <a:rPr dirty="0" sz="900" spc="500">
                <a:latin typeface="Calibri"/>
                <a:cs typeface="Calibri"/>
              </a:rPr>
              <a:t> </a:t>
            </a:r>
            <a:r>
              <a:rPr dirty="0" sz="900" spc="-10">
                <a:latin typeface="Calibri"/>
                <a:cs typeface="Calibri"/>
              </a:rPr>
              <a:t>providenciando </a:t>
            </a:r>
            <a:r>
              <a:rPr dirty="0" sz="900">
                <a:latin typeface="Calibri"/>
                <a:cs typeface="Calibri"/>
              </a:rPr>
              <a:t>a</a:t>
            </a:r>
            <a:r>
              <a:rPr dirty="0" sz="900" spc="-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sua</a:t>
            </a:r>
            <a:r>
              <a:rPr dirty="0" sz="900" spc="-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adequada</a:t>
            </a:r>
            <a:r>
              <a:rPr dirty="0" sz="900" spc="-10">
                <a:latin typeface="Calibri"/>
                <a:cs typeface="Calibri"/>
              </a:rPr>
              <a:t> manutenção,</a:t>
            </a:r>
            <a:r>
              <a:rPr dirty="0" sz="900" spc="-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sob</a:t>
            </a:r>
            <a:r>
              <a:rPr dirty="0" sz="900" spc="-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pena</a:t>
            </a:r>
            <a:r>
              <a:rPr dirty="0" sz="900" spc="-1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de</a:t>
            </a:r>
            <a:r>
              <a:rPr dirty="0" sz="900" spc="-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cassação</a:t>
            </a:r>
            <a:r>
              <a:rPr dirty="0" sz="900" spc="-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do</a:t>
            </a:r>
            <a:r>
              <a:rPr dirty="0" sz="900" spc="-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AVCB,</a:t>
            </a:r>
            <a:r>
              <a:rPr dirty="0" sz="900" spc="-10">
                <a:latin typeface="Calibri"/>
                <a:cs typeface="Calibri"/>
              </a:rPr>
              <a:t> independente</a:t>
            </a:r>
            <a:r>
              <a:rPr dirty="0" sz="900" spc="-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das</a:t>
            </a:r>
            <a:r>
              <a:rPr dirty="0" sz="900" spc="-5">
                <a:latin typeface="Calibri"/>
                <a:cs typeface="Calibri"/>
              </a:rPr>
              <a:t> </a:t>
            </a:r>
            <a:r>
              <a:rPr dirty="0" sz="900" spc="-10">
                <a:latin typeface="Calibri"/>
                <a:cs typeface="Calibri"/>
              </a:rPr>
              <a:t>responsabilidades </a:t>
            </a:r>
            <a:r>
              <a:rPr dirty="0" sz="900">
                <a:latin typeface="Calibri"/>
                <a:cs typeface="Calibri"/>
              </a:rPr>
              <a:t>civis</a:t>
            </a:r>
            <a:r>
              <a:rPr dirty="0" sz="900" spc="-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e</a:t>
            </a:r>
            <a:r>
              <a:rPr dirty="0" sz="900" spc="-5">
                <a:latin typeface="Calibri"/>
                <a:cs typeface="Calibri"/>
              </a:rPr>
              <a:t> </a:t>
            </a:r>
            <a:r>
              <a:rPr dirty="0" sz="900" spc="-10">
                <a:latin typeface="Calibri"/>
                <a:cs typeface="Calibri"/>
              </a:rPr>
              <a:t>criminais.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919"/>
              </a:spcBef>
            </a:pPr>
            <a:endParaRPr sz="900">
              <a:latin typeface="Calibri"/>
              <a:cs typeface="Calibri"/>
            </a:endParaRPr>
          </a:p>
          <a:p>
            <a:pPr algn="r" marR="19685">
              <a:lnSpc>
                <a:spcPct val="100000"/>
              </a:lnSpc>
            </a:pPr>
            <a:r>
              <a:rPr dirty="0" sz="900">
                <a:latin typeface="Arial MT"/>
                <a:cs typeface="Arial MT"/>
              </a:rPr>
              <a:t>Guarulhos,</a:t>
            </a:r>
            <a:r>
              <a:rPr dirty="0" sz="900" spc="-25">
                <a:latin typeface="Arial MT"/>
                <a:cs typeface="Arial MT"/>
              </a:rPr>
              <a:t> </a:t>
            </a:r>
            <a:r>
              <a:rPr dirty="0" sz="900">
                <a:latin typeface="Arial MT"/>
                <a:cs typeface="Arial MT"/>
              </a:rPr>
              <a:t>7</a:t>
            </a:r>
            <a:r>
              <a:rPr dirty="0" sz="900" spc="-20">
                <a:latin typeface="Arial MT"/>
                <a:cs typeface="Arial MT"/>
              </a:rPr>
              <a:t> </a:t>
            </a:r>
            <a:r>
              <a:rPr dirty="0" sz="900">
                <a:latin typeface="Arial MT"/>
                <a:cs typeface="Arial MT"/>
              </a:rPr>
              <a:t>de</a:t>
            </a:r>
            <a:r>
              <a:rPr dirty="0" sz="900" spc="-25">
                <a:latin typeface="Arial MT"/>
                <a:cs typeface="Arial MT"/>
              </a:rPr>
              <a:t> </a:t>
            </a:r>
            <a:r>
              <a:rPr dirty="0" sz="900">
                <a:latin typeface="Arial MT"/>
                <a:cs typeface="Arial MT"/>
              </a:rPr>
              <a:t>Outubro</a:t>
            </a:r>
            <a:r>
              <a:rPr dirty="0" sz="900" spc="-20">
                <a:latin typeface="Arial MT"/>
                <a:cs typeface="Arial MT"/>
              </a:rPr>
              <a:t> </a:t>
            </a:r>
            <a:r>
              <a:rPr dirty="0" sz="900">
                <a:latin typeface="Arial MT"/>
                <a:cs typeface="Arial MT"/>
              </a:rPr>
              <a:t>de</a:t>
            </a:r>
            <a:r>
              <a:rPr dirty="0" sz="900" spc="-20">
                <a:latin typeface="Arial MT"/>
                <a:cs typeface="Arial MT"/>
              </a:rPr>
              <a:t> 2026</a:t>
            </a:r>
            <a:endParaRPr sz="9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8159" y="9268459"/>
            <a:ext cx="1046480" cy="104648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765300" y="9410700"/>
            <a:ext cx="5537200" cy="685800"/>
          </a:xfrm>
          <a:prstGeom prst="rect">
            <a:avLst/>
          </a:prstGeom>
          <a:ln w="6350">
            <a:solidFill>
              <a:srgbClr val="000000"/>
            </a:solidFill>
          </a:ln>
        </p:spPr>
        <p:txBody>
          <a:bodyPr wrap="square" lIns="0" tIns="50800" rIns="0" bIns="0" rtlCol="0" vert="horz">
            <a:spAutoFit/>
          </a:bodyPr>
          <a:lstStyle/>
          <a:p>
            <a:pPr algn="ctr" marL="133985" marR="100330" indent="-635">
              <a:lnSpc>
                <a:spcPct val="125000"/>
              </a:lnSpc>
              <a:spcBef>
                <a:spcPts val="400"/>
              </a:spcBef>
            </a:pPr>
            <a:r>
              <a:rPr dirty="0" sz="1000">
                <a:solidFill>
                  <a:srgbClr val="FF0000"/>
                </a:solidFill>
                <a:latin typeface="Arial MT"/>
                <a:cs typeface="Arial MT"/>
              </a:rPr>
              <a:t>Documento</a:t>
            </a:r>
            <a:r>
              <a:rPr dirty="0" sz="1000" spc="-5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000">
                <a:solidFill>
                  <a:srgbClr val="FF0000"/>
                </a:solidFill>
                <a:latin typeface="Arial MT"/>
                <a:cs typeface="Arial MT"/>
              </a:rPr>
              <a:t>emitido eletronicamente</a:t>
            </a:r>
            <a:r>
              <a:rPr dirty="0" sz="1000" spc="-5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000">
                <a:solidFill>
                  <a:srgbClr val="FF0000"/>
                </a:solidFill>
                <a:latin typeface="Arial MT"/>
                <a:cs typeface="Arial MT"/>
              </a:rPr>
              <a:t>pelo Sistema</a:t>
            </a:r>
            <a:r>
              <a:rPr dirty="0" sz="1000" spc="-5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000">
                <a:solidFill>
                  <a:srgbClr val="FF0000"/>
                </a:solidFill>
                <a:latin typeface="Arial MT"/>
                <a:cs typeface="Arial MT"/>
              </a:rPr>
              <a:t>Via Fácil Bombeiros.</a:t>
            </a:r>
            <a:r>
              <a:rPr dirty="0" sz="1000" spc="-5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000">
                <a:solidFill>
                  <a:srgbClr val="FF0000"/>
                </a:solidFill>
                <a:latin typeface="Arial MT"/>
                <a:cs typeface="Arial MT"/>
              </a:rPr>
              <a:t>Para verificar</a:t>
            </a:r>
            <a:r>
              <a:rPr dirty="0" sz="1000" spc="-5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000" spc="-25">
                <a:solidFill>
                  <a:srgbClr val="FF0000"/>
                </a:solidFill>
                <a:latin typeface="Arial MT"/>
                <a:cs typeface="Arial MT"/>
              </a:rPr>
              <a:t>sua </a:t>
            </a:r>
            <a:r>
              <a:rPr dirty="0" sz="1000">
                <a:solidFill>
                  <a:srgbClr val="FF0000"/>
                </a:solidFill>
                <a:latin typeface="Arial MT"/>
                <a:cs typeface="Arial MT"/>
              </a:rPr>
              <a:t>autenticidade acesse</a:t>
            </a:r>
            <a:r>
              <a:rPr dirty="0" sz="1000" spc="5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000">
                <a:solidFill>
                  <a:srgbClr val="FF0000"/>
                </a:solidFill>
                <a:latin typeface="Arial MT"/>
                <a:cs typeface="Arial MT"/>
              </a:rPr>
              <a:t>a página</a:t>
            </a:r>
            <a:r>
              <a:rPr dirty="0" sz="1000" spc="5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000">
                <a:solidFill>
                  <a:srgbClr val="FF0000"/>
                </a:solidFill>
                <a:latin typeface="Arial MT"/>
                <a:cs typeface="Arial MT"/>
              </a:rPr>
              <a:t>do</a:t>
            </a:r>
            <a:r>
              <a:rPr dirty="0" sz="1000" spc="5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000">
                <a:solidFill>
                  <a:srgbClr val="FF0000"/>
                </a:solidFill>
                <a:latin typeface="Arial MT"/>
                <a:cs typeface="Arial MT"/>
              </a:rPr>
              <a:t>Corpo de</a:t>
            </a:r>
            <a:r>
              <a:rPr dirty="0" sz="1000" spc="5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000">
                <a:solidFill>
                  <a:srgbClr val="FF0000"/>
                </a:solidFill>
                <a:latin typeface="Arial MT"/>
                <a:cs typeface="Arial MT"/>
              </a:rPr>
              <a:t>Bombeiros </a:t>
            </a:r>
            <a:r>
              <a:rPr dirty="0" sz="1000">
                <a:solidFill>
                  <a:srgbClr val="FF0000"/>
                </a:solidFill>
                <a:latin typeface="Arial MT"/>
                <a:cs typeface="Arial MT"/>
                <a:hlinkClick r:id="rId3"/>
              </a:rPr>
              <a:t>www.corpodebombeiros.sp.gov.br</a:t>
            </a:r>
            <a:r>
              <a:rPr dirty="0" sz="1000" spc="5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000">
                <a:solidFill>
                  <a:srgbClr val="FF0000"/>
                </a:solidFill>
                <a:latin typeface="Arial MT"/>
                <a:cs typeface="Arial MT"/>
              </a:rPr>
              <a:t>,</a:t>
            </a:r>
            <a:r>
              <a:rPr dirty="0" sz="1000" spc="5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000" spc="-25">
                <a:solidFill>
                  <a:srgbClr val="FF0000"/>
                </a:solidFill>
                <a:latin typeface="Arial MT"/>
                <a:cs typeface="Arial MT"/>
              </a:rPr>
              <a:t>ou </a:t>
            </a:r>
            <a:r>
              <a:rPr dirty="0" sz="1000">
                <a:solidFill>
                  <a:srgbClr val="FF0000"/>
                </a:solidFill>
                <a:latin typeface="Arial MT"/>
                <a:cs typeface="Arial MT"/>
              </a:rPr>
              <a:t>utilize o aplicativo para dispositivos móveis "Bombeiros</a:t>
            </a:r>
            <a:r>
              <a:rPr dirty="0" sz="1000" spc="5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000" spc="-20">
                <a:solidFill>
                  <a:srgbClr val="FF0000"/>
                </a:solidFill>
                <a:latin typeface="Arial MT"/>
                <a:cs typeface="Arial MT"/>
              </a:rPr>
              <a:t>SP".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04800" y="114300"/>
            <a:ext cx="7137400" cy="10464800"/>
          </a:xfrm>
          <a:custGeom>
            <a:avLst/>
            <a:gdLst/>
            <a:ahLst/>
            <a:cxnLst/>
            <a:rect l="l" t="t" r="r" b="b"/>
            <a:pathLst>
              <a:path w="7137400" h="10464800">
                <a:moveTo>
                  <a:pt x="25400" y="10439400"/>
                </a:moveTo>
                <a:lnTo>
                  <a:pt x="7112000" y="10439400"/>
                </a:lnTo>
                <a:lnTo>
                  <a:pt x="7112000" y="25400"/>
                </a:lnTo>
                <a:lnTo>
                  <a:pt x="25400" y="25400"/>
                </a:lnTo>
                <a:lnTo>
                  <a:pt x="25400" y="10439400"/>
                </a:lnTo>
                <a:close/>
              </a:path>
              <a:path w="7137400" h="10464800">
                <a:moveTo>
                  <a:pt x="0" y="10464800"/>
                </a:moveTo>
                <a:lnTo>
                  <a:pt x="7137400" y="10464800"/>
                </a:lnTo>
                <a:lnTo>
                  <a:pt x="7137400" y="0"/>
                </a:lnTo>
                <a:lnTo>
                  <a:pt x="0" y="0"/>
                </a:lnTo>
                <a:lnTo>
                  <a:pt x="0" y="10464800"/>
                </a:lnTo>
                <a:close/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2026-10-08T11:53:15Z</dcterms:created>
  <dcterms:modified xsi:type="dcterms:W3CDTF">2026-10-08T11:53:15Z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v10.0.20290.1</vt:lpwstr>
  </property>
  <property fmtid="{D5CDD505-2E9C-101B-9397-08002B2CF9AE}" pid="3" name="Created">
    <vt:filetime>2026-10-08T00:00:00Z</vt:filetime>
  </property>
  <property fmtid="{D5CDD505-2E9C-101B-9397-08002B2CF9AE}" pid="4" name="Creator">
    <vt:lpwstr>PDFium</vt:lpwstr>
  </property>
  <property fmtid="{D5CDD505-2E9C-101B-9397-08002B2CF9AE}" pid="5" name="Producer">
    <vt:lpwstr>PDFium</vt:lpwstr>
  </property>
  <property fmtid="{D5CDD505-2E9C-101B-9397-08002B2CF9AE}" pid="6" name="LastSaved">
    <vt:filetime>2026-10-08T00:00:00Z</vt:filetime>
  </property>
</Properties>
</file>