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7505700" cy="10610850"/>
  <p:notesSz cx="7505700" cy="10610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322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2451" y="3277552"/>
            <a:ext cx="6374447" cy="2220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24902" y="5920740"/>
            <a:ext cx="5249545" cy="2643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4967" y="2431732"/>
            <a:ext cx="3262217" cy="6978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62165" y="2431732"/>
            <a:ext cx="3262217" cy="6978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4967" y="422910"/>
            <a:ext cx="6749415" cy="1691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967" y="2431732"/>
            <a:ext cx="6749415" cy="6978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49779" y="9832658"/>
            <a:ext cx="2399792" cy="528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4967" y="9832658"/>
            <a:ext cx="1724850" cy="528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399532" y="9832658"/>
            <a:ext cx="1724850" cy="528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g"/><Relationship Id="rId7" Type="http://schemas.openxmlformats.org/officeDocument/2006/relationships/image" Target="../media/image64.jp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3.jpg"/><Relationship Id="rId5" Type="http://schemas.openxmlformats.org/officeDocument/2006/relationships/image" Target="../media/image62.png"/><Relationship Id="rId4" Type="http://schemas.openxmlformats.org/officeDocument/2006/relationships/image" Target="../media/image6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9.png"/><Relationship Id="rId5" Type="http://schemas.openxmlformats.org/officeDocument/2006/relationships/image" Target="../media/image68.jpg"/><Relationship Id="rId4" Type="http://schemas.openxmlformats.org/officeDocument/2006/relationships/image" Target="../media/image6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jpg"/><Relationship Id="rId13" Type="http://schemas.openxmlformats.org/officeDocument/2006/relationships/image" Target="../media/image82.png"/><Relationship Id="rId3" Type="http://schemas.openxmlformats.org/officeDocument/2006/relationships/image" Target="../media/image72.png"/><Relationship Id="rId7" Type="http://schemas.openxmlformats.org/officeDocument/2006/relationships/image" Target="../media/image76.jpg"/><Relationship Id="rId12" Type="http://schemas.openxmlformats.org/officeDocument/2006/relationships/image" Target="../media/image81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5.png"/><Relationship Id="rId11" Type="http://schemas.openxmlformats.org/officeDocument/2006/relationships/image" Target="../media/image80.jpg"/><Relationship Id="rId5" Type="http://schemas.openxmlformats.org/officeDocument/2006/relationships/image" Target="../media/image74.png"/><Relationship Id="rId10" Type="http://schemas.openxmlformats.org/officeDocument/2006/relationships/image" Target="../media/image79.jpg"/><Relationship Id="rId4" Type="http://schemas.openxmlformats.org/officeDocument/2006/relationships/image" Target="../media/image73.png"/><Relationship Id="rId9" Type="http://schemas.openxmlformats.org/officeDocument/2006/relationships/image" Target="../media/image78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94.jpg"/><Relationship Id="rId18" Type="http://schemas.openxmlformats.org/officeDocument/2006/relationships/image" Target="../media/image99.jpg"/><Relationship Id="rId3" Type="http://schemas.openxmlformats.org/officeDocument/2006/relationships/image" Target="../media/image84.jpg"/><Relationship Id="rId7" Type="http://schemas.openxmlformats.org/officeDocument/2006/relationships/image" Target="../media/image88.png"/><Relationship Id="rId12" Type="http://schemas.openxmlformats.org/officeDocument/2006/relationships/image" Target="../media/image93.jpg"/><Relationship Id="rId17" Type="http://schemas.openxmlformats.org/officeDocument/2006/relationships/image" Target="../media/image98.png"/><Relationship Id="rId2" Type="http://schemas.openxmlformats.org/officeDocument/2006/relationships/image" Target="../media/image83.jpg"/><Relationship Id="rId16" Type="http://schemas.openxmlformats.org/officeDocument/2006/relationships/image" Target="../media/image97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7.jpg"/><Relationship Id="rId11" Type="http://schemas.openxmlformats.org/officeDocument/2006/relationships/image" Target="../media/image92.jpg"/><Relationship Id="rId5" Type="http://schemas.openxmlformats.org/officeDocument/2006/relationships/image" Target="../media/image86.jpg"/><Relationship Id="rId15" Type="http://schemas.openxmlformats.org/officeDocument/2006/relationships/image" Target="../media/image96.jpg"/><Relationship Id="rId10" Type="http://schemas.openxmlformats.org/officeDocument/2006/relationships/image" Target="../media/image91.jpg"/><Relationship Id="rId4" Type="http://schemas.openxmlformats.org/officeDocument/2006/relationships/image" Target="../media/image85.jpg"/><Relationship Id="rId9" Type="http://schemas.openxmlformats.org/officeDocument/2006/relationships/image" Target="../media/image90.jpg"/><Relationship Id="rId14" Type="http://schemas.openxmlformats.org/officeDocument/2006/relationships/image" Target="../media/image9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11.jpg"/><Relationship Id="rId3" Type="http://schemas.openxmlformats.org/officeDocument/2006/relationships/image" Target="../media/image101.png"/><Relationship Id="rId7" Type="http://schemas.openxmlformats.org/officeDocument/2006/relationships/image" Target="../media/image105.jpg"/><Relationship Id="rId12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103.png"/><Relationship Id="rId10" Type="http://schemas.openxmlformats.org/officeDocument/2006/relationships/image" Target="../media/image108.png"/><Relationship Id="rId4" Type="http://schemas.openxmlformats.org/officeDocument/2006/relationships/image" Target="../media/image102.png"/><Relationship Id="rId9" Type="http://schemas.openxmlformats.org/officeDocument/2006/relationships/image" Target="../media/image107.png"/><Relationship Id="rId14" Type="http://schemas.openxmlformats.org/officeDocument/2006/relationships/image" Target="../media/image1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jpg"/><Relationship Id="rId5" Type="http://schemas.openxmlformats.org/officeDocument/2006/relationships/image" Target="../media/image16.png"/><Relationship Id="rId10" Type="http://schemas.openxmlformats.org/officeDocument/2006/relationships/image" Target="../media/image21.jpg"/><Relationship Id="rId4" Type="http://schemas.openxmlformats.org/officeDocument/2006/relationships/image" Target="../media/image15.jp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5.jpg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g"/><Relationship Id="rId3" Type="http://schemas.openxmlformats.org/officeDocument/2006/relationships/image" Target="../media/image27.png"/><Relationship Id="rId7" Type="http://schemas.openxmlformats.org/officeDocument/2006/relationships/image" Target="../media/image31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jp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jpg"/><Relationship Id="rId7" Type="http://schemas.openxmlformats.org/officeDocument/2006/relationships/image" Target="../media/image38.pn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6.jpg"/><Relationship Id="rId5" Type="http://schemas.openxmlformats.org/officeDocument/2006/relationships/image" Target="../media/image45.png"/><Relationship Id="rId4" Type="http://schemas.openxmlformats.org/officeDocument/2006/relationships/image" Target="../media/image4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g"/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1.jpg"/><Relationship Id="rId5" Type="http://schemas.openxmlformats.org/officeDocument/2006/relationships/image" Target="../media/image50.jpg"/><Relationship Id="rId4" Type="http://schemas.openxmlformats.org/officeDocument/2006/relationships/image" Target="../media/image4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jpg"/><Relationship Id="rId2" Type="http://schemas.openxmlformats.org/officeDocument/2006/relationships/image" Target="../media/image52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6.png"/><Relationship Id="rId5" Type="http://schemas.openxmlformats.org/officeDocument/2006/relationships/image" Target="../media/image55.jpg"/><Relationship Id="rId4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78935" y="442122"/>
            <a:ext cx="0" cy="869315"/>
          </a:xfrm>
          <a:custGeom>
            <a:avLst/>
            <a:gdLst/>
            <a:ahLst/>
            <a:cxnLst/>
            <a:rect l="l" t="t" r="r" b="b"/>
            <a:pathLst>
              <a:path h="869315">
                <a:moveTo>
                  <a:pt x="0" y="869281"/>
                </a:moveTo>
                <a:lnTo>
                  <a:pt x="0" y="0"/>
                </a:lnTo>
              </a:path>
            </a:pathLst>
          </a:custGeom>
          <a:ln w="15039">
            <a:solidFill>
              <a:srgbClr val="3F3F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871415" y="442122"/>
            <a:ext cx="1459230" cy="869315"/>
            <a:chOff x="5871415" y="442122"/>
            <a:chExt cx="1459230" cy="869315"/>
          </a:xfrm>
        </p:grpSpPr>
        <p:sp>
          <p:nvSpPr>
            <p:cNvPr id="4" name="object 4"/>
            <p:cNvSpPr/>
            <p:nvPr/>
          </p:nvSpPr>
          <p:spPr>
            <a:xfrm>
              <a:off x="7322725" y="442122"/>
              <a:ext cx="0" cy="869315"/>
            </a:xfrm>
            <a:custGeom>
              <a:avLst/>
              <a:gdLst/>
              <a:ahLst/>
              <a:cxnLst/>
              <a:rect l="l" t="t" r="r" b="b"/>
              <a:pathLst>
                <a:path h="869315">
                  <a:moveTo>
                    <a:pt x="0" y="869281"/>
                  </a:moveTo>
                  <a:lnTo>
                    <a:pt x="0" y="0"/>
                  </a:lnTo>
                </a:path>
              </a:pathLst>
            </a:custGeom>
            <a:ln w="15039">
              <a:solidFill>
                <a:srgbClr val="3F3F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871415" y="449642"/>
              <a:ext cx="1459230" cy="0"/>
            </a:xfrm>
            <a:custGeom>
              <a:avLst/>
              <a:gdLst/>
              <a:ahLst/>
              <a:cxnLst/>
              <a:rect l="l" t="t" r="r" b="b"/>
              <a:pathLst>
                <a:path w="1459229">
                  <a:moveTo>
                    <a:pt x="0" y="0"/>
                  </a:moveTo>
                  <a:lnTo>
                    <a:pt x="1458830" y="0"/>
                  </a:lnTo>
                </a:path>
              </a:pathLst>
            </a:custGeom>
            <a:ln w="15039">
              <a:solidFill>
                <a:srgbClr val="3F3F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871415" y="1303883"/>
              <a:ext cx="1459230" cy="0"/>
            </a:xfrm>
            <a:custGeom>
              <a:avLst/>
              <a:gdLst/>
              <a:ahLst/>
              <a:cxnLst/>
              <a:rect l="l" t="t" r="r" b="b"/>
              <a:pathLst>
                <a:path w="1459229">
                  <a:moveTo>
                    <a:pt x="0" y="0"/>
                  </a:moveTo>
                  <a:lnTo>
                    <a:pt x="1458830" y="0"/>
                  </a:lnTo>
                </a:path>
              </a:pathLst>
            </a:custGeom>
            <a:ln w="15039">
              <a:solidFill>
                <a:srgbClr val="3F3F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8879" y="559430"/>
            <a:ext cx="3795966" cy="24063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28902" y="1010614"/>
            <a:ext cx="397042" cy="15641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46763" y="553414"/>
            <a:ext cx="102268" cy="10828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18163" y="6683503"/>
            <a:ext cx="48126" cy="13234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037975" y="1004598"/>
            <a:ext cx="4247150" cy="26469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48529" y="812092"/>
            <a:ext cx="727911" cy="132347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154168" y="443459"/>
            <a:ext cx="904875" cy="24701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ts val="855"/>
              </a:lnSpc>
              <a:spcBef>
                <a:spcPts val="140"/>
              </a:spcBef>
            </a:pPr>
            <a:r>
              <a:rPr sz="750" dirty="0">
                <a:solidFill>
                  <a:srgbClr val="0E0E0E"/>
                </a:solidFill>
                <a:latin typeface="Arial MT"/>
                <a:cs typeface="Arial MT"/>
              </a:rPr>
              <a:t>GUARULHOS</a:t>
            </a:r>
            <a:r>
              <a:rPr sz="750" spc="26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3F3F3F"/>
                </a:solidFill>
                <a:latin typeface="Arial MT"/>
                <a:cs typeface="Arial MT"/>
              </a:rPr>
              <a:t>-</a:t>
            </a:r>
            <a:r>
              <a:rPr sz="750" spc="15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750" spc="-25" dirty="0">
                <a:solidFill>
                  <a:srgbClr val="262626"/>
                </a:solidFill>
                <a:latin typeface="Arial MT"/>
                <a:cs typeface="Arial MT"/>
              </a:rPr>
              <a:t>SP</a:t>
            </a:r>
            <a:endParaRPr sz="750">
              <a:latin typeface="Arial MT"/>
              <a:cs typeface="Arial MT"/>
            </a:endParaRPr>
          </a:p>
          <a:p>
            <a:pPr marL="62865">
              <a:lnSpc>
                <a:spcPts val="855"/>
              </a:lnSpc>
            </a:pPr>
            <a:r>
              <a:rPr sz="750" spc="-45" dirty="0">
                <a:solidFill>
                  <a:srgbClr val="333333"/>
                </a:solidFill>
                <a:latin typeface="Arial MT"/>
                <a:cs typeface="Arial MT"/>
              </a:rPr>
              <a:t>IÜtÇ</a:t>
            </a:r>
            <a:r>
              <a:rPr sz="750" spc="-125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750" spc="-70" dirty="0">
                <a:solidFill>
                  <a:srgbClr val="212121"/>
                </a:solidFill>
                <a:latin typeface="Arial MT"/>
                <a:cs typeface="Arial MT"/>
              </a:rPr>
              <a:t>R</a:t>
            </a:r>
            <a:r>
              <a:rPr sz="750" spc="-95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750" spc="-35" dirty="0">
                <a:solidFill>
                  <a:srgbClr val="2D2D2D"/>
                </a:solidFill>
                <a:latin typeface="Arial MT"/>
                <a:cs typeface="Arial MT"/>
              </a:rPr>
              <a:t>OFt</a:t>
            </a:r>
            <a:r>
              <a:rPr sz="750" spc="-100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3A3A3A"/>
                </a:solidFill>
                <a:latin typeface="Arial MT"/>
                <a:cs typeface="Arial MT"/>
              </a:rPr>
              <a:t>LME</a:t>
            </a:r>
            <a:r>
              <a:rPr sz="750" spc="190" dirty="0">
                <a:solidFill>
                  <a:srgbClr val="3A3A3A"/>
                </a:solidFill>
                <a:latin typeface="Arial MT"/>
                <a:cs typeface="Arial MT"/>
              </a:rPr>
              <a:t> </a:t>
            </a:r>
            <a:r>
              <a:rPr sz="750" spc="-50" dirty="0">
                <a:solidFill>
                  <a:srgbClr val="1F1F1F"/>
                </a:solidFill>
                <a:latin typeface="Arial MT"/>
                <a:cs typeface="Arial MT"/>
              </a:rPr>
              <a:t>W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11906" y="747006"/>
            <a:ext cx="774700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dirty="0">
                <a:solidFill>
                  <a:srgbClr val="383838"/>
                </a:solidFill>
                <a:latin typeface="Arial MT"/>
                <a:cs typeface="Arial MT"/>
              </a:rPr>
              <a:t>15</a:t>
            </a:r>
            <a:r>
              <a:rPr sz="1400" spc="100" dirty="0">
                <a:solidFill>
                  <a:srgbClr val="383838"/>
                </a:solidFill>
                <a:latin typeface="Arial MT"/>
                <a:cs typeface="Arial MT"/>
              </a:rPr>
              <a:t> </a:t>
            </a:r>
            <a:r>
              <a:rPr sz="1400" spc="-295" dirty="0">
                <a:solidFill>
                  <a:srgbClr val="262626"/>
                </a:solidFill>
                <a:latin typeface="Arial MT"/>
                <a:cs typeface="Arial MT"/>
              </a:rPr>
              <a:t>1</a:t>
            </a:r>
            <a:r>
              <a:rPr sz="1400" spc="270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343434"/>
                </a:solidFill>
                <a:latin typeface="Arial MT"/>
                <a:cs typeface="Arial MT"/>
              </a:rPr>
              <a:t>\</a:t>
            </a:r>
            <a:r>
              <a:rPr sz="1400" spc="135" dirty="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sz="1400" spc="-30" dirty="0">
                <a:solidFill>
                  <a:srgbClr val="333333"/>
                </a:solidFill>
                <a:latin typeface="Arial MT"/>
                <a:cs typeface="Arial MT"/>
              </a:rPr>
              <a:t>1</a:t>
            </a:r>
            <a:r>
              <a:rPr sz="1400" spc="9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1400" spc="-140" dirty="0">
                <a:solidFill>
                  <a:srgbClr val="2D2D2D"/>
                </a:solidFill>
                <a:latin typeface="Arial MT"/>
                <a:cs typeface="Arial MT"/>
              </a:rPr>
              <a:t>§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86055" y="1548358"/>
            <a:ext cx="5366385" cy="106934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8415" marR="5080" indent="-6350">
              <a:lnSpc>
                <a:spcPts val="1350"/>
              </a:lnSpc>
              <a:spcBef>
                <a:spcPts val="204"/>
              </a:spcBef>
              <a:tabLst>
                <a:tab pos="943610" algn="l"/>
                <a:tab pos="1642745" algn="l"/>
                <a:tab pos="1985645" algn="l"/>
                <a:tab pos="3122930" algn="l"/>
                <a:tab pos="3568700" algn="l"/>
                <a:tab pos="4692650" algn="l"/>
                <a:tab pos="5232400" algn="l"/>
              </a:tabLst>
            </a:pPr>
            <a:r>
              <a:rPr sz="1150" spc="-10" dirty="0">
                <a:latin typeface="Arial MT"/>
                <a:cs typeface="Arial MT"/>
              </a:rPr>
              <a:t>ESTATUTO</a:t>
            </a:r>
            <a:r>
              <a:rPr sz="1150" dirty="0">
                <a:latin typeface="Arial MT"/>
                <a:cs typeface="Arial MT"/>
              </a:rPr>
              <a:t>	</a:t>
            </a:r>
            <a:r>
              <a:rPr sz="1150" spc="-10" dirty="0">
                <a:latin typeface="Arial MT"/>
                <a:cs typeface="Arial MT"/>
              </a:rPr>
              <a:t>SOCIAL</a:t>
            </a:r>
            <a:r>
              <a:rPr sz="1150" dirty="0">
                <a:latin typeface="Arial MT"/>
                <a:cs typeface="Arial MT"/>
              </a:rPr>
              <a:t>	</a:t>
            </a:r>
            <a:r>
              <a:rPr sz="1150" spc="-25" dirty="0">
                <a:latin typeface="Arial MT"/>
                <a:cs typeface="Arial MT"/>
              </a:rPr>
              <a:t>DA</a:t>
            </a:r>
            <a:r>
              <a:rPr sz="1150" dirty="0">
                <a:latin typeface="Arial MT"/>
                <a:cs typeface="Arial MT"/>
              </a:rPr>
              <a:t>	</a:t>
            </a:r>
            <a:r>
              <a:rPr sz="1150" spc="-10" dirty="0">
                <a:latin typeface="Arial MT"/>
                <a:cs typeface="Arial MT"/>
              </a:rPr>
              <a:t>ASSOCIAÇÃO</a:t>
            </a:r>
            <a:r>
              <a:rPr sz="1150" dirty="0">
                <a:latin typeface="Arial MT"/>
                <a:cs typeface="Arial MT"/>
              </a:rPr>
              <a:t>	</a:t>
            </a:r>
            <a:r>
              <a:rPr sz="1150" spc="-25" dirty="0">
                <a:latin typeface="Arial MT"/>
                <a:cs typeface="Arial MT"/>
              </a:rPr>
              <a:t>DOS</a:t>
            </a:r>
            <a:r>
              <a:rPr sz="1150" dirty="0">
                <a:latin typeface="Arial MT"/>
                <a:cs typeface="Arial MT"/>
              </a:rPr>
              <a:t>	</a:t>
            </a:r>
            <a:r>
              <a:rPr sz="1150" spc="-10" dirty="0">
                <a:latin typeface="Arial MT"/>
                <a:cs typeface="Arial MT"/>
              </a:rPr>
              <a:t>MORADORES</a:t>
            </a:r>
            <a:r>
              <a:rPr sz="1150" dirty="0">
                <a:latin typeface="Arial MT"/>
                <a:cs typeface="Arial MT"/>
              </a:rPr>
              <a:t>	</a:t>
            </a:r>
            <a:r>
              <a:rPr sz="1150" spc="-20" dirty="0">
                <a:latin typeface="Arial MT"/>
                <a:cs typeface="Arial MT"/>
              </a:rPr>
              <a:t>PARA</a:t>
            </a:r>
            <a:r>
              <a:rPr sz="1150" dirty="0">
                <a:latin typeface="Arial MT"/>
                <a:cs typeface="Arial MT"/>
              </a:rPr>
              <a:t>	</a:t>
            </a:r>
            <a:r>
              <a:rPr sz="1150" spc="-50" dirty="0">
                <a:latin typeface="Arial MT"/>
                <a:cs typeface="Arial MT"/>
              </a:rPr>
              <a:t>O </a:t>
            </a:r>
            <a:r>
              <a:rPr sz="1150" dirty="0">
                <a:latin typeface="Arial MT"/>
                <a:cs typeface="Arial MT"/>
              </a:rPr>
              <a:t>DESENVOLVIMENTO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ÁGUA</a:t>
            </a:r>
            <a:r>
              <a:rPr sz="1150" spc="3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AZUL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spc="-520" dirty="0">
                <a:solidFill>
                  <a:srgbClr val="111111"/>
                </a:solidFill>
                <a:latin typeface="Arial MT"/>
                <a:cs typeface="Arial MT"/>
              </a:rPr>
              <a:t>—</a:t>
            </a:r>
            <a:r>
              <a:rPr sz="1150" spc="24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AMAA-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CNPJ:</a:t>
            </a:r>
            <a:r>
              <a:rPr sz="1150" spc="2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08.953.367/0001-</a:t>
            </a:r>
            <a:r>
              <a:rPr sz="1150" spc="-25" dirty="0">
                <a:latin typeface="Arial MT"/>
                <a:cs typeface="Arial MT"/>
              </a:rPr>
              <a:t>31</a:t>
            </a:r>
            <a:endParaRPr sz="1150">
              <a:latin typeface="Arial MT"/>
              <a:cs typeface="Arial MT"/>
            </a:endParaRPr>
          </a:p>
          <a:p>
            <a:pPr marL="19050">
              <a:lnSpc>
                <a:spcPts val="1310"/>
              </a:lnSpc>
            </a:pPr>
            <a:r>
              <a:rPr sz="1150" dirty="0">
                <a:latin typeface="Arial MT"/>
                <a:cs typeface="Arial MT"/>
              </a:rPr>
              <a:t>Leis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10.406/2002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e</a:t>
            </a:r>
            <a:r>
              <a:rPr sz="1150" spc="70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11.127,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28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spc="60" dirty="0">
                <a:latin typeface="Arial MT"/>
                <a:cs typeface="Arial MT"/>
              </a:rPr>
              <a:t>junho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2005.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150">
              <a:latin typeface="Arial MT"/>
              <a:cs typeface="Arial MT"/>
            </a:endParaRPr>
          </a:p>
          <a:p>
            <a:pPr marL="24765">
              <a:lnSpc>
                <a:spcPct val="100000"/>
              </a:lnSpc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1º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DENOMINAÇÃO,</a:t>
            </a:r>
            <a:r>
              <a:rPr sz="1150" spc="3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SEDE,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FINALIDADE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DURAÇÃO.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86429" y="2760540"/>
            <a:ext cx="5356225" cy="89471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5715" algn="just">
              <a:lnSpc>
                <a:spcPct val="98300"/>
              </a:lnSpc>
              <a:spcBef>
                <a:spcPts val="155"/>
              </a:spcBef>
            </a:pPr>
            <a:r>
              <a:rPr sz="1150" dirty="0">
                <a:latin typeface="Arial MT"/>
                <a:cs typeface="Arial MT"/>
              </a:rPr>
              <a:t>A</a:t>
            </a:r>
            <a:r>
              <a:rPr sz="1150" spc="13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Associaçâo</a:t>
            </a:r>
            <a:r>
              <a:rPr sz="1150" spc="170" dirty="0">
                <a:latin typeface="Arial MT"/>
                <a:cs typeface="Arial MT"/>
              </a:rPr>
              <a:t>  </a:t>
            </a:r>
            <a:r>
              <a:rPr sz="1150" spc="60" dirty="0">
                <a:latin typeface="Arial MT"/>
                <a:cs typeface="Arial MT"/>
              </a:rPr>
              <a:t>dos</a:t>
            </a:r>
            <a:r>
              <a:rPr sz="1150" spc="9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Moradores</a:t>
            </a:r>
            <a:r>
              <a:rPr sz="1150" spc="16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10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o</a:t>
            </a:r>
            <a:r>
              <a:rPr sz="1150" spc="95" dirty="0">
                <a:solidFill>
                  <a:srgbClr val="111111"/>
                </a:solidFill>
                <a:latin typeface="Arial MT"/>
                <a:cs typeface="Arial MT"/>
              </a:rPr>
              <a:t>  </a:t>
            </a:r>
            <a:r>
              <a:rPr sz="1150" spc="65" dirty="0">
                <a:latin typeface="Arial MT"/>
                <a:cs typeface="Arial MT"/>
              </a:rPr>
              <a:t>Desenvolvimento</a:t>
            </a:r>
            <a:r>
              <a:rPr sz="1150" spc="415" dirty="0">
                <a:latin typeface="Arial MT"/>
                <a:cs typeface="Arial MT"/>
              </a:rPr>
              <a:t> </a:t>
            </a:r>
            <a:r>
              <a:rPr sz="1150" spc="70" dirty="0">
                <a:latin typeface="Arial MT"/>
                <a:cs typeface="Arial MT"/>
              </a:rPr>
              <a:t>do</a:t>
            </a:r>
            <a:r>
              <a:rPr sz="1150" spc="11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Água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Azul, </a:t>
            </a:r>
            <a:r>
              <a:rPr sz="1150" dirty="0">
                <a:latin typeface="Arial MT"/>
                <a:cs typeface="Arial MT"/>
              </a:rPr>
              <a:t>neste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estatuto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designada,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simplesmente,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como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Associação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AMAA,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fundada </a:t>
            </a:r>
            <a:r>
              <a:rPr sz="1150" dirty="0">
                <a:latin typeface="Arial MT"/>
                <a:cs typeface="Arial MT"/>
              </a:rPr>
              <a:t>em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data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28</a:t>
            </a:r>
            <a:r>
              <a:rPr sz="1150" spc="28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maio</a:t>
            </a:r>
            <a:r>
              <a:rPr sz="1150" spc="22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2006,</a:t>
            </a:r>
            <a:r>
              <a:rPr sz="1150" spc="2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com</a:t>
            </a:r>
            <a:r>
              <a:rPr sz="1150" spc="26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sede</a:t>
            </a:r>
            <a:r>
              <a:rPr sz="1150" spc="30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82828"/>
                </a:solidFill>
                <a:latin typeface="Arial MT"/>
                <a:cs typeface="Arial MT"/>
              </a:rPr>
              <a:t>e</a:t>
            </a:r>
            <a:r>
              <a:rPr sz="1150" spc="200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foro,</a:t>
            </a:r>
            <a:r>
              <a:rPr sz="1150" spc="29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na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Av.</a:t>
            </a:r>
            <a:r>
              <a:rPr sz="1150" spc="2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Lydia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8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Jesus </a:t>
            </a:r>
            <a:r>
              <a:rPr sz="1150" dirty="0">
                <a:latin typeface="Arial MT"/>
                <a:cs typeface="Arial MT"/>
              </a:rPr>
              <a:t>Mendonça</a:t>
            </a:r>
            <a:r>
              <a:rPr sz="1150" spc="2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n°</a:t>
            </a:r>
            <a:r>
              <a:rPr sz="1150" spc="15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1146,</a:t>
            </a:r>
            <a:r>
              <a:rPr sz="1150" spc="2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Bairro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Água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Azul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CEP:</a:t>
            </a:r>
            <a:r>
              <a:rPr sz="1150" spc="254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65" dirty="0">
                <a:latin typeface="Arial MT"/>
                <a:cs typeface="Arial MT"/>
              </a:rPr>
              <a:t>07’‹</a:t>
            </a:r>
            <a:r>
              <a:rPr sz="1150" spc="-15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0A0A0A"/>
                </a:solidFill>
                <a:latin typeface="Arial MT"/>
                <a:cs typeface="Arial MT"/>
              </a:rPr>
              <a:t>59-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190,</a:t>
            </a:r>
            <a:r>
              <a:rPr sz="1150" spc="325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Cidade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Guarulhos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Estado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Sao</a:t>
            </a:r>
            <a:r>
              <a:rPr sz="1150" spc="9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Paulo.</a:t>
            </a:r>
            <a:r>
              <a:rPr sz="1150" spc="15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Registrado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no</a:t>
            </a:r>
            <a:r>
              <a:rPr sz="1150" spc="10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1º</a:t>
            </a:r>
            <a:r>
              <a:rPr sz="1150" spc="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Registro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Civil</a:t>
            </a:r>
            <a:r>
              <a:rPr sz="1150" spc="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Pessoa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Juridica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131313"/>
                </a:solidFill>
                <a:latin typeface="Arial MT"/>
                <a:cs typeface="Arial MT"/>
              </a:rPr>
              <a:t>de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82366" y="3569664"/>
            <a:ext cx="222250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25" spc="-37" baseline="-19323" dirty="0">
                <a:latin typeface="Arial MT"/>
                <a:cs typeface="Arial MT"/>
              </a:rPr>
              <a:t>n</a:t>
            </a:r>
            <a:r>
              <a:rPr sz="800" spc="-25" dirty="0">
                <a:latin typeface="Arial MT"/>
                <a:cs typeface="Arial MT"/>
              </a:rPr>
              <a:t>o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89949" y="3620798"/>
            <a:ext cx="5346065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068705" algn="l"/>
                <a:tab pos="1698625" algn="l"/>
                <a:tab pos="2402840" algn="l"/>
                <a:tab pos="2605405" algn="l"/>
                <a:tab pos="3120390" algn="l"/>
                <a:tab pos="3376929" algn="l"/>
                <a:tab pos="4851400" algn="l"/>
              </a:tabLst>
            </a:pPr>
            <a:r>
              <a:rPr sz="1150" spc="-10" dirty="0">
                <a:solidFill>
                  <a:srgbClr val="181818"/>
                </a:solidFill>
                <a:latin typeface="Arial MT"/>
                <a:cs typeface="Arial MT"/>
              </a:rPr>
              <a:t>Guarulnos/SP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	</a:t>
            </a:r>
            <a:r>
              <a:rPr sz="1150" spc="-25" dirty="0">
                <a:latin typeface="Arial MT"/>
                <a:cs typeface="Arial MT"/>
              </a:rPr>
              <a:t>sob</a:t>
            </a:r>
            <a:r>
              <a:rPr sz="1150" dirty="0">
                <a:latin typeface="Arial MT"/>
                <a:cs typeface="Arial MT"/>
              </a:rPr>
              <a:t>	</a:t>
            </a:r>
            <a:r>
              <a:rPr sz="1150" spc="-10" dirty="0">
                <a:latin typeface="Arial MT"/>
                <a:cs typeface="Arial MT"/>
              </a:rPr>
              <a:t>0142715</a:t>
            </a:r>
            <a:r>
              <a:rPr sz="1150" dirty="0">
                <a:latin typeface="Arial MT"/>
                <a:cs typeface="Arial MT"/>
              </a:rPr>
              <a:t>	</a:t>
            </a:r>
            <a:r>
              <a:rPr sz="1150" spc="-615" dirty="0">
                <a:solidFill>
                  <a:srgbClr val="2F2F2F"/>
                </a:solidFill>
                <a:latin typeface="Arial MT"/>
                <a:cs typeface="Arial MT"/>
              </a:rPr>
              <a:t>—</a:t>
            </a:r>
            <a:r>
              <a:rPr sz="1150" dirty="0">
                <a:solidFill>
                  <a:srgbClr val="2F2F2F"/>
                </a:solidFill>
                <a:latin typeface="Arial MT"/>
                <a:cs typeface="Arial MT"/>
              </a:rPr>
              <a:t>	</a:t>
            </a:r>
            <a:r>
              <a:rPr sz="1150" spc="-20" dirty="0">
                <a:solidFill>
                  <a:srgbClr val="0A0A0A"/>
                </a:solidFill>
                <a:latin typeface="Arial MT"/>
                <a:cs typeface="Arial MT"/>
              </a:rPr>
              <a:t>CNPJ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	</a:t>
            </a:r>
            <a:r>
              <a:rPr sz="1150" spc="-50" dirty="0">
                <a:solidFill>
                  <a:srgbClr val="242424"/>
                </a:solidFill>
                <a:latin typeface="Arial MT"/>
                <a:cs typeface="Arial MT"/>
              </a:rPr>
              <a:t>n</a:t>
            </a:r>
            <a:r>
              <a:rPr sz="1150" dirty="0">
                <a:solidFill>
                  <a:srgbClr val="242424"/>
                </a:solidFill>
                <a:latin typeface="Arial MT"/>
                <a:cs typeface="Arial MT"/>
              </a:rPr>
              <a:t>	</a:t>
            </a:r>
            <a:r>
              <a:rPr sz="1150" dirty="0">
                <a:latin typeface="Arial MT"/>
                <a:cs typeface="Arial MT"/>
              </a:rPr>
              <a:t>08.953.367/0001-</a:t>
            </a:r>
            <a:r>
              <a:rPr sz="1150" spc="-25" dirty="0">
                <a:latin typeface="Arial MT"/>
                <a:cs typeface="Arial MT"/>
              </a:rPr>
              <a:t>31</a:t>
            </a:r>
            <a:r>
              <a:rPr sz="1150" dirty="0">
                <a:latin typeface="Arial MT"/>
                <a:cs typeface="Arial MT"/>
              </a:rPr>
              <a:t>	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é</a:t>
            </a:r>
            <a:r>
              <a:rPr sz="1150" spc="175" dirty="0">
                <a:solidFill>
                  <a:srgbClr val="232323"/>
                </a:solidFill>
                <a:latin typeface="Arial MT"/>
                <a:cs typeface="Arial MT"/>
              </a:rPr>
              <a:t>  </a:t>
            </a:r>
            <a:r>
              <a:rPr sz="1150" spc="-25" dirty="0">
                <a:latin typeface="Arial MT"/>
                <a:cs typeface="Arial MT"/>
              </a:rPr>
              <a:t>uma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57010" y="3792248"/>
            <a:ext cx="5736590" cy="573786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37465" marR="360680" indent="10160" algn="just">
              <a:lnSpc>
                <a:spcPct val="99100"/>
              </a:lnSpc>
              <a:spcBef>
                <a:spcPts val="145"/>
              </a:spcBef>
            </a:pPr>
            <a:r>
              <a:rPr sz="1150" dirty="0">
                <a:latin typeface="Arial MT"/>
                <a:cs typeface="Arial MT"/>
              </a:rPr>
              <a:t>associação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direito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privado,</a:t>
            </a:r>
            <a:r>
              <a:rPr sz="1150" spc="2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constituída</a:t>
            </a:r>
            <a:r>
              <a:rPr sz="1150" spc="3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por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tempo</a:t>
            </a:r>
            <a:r>
              <a:rPr sz="1150" spc="28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indeterminado,</a:t>
            </a:r>
            <a:r>
              <a:rPr sz="1150" spc="2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sem</a:t>
            </a:r>
            <a:r>
              <a:rPr sz="1150" spc="254" dirty="0"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fins </a:t>
            </a:r>
            <a:r>
              <a:rPr sz="1150" dirty="0">
                <a:latin typeface="Arial MT"/>
                <a:cs typeface="Arial MT"/>
              </a:rPr>
              <a:t>econômicos,</a:t>
            </a:r>
            <a:r>
              <a:rPr sz="1150" spc="3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caráter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organizacional.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filantrópico,</a:t>
            </a:r>
            <a:r>
              <a:rPr sz="1150" spc="3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assistencial,</a:t>
            </a:r>
            <a:r>
              <a:rPr sz="1150" spc="28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promocional, </a:t>
            </a:r>
            <a:r>
              <a:rPr sz="1150" dirty="0">
                <a:latin typeface="Arial MT"/>
                <a:cs typeface="Arial MT"/>
              </a:rPr>
              <a:t>recreativo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educacional.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sem</a:t>
            </a:r>
            <a:r>
              <a:rPr sz="1150" spc="16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cunho</a:t>
            </a:r>
            <a:r>
              <a:rPr sz="1150" spc="13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politico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partidário,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com</a:t>
            </a:r>
            <a:r>
              <a:rPr sz="1150" spc="105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finalidade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111111"/>
                </a:solidFill>
                <a:latin typeface="Arial MT"/>
                <a:cs typeface="Arial MT"/>
              </a:rPr>
              <a:t>de </a:t>
            </a:r>
            <a:r>
              <a:rPr sz="1150" dirty="0">
                <a:latin typeface="Arial MT"/>
                <a:cs typeface="Arial MT"/>
              </a:rPr>
              <a:t>atender</a:t>
            </a:r>
            <a:r>
              <a:rPr sz="1150" spc="11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a</a:t>
            </a:r>
            <a:r>
              <a:rPr sz="1150" spc="95" dirty="0">
                <a:solidFill>
                  <a:srgbClr val="1F1F1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todos</a:t>
            </a:r>
            <a:r>
              <a:rPr sz="1150" spc="13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9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a</a:t>
            </a:r>
            <a:r>
              <a:rPr sz="1150" spc="110" dirty="0">
                <a:solidFill>
                  <a:srgbClr val="0E0E0E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eia</a:t>
            </a:r>
            <a:r>
              <a:rPr sz="1150" spc="114" dirty="0">
                <a:solidFill>
                  <a:srgbClr val="0C0C0C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se</a:t>
            </a:r>
            <a:r>
              <a:rPr sz="1150" spc="9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dirigirem,</a:t>
            </a:r>
            <a:r>
              <a:rPr sz="1150" spc="15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independente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9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classe</a:t>
            </a:r>
            <a:r>
              <a:rPr sz="1150" spc="114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social, </a:t>
            </a:r>
            <a:r>
              <a:rPr sz="1150" dirty="0">
                <a:latin typeface="Arial MT"/>
                <a:cs typeface="Arial MT"/>
              </a:rPr>
              <a:t>nacionalidade,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sexo</a:t>
            </a:r>
            <a:r>
              <a:rPr sz="1150" spc="40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raça</a:t>
            </a:r>
            <a:r>
              <a:rPr sz="1150" spc="42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cor</a:t>
            </a:r>
            <a:r>
              <a:rPr sz="1150" spc="10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c</a:t>
            </a:r>
            <a:r>
              <a:rPr sz="1725" baseline="2415" dirty="0">
                <a:solidFill>
                  <a:srgbClr val="131313"/>
                </a:solidFill>
                <a:latin typeface="Arial MT"/>
                <a:cs typeface="Arial MT"/>
              </a:rPr>
              <a:t>r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ença</a:t>
            </a:r>
            <a:r>
              <a:rPr sz="1150" spc="8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religiosa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Arial MT"/>
              <a:cs typeface="Arial MT"/>
            </a:endParaRPr>
          </a:p>
          <a:p>
            <a:pPr marL="41275" algn="just">
              <a:lnSpc>
                <a:spcPct val="100000"/>
              </a:lnSpc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2º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DAS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FINALIDADES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ASSOCIAÇÃO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1150">
              <a:latin typeface="Arial MT"/>
              <a:cs typeface="Arial MT"/>
            </a:endParaRPr>
          </a:p>
          <a:p>
            <a:pPr marL="35560" marR="365125" indent="-6350" algn="just">
              <a:lnSpc>
                <a:spcPts val="1350"/>
              </a:lnSpc>
            </a:pPr>
            <a:r>
              <a:rPr sz="1150" dirty="0">
                <a:latin typeface="Arial MT"/>
                <a:cs typeface="Arial MT"/>
              </a:rPr>
              <a:t>No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desenvo!vimento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suas</a:t>
            </a:r>
            <a:r>
              <a:rPr sz="1150" spc="15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atividades,</a:t>
            </a:r>
            <a:r>
              <a:rPr sz="1150" spc="2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a</a:t>
            </a:r>
            <a:r>
              <a:rPr sz="1150" spc="12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Associação</a:t>
            </a:r>
            <a:r>
              <a:rPr sz="1150" spc="2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observará</a:t>
            </a:r>
            <a:r>
              <a:rPr sz="1150" spc="2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os</a:t>
            </a:r>
            <a:r>
              <a:rPr sz="1150" spc="16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princípios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legalidade,</a:t>
            </a:r>
            <a:r>
              <a:rPr sz="1150" spc="3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impessoalidade,</a:t>
            </a:r>
            <a:r>
              <a:rPr sz="1150" spc="2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moralidade,</a:t>
            </a:r>
            <a:r>
              <a:rPr sz="1150" spc="4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publicidade,</a:t>
            </a:r>
            <a:r>
              <a:rPr sz="1150" spc="4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economicidade</a:t>
            </a:r>
            <a:r>
              <a:rPr sz="1150" spc="4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82828"/>
                </a:solidFill>
                <a:latin typeface="Arial MT"/>
                <a:cs typeface="Arial MT"/>
              </a:rPr>
              <a:t>e</a:t>
            </a:r>
            <a:r>
              <a:rPr sz="1150" spc="290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da </a:t>
            </a:r>
            <a:r>
              <a:rPr sz="1150" dirty="0">
                <a:latin typeface="Arial MT"/>
                <a:cs typeface="Arial MT"/>
              </a:rPr>
              <a:t>eficiencia,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com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</a:t>
            </a:r>
            <a:r>
              <a:rPr sz="1150" spc="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seguintes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finalidades:</a:t>
            </a:r>
            <a:endParaRPr sz="1150">
              <a:latin typeface="Arial MT"/>
              <a:cs typeface="Arial MT"/>
            </a:endParaRPr>
          </a:p>
          <a:p>
            <a:pPr marL="23495" marR="5080" indent="3810">
              <a:lnSpc>
                <a:spcPct val="98900"/>
              </a:lnSpc>
              <a:spcBef>
                <a:spcPts val="1295"/>
              </a:spcBef>
              <a:tabLst>
                <a:tab pos="998855" algn="l"/>
                <a:tab pos="3651250" algn="l"/>
                <a:tab pos="5629275" algn="l"/>
              </a:tabLst>
            </a:pPr>
            <a:r>
              <a:rPr sz="1150" dirty="0">
                <a:latin typeface="Arial MT"/>
                <a:cs typeface="Arial MT"/>
              </a:rPr>
              <a:t>I.</a:t>
            </a:r>
            <a:r>
              <a:rPr sz="1150" spc="165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Promover</a:t>
            </a:r>
            <a:r>
              <a:rPr sz="1150" dirty="0">
                <a:latin typeface="Arial MT"/>
                <a:cs typeface="Arial MT"/>
              </a:rPr>
              <a:t>	o</a:t>
            </a:r>
            <a:r>
              <a:rPr sz="1150" spc="13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üesen</a:t>
            </a:r>
            <a:r>
              <a:rPr sz="1150" spc="3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olvimento</a:t>
            </a:r>
            <a:r>
              <a:rPr sz="1150" spc="16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155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comunidade</a:t>
            </a:r>
            <a:r>
              <a:rPr sz="1150" dirty="0">
                <a:latin typeface="Arial MT"/>
                <a:cs typeface="Arial MT"/>
              </a:rPr>
              <a:t>	através</a:t>
            </a:r>
            <a:r>
              <a:rPr sz="1150" spc="17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de</a:t>
            </a:r>
            <a:r>
              <a:rPr sz="1150" spc="150" dirty="0">
                <a:solidFill>
                  <a:srgbClr val="1C1C1C"/>
                </a:solidFill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atendimento </a:t>
            </a:r>
            <a:r>
              <a:rPr sz="1150" dirty="0">
                <a:latin typeface="Arial MT"/>
                <a:cs typeface="Arial MT"/>
              </a:rPr>
              <a:t>gratuito,</a:t>
            </a:r>
            <a:r>
              <a:rPr sz="1150" spc="3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com</a:t>
            </a:r>
            <a:r>
              <a:rPr sz="1150" spc="3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finalidade</a:t>
            </a:r>
            <a:r>
              <a:rPr sz="1150" spc="4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principal</a:t>
            </a:r>
            <a:r>
              <a:rPr sz="1150" spc="3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2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2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sistúncia</a:t>
            </a:r>
            <a:r>
              <a:rPr sz="1150" spc="3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e</a:t>
            </a:r>
            <a:r>
              <a:rPr sz="1150" spc="26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promoção</a:t>
            </a:r>
            <a:r>
              <a:rPr sz="1150" spc="40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3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ser</a:t>
            </a:r>
            <a:r>
              <a:rPr sz="1150" spc="35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humano, </a:t>
            </a:r>
            <a:r>
              <a:rPr sz="1150" dirty="0">
                <a:latin typeface="Arial MT"/>
                <a:cs typeface="Arial MT"/>
              </a:rPr>
              <a:t>através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de</a:t>
            </a:r>
            <a:r>
              <a:rPr sz="1150" spc="17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construção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instalação</a:t>
            </a:r>
            <a:r>
              <a:rPr sz="1150" spc="2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B2B2B"/>
                </a:solidFill>
                <a:latin typeface="Arial MT"/>
                <a:cs typeface="Arial MT"/>
              </a:rPr>
              <a:t>oe</a:t>
            </a:r>
            <a:r>
              <a:rPr sz="1150" spc="175" dirty="0">
                <a:solidFill>
                  <a:srgbClr val="2B2B2B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creches</a:t>
            </a:r>
            <a:r>
              <a:rPr sz="1150" spc="2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para</a:t>
            </a:r>
            <a:r>
              <a:rPr sz="1150" spc="19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atendimento</a:t>
            </a:r>
            <a:r>
              <a:rPr sz="1150" spc="2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crianças, </a:t>
            </a:r>
            <a:r>
              <a:rPr sz="1150" dirty="0">
                <a:latin typeface="Arial MT"/>
                <a:cs typeface="Arial MT"/>
              </a:rPr>
              <a:t>cursos,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documentaçáo,</a:t>
            </a:r>
            <a:r>
              <a:rPr sz="1150" spc="3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organizar,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defender</a:t>
            </a:r>
            <a:r>
              <a:rPr sz="1150" spc="2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tanto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63636"/>
                </a:solidFill>
                <a:latin typeface="Arial MT"/>
                <a:cs typeface="Arial MT"/>
              </a:rPr>
              <a:t>o</a:t>
            </a:r>
            <a:r>
              <a:rPr sz="1150" spc="180" dirty="0">
                <a:solidFill>
                  <a:srgbClr val="36363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direito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i="1" dirty="0">
                <a:solidFill>
                  <a:srgbClr val="0C0C0C"/>
                </a:solidFill>
                <a:latin typeface="Arial"/>
                <a:cs typeface="Arial"/>
              </a:rPr>
              <a:t>de</a:t>
            </a:r>
            <a:r>
              <a:rPr sz="1150" i="1" spc="170" dirty="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sz="1150" dirty="0">
                <a:latin typeface="Arial MT"/>
                <a:cs typeface="Arial MT"/>
              </a:rPr>
              <a:t>moradia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quanto</a:t>
            </a:r>
            <a:r>
              <a:rPr sz="1150" dirty="0">
                <a:latin typeface="Arial MT"/>
                <a:cs typeface="Arial MT"/>
              </a:rPr>
              <a:t>	</a:t>
            </a:r>
            <a:r>
              <a:rPr sz="1150" spc="-25" dirty="0">
                <a:solidFill>
                  <a:srgbClr val="7B85BD"/>
                </a:solidFill>
                <a:latin typeface="Arial MT"/>
                <a:cs typeface="Arial MT"/>
              </a:rPr>
              <a:t>,• </a:t>
            </a:r>
            <a:r>
              <a:rPr sz="1150" dirty="0">
                <a:latin typeface="Arial MT"/>
                <a:cs typeface="Arial MT"/>
              </a:rPr>
              <a:t>seus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benefícios,</a:t>
            </a:r>
            <a:r>
              <a:rPr sz="1150" spc="2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água</a:t>
            </a:r>
            <a:r>
              <a:rPr sz="1150" spc="40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energia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elétrica</a:t>
            </a:r>
            <a:r>
              <a:rPr sz="1150" spc="4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esgoto,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coleta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lixo,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segurança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entre</a:t>
            </a:r>
            <a:r>
              <a:rPr sz="1150" spc="50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outros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Arial MT"/>
              <a:cs typeface="Arial MT"/>
            </a:endParaRPr>
          </a:p>
          <a:p>
            <a:pPr marL="19685" marR="378460" indent="1270" algn="just">
              <a:lnSpc>
                <a:spcPct val="99000"/>
              </a:lnSpc>
            </a:pPr>
            <a:r>
              <a:rPr sz="1150" dirty="0">
                <a:latin typeface="Arial MT"/>
                <a:cs typeface="Arial MT"/>
              </a:rPr>
              <a:t>II,</a:t>
            </a:r>
            <a:r>
              <a:rPr sz="1150" spc="11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Implantar</a:t>
            </a:r>
            <a:r>
              <a:rPr sz="1150" spc="18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núcleos</a:t>
            </a:r>
            <a:r>
              <a:rPr sz="1150" spc="17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e</a:t>
            </a:r>
            <a:r>
              <a:rPr sz="1150" spc="130" dirty="0">
                <a:solidFill>
                  <a:srgbClr val="212121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ou</a:t>
            </a:r>
            <a:r>
              <a:rPr sz="1150" spc="95" dirty="0">
                <a:solidFill>
                  <a:srgbClr val="1F1F1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departamentos</a:t>
            </a:r>
            <a:r>
              <a:rPr sz="1150" spc="21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13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visem</a:t>
            </a:r>
            <a:r>
              <a:rPr sz="1150" spc="13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444444"/>
                </a:solidFill>
                <a:latin typeface="Arial MT"/>
                <a:cs typeface="Arial MT"/>
              </a:rPr>
              <a:t>ã</a:t>
            </a:r>
            <a:r>
              <a:rPr sz="1150" spc="110" dirty="0">
                <a:solidFill>
                  <a:srgbClr val="444444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recuperação</a:t>
            </a:r>
            <a:r>
              <a:rPr sz="1150" spc="155" dirty="0">
                <a:latin typeface="Arial MT"/>
                <a:cs typeface="Arial MT"/>
              </a:rPr>
              <a:t>  </a:t>
            </a:r>
            <a:r>
              <a:rPr sz="1150" spc="-25" dirty="0">
                <a:latin typeface="Arial MT"/>
                <a:cs typeface="Arial MT"/>
              </a:rPr>
              <a:t>de </a:t>
            </a:r>
            <a:r>
              <a:rPr sz="1150" dirty="0">
                <a:latin typeface="Arial MT"/>
                <a:cs typeface="Arial MT"/>
              </a:rPr>
              <a:t>dependentes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químicos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de</a:t>
            </a:r>
            <a:r>
              <a:rPr sz="1150" spc="120" dirty="0">
                <a:solidFill>
                  <a:srgbClr val="212121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orientação</a:t>
            </a:r>
            <a:r>
              <a:rPr sz="1150" spc="14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F2F2F"/>
                </a:solidFill>
                <a:latin typeface="Arial MT"/>
                <a:cs typeface="Arial MT"/>
              </a:rPr>
              <a:t>e</a:t>
            </a:r>
            <a:r>
              <a:rPr sz="1150" spc="110" dirty="0">
                <a:solidFill>
                  <a:srgbClr val="2F2F2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apoio</a:t>
            </a:r>
            <a:r>
              <a:rPr sz="1150" spc="13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sócio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familiar,</a:t>
            </a:r>
            <a:r>
              <a:rPr sz="1150" spc="14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apoio</a:t>
            </a:r>
            <a:r>
              <a:rPr sz="1150" spc="145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sócio </a:t>
            </a:r>
            <a:r>
              <a:rPr sz="1150" dirty="0">
                <a:latin typeface="Arial MT"/>
                <a:cs typeface="Arial MT"/>
              </a:rPr>
              <a:t>educati</a:t>
            </a:r>
            <a:r>
              <a:rPr sz="1725" baseline="2415" dirty="0">
                <a:latin typeface="Arial MT"/>
                <a:cs typeface="Arial MT"/>
              </a:rPr>
              <a:t>v</a:t>
            </a:r>
            <a:r>
              <a:rPr sz="1150" dirty="0">
                <a:latin typeface="Arial MT"/>
                <a:cs typeface="Arial MT"/>
              </a:rPr>
              <a:t>o,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abrigo,</a:t>
            </a:r>
            <a:r>
              <a:rPr sz="1150" spc="204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assistência</a:t>
            </a:r>
            <a:r>
              <a:rPr sz="1150" spc="254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ao</a:t>
            </a:r>
            <a:r>
              <a:rPr sz="1150" spc="16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iuoso,</a:t>
            </a:r>
            <a:r>
              <a:rPr sz="1150" spc="204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asilo,</a:t>
            </a:r>
            <a:r>
              <a:rPr sz="1150" spc="21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liberdade</a:t>
            </a:r>
            <a:r>
              <a:rPr sz="1150" spc="204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assistida,</a:t>
            </a:r>
            <a:r>
              <a:rPr sz="1150" spc="229" dirty="0">
                <a:latin typeface="Arial MT"/>
                <a:cs typeface="Arial MT"/>
              </a:rPr>
              <a:t>  </a:t>
            </a:r>
            <a:r>
              <a:rPr sz="1150" spc="-20" dirty="0">
                <a:latin typeface="Arial MT"/>
                <a:cs typeface="Arial MT"/>
              </a:rPr>
              <a:t>semi </a:t>
            </a:r>
            <a:r>
              <a:rPr sz="1150" dirty="0">
                <a:latin typeface="Arial MT"/>
                <a:cs typeface="Arial MT"/>
              </a:rPr>
              <a:t>liberdade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e</a:t>
            </a:r>
            <a:r>
              <a:rPr sz="1150" spc="4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internação: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 MT"/>
              <a:cs typeface="Arial MT"/>
            </a:endParaRPr>
          </a:p>
          <a:p>
            <a:pPr marL="19050" marR="379730" indent="-4445" algn="just">
              <a:lnSpc>
                <a:spcPct val="98700"/>
              </a:lnSpc>
            </a:pPr>
            <a:r>
              <a:rPr sz="1150" dirty="0">
                <a:latin typeface="Arial MT"/>
                <a:cs typeface="Arial MT"/>
              </a:rPr>
              <a:t>III.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Implantar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núcleos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departamentos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assistência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odontológica,</a:t>
            </a:r>
            <a:r>
              <a:rPr sz="1150" spc="24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mécica, </a:t>
            </a:r>
            <a:r>
              <a:rPr sz="1150" dirty="0">
                <a:latin typeface="Arial MT"/>
                <a:cs typeface="Arial MT"/>
              </a:rPr>
              <a:t>psicolôgica,</a:t>
            </a:r>
            <a:r>
              <a:rPr sz="1150" spc="4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psicopedagógica</a:t>
            </a:r>
            <a:r>
              <a:rPr sz="1150" spc="36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e</a:t>
            </a:r>
            <a:r>
              <a:rPr sz="1150" spc="28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outros</a:t>
            </a:r>
            <a:r>
              <a:rPr sz="1150" spc="4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tantos</a:t>
            </a:r>
            <a:r>
              <a:rPr sz="1150" spc="3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quanto</a:t>
            </a:r>
            <a:r>
              <a:rPr sz="1150" spc="3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torem</a:t>
            </a:r>
            <a:r>
              <a:rPr sz="1150" spc="4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necessários</a:t>
            </a:r>
            <a:r>
              <a:rPr sz="1150" spc="470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que </a:t>
            </a:r>
            <a:r>
              <a:rPr sz="1150" dirty="0">
                <a:latin typeface="Arial MT"/>
                <a:cs typeface="Arial MT"/>
              </a:rPr>
              <a:t>visem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à</a:t>
            </a:r>
            <a:r>
              <a:rPr sz="1150" spc="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promoção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saúde</a:t>
            </a:r>
            <a:endParaRPr sz="1150">
              <a:latin typeface="Arial MT"/>
              <a:cs typeface="Arial MT"/>
            </a:endParaRPr>
          </a:p>
          <a:p>
            <a:pPr marL="12700" marR="378460" indent="2540" algn="just">
              <a:lnSpc>
                <a:spcPct val="99500"/>
              </a:lnSpc>
              <a:spcBef>
                <a:spcPts val="1305"/>
              </a:spcBef>
            </a:pPr>
            <a:r>
              <a:rPr sz="1150" dirty="0">
                <a:latin typeface="Arial MT"/>
                <a:cs typeface="Arial MT"/>
              </a:rPr>
              <a:t>IV.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Implantar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desenv‹›Iver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atividades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educacionais,</a:t>
            </a:r>
            <a:r>
              <a:rPr sz="1150" spc="25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como</a:t>
            </a:r>
            <a:r>
              <a:rPr sz="1150" spc="114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creche,</a:t>
            </a:r>
            <a:r>
              <a:rPr sz="1150" spc="19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pré-</a:t>
            </a:r>
            <a:r>
              <a:rPr sz="1150" spc="-10" dirty="0">
                <a:latin typeface="Arial MT"/>
                <a:cs typeface="Arial MT"/>
              </a:rPr>
              <a:t>escola, </a:t>
            </a:r>
            <a:r>
              <a:rPr sz="1150" dirty="0">
                <a:latin typeface="Arial MT"/>
                <a:cs typeface="Arial MT"/>
              </a:rPr>
              <a:t>escola</a:t>
            </a:r>
            <a:r>
              <a:rPr sz="1150" spc="4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4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educação</a:t>
            </a:r>
            <a:r>
              <a:rPr sz="1150" spc="8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infailtil</a:t>
            </a:r>
            <a:r>
              <a:rPr sz="1150" spc="20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ensino</a:t>
            </a:r>
            <a:r>
              <a:rPr sz="1150" spc="4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fundamental,</a:t>
            </a:r>
            <a:r>
              <a:rPr sz="1150" spc="12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ensinu</a:t>
            </a:r>
            <a:r>
              <a:rPr sz="1150" spc="4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médio,</a:t>
            </a:r>
            <a:r>
              <a:rPr sz="1150" spc="4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núcleo</a:t>
            </a:r>
            <a:r>
              <a:rPr sz="1150" spc="434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de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apoic</a:t>
            </a:r>
            <a:r>
              <a:rPr sz="1150" spc="47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575757"/>
                </a:solidFill>
                <a:latin typeface="Arial MT"/>
                <a:cs typeface="Arial MT"/>
              </a:rPr>
              <a:t>e</a:t>
            </a:r>
            <a:r>
              <a:rPr sz="1150" spc="415" dirty="0">
                <a:solidFill>
                  <a:srgbClr val="575757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reforço</a:t>
            </a:r>
            <a:r>
              <a:rPr sz="1150" spc="40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escolar,</a:t>
            </a:r>
            <a:r>
              <a:rPr sz="1150" spc="45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movimento</a:t>
            </a:r>
            <a:r>
              <a:rPr sz="1150" spc="10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4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alfabetização</a:t>
            </a:r>
            <a:r>
              <a:rPr sz="1150" spc="9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de</a:t>
            </a:r>
            <a:r>
              <a:rPr sz="1150" spc="42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jovens</a:t>
            </a:r>
            <a:r>
              <a:rPr sz="1150" spc="4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e</a:t>
            </a:r>
            <a:r>
              <a:rPr sz="1150" spc="39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adultos, </a:t>
            </a:r>
            <a:r>
              <a:rPr sz="1150" dirty="0">
                <a:latin typeface="Arial MT"/>
                <a:cs typeface="Arial MT"/>
              </a:rPr>
              <a:t>garantir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e</a:t>
            </a:r>
            <a:r>
              <a:rPr sz="1150" spc="60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apoiar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eventos</a:t>
            </a:r>
            <a:r>
              <a:rPr sz="1150" spc="2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nas</a:t>
            </a:r>
            <a:r>
              <a:rPr sz="1150" spc="18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áreas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zrte,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cultura,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lazer,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recreação,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esportes</a:t>
            </a:r>
            <a:endParaRPr sz="1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36397" y="980535"/>
            <a:ext cx="2400302" cy="192505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6749721" y="7128671"/>
            <a:ext cx="511809" cy="560070"/>
            <a:chOff x="6749721" y="7128671"/>
            <a:chExt cx="511809" cy="56007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49721" y="7146717"/>
              <a:ext cx="306805" cy="54142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96369" y="7128671"/>
              <a:ext cx="264694" cy="409073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45972" y="8572460"/>
            <a:ext cx="276726" cy="21055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94974" y="637635"/>
            <a:ext cx="3789950" cy="28875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28716" y="342862"/>
            <a:ext cx="198521" cy="15641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5933076" y="299247"/>
            <a:ext cx="1438275" cy="854710"/>
          </a:xfrm>
          <a:prstGeom prst="rect">
            <a:avLst/>
          </a:prstGeom>
          <a:ln w="15039">
            <a:solidFill>
              <a:srgbClr val="3F3F44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87655">
              <a:lnSpc>
                <a:spcPts val="905"/>
              </a:lnSpc>
            </a:pPr>
            <a:r>
              <a:rPr sz="850" spc="-95" dirty="0">
                <a:solidFill>
                  <a:srgbClr val="212121"/>
                </a:solidFill>
                <a:latin typeface="Arial Black"/>
                <a:cs typeface="Arial Black"/>
              </a:rPr>
              <a:t>OUARULxos</a:t>
            </a:r>
            <a:r>
              <a:rPr sz="850" spc="105" dirty="0">
                <a:solidFill>
                  <a:srgbClr val="212121"/>
                </a:solidFill>
                <a:latin typeface="Arial Black"/>
                <a:cs typeface="Arial Black"/>
              </a:rPr>
              <a:t> </a:t>
            </a:r>
            <a:r>
              <a:rPr sz="850" dirty="0">
                <a:solidFill>
                  <a:srgbClr val="3D3D3D"/>
                </a:solidFill>
                <a:latin typeface="Arial Black"/>
                <a:cs typeface="Arial Black"/>
              </a:rPr>
              <a:t>-</a:t>
            </a:r>
            <a:r>
              <a:rPr sz="850" spc="-5" dirty="0">
                <a:solidFill>
                  <a:srgbClr val="3D3D3D"/>
                </a:solidFill>
                <a:latin typeface="Arial Black"/>
                <a:cs typeface="Arial Black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 Black"/>
                <a:cs typeface="Arial Black"/>
              </a:rPr>
              <a:t>se</a:t>
            </a:r>
            <a:endParaRPr sz="850">
              <a:latin typeface="Arial Black"/>
              <a:cs typeface="Arial Black"/>
            </a:endParaRPr>
          </a:p>
          <a:p>
            <a:pPr marL="333375">
              <a:lnSpc>
                <a:spcPts val="915"/>
              </a:lnSpc>
            </a:pPr>
            <a:r>
              <a:rPr sz="850" b="1" spc="-60" dirty="0">
                <a:solidFill>
                  <a:srgbClr val="161616"/>
                </a:solidFill>
                <a:latin typeface="Arial"/>
                <a:cs typeface="Arial"/>
              </a:rPr>
              <a:t>MICROFILME</a:t>
            </a:r>
            <a:r>
              <a:rPr sz="850" b="1" spc="1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850" b="1" spc="30" dirty="0">
                <a:solidFill>
                  <a:srgbClr val="232323"/>
                </a:solidFill>
                <a:latin typeface="Arial"/>
                <a:cs typeface="Arial"/>
              </a:rPr>
              <a:t>k*</a:t>
            </a:r>
            <a:endParaRPr sz="850">
              <a:latin typeface="Arial"/>
              <a:cs typeface="Arial"/>
            </a:endParaRPr>
          </a:p>
          <a:p>
            <a:pPr marL="337185">
              <a:lnSpc>
                <a:spcPts val="1760"/>
              </a:lnSpc>
              <a:spcBef>
                <a:spcPts val="505"/>
              </a:spcBef>
            </a:pPr>
            <a:r>
              <a:rPr sz="1550" dirty="0">
                <a:solidFill>
                  <a:srgbClr val="2B2B2B"/>
                </a:solidFill>
                <a:latin typeface="Arial MT"/>
                <a:cs typeface="Arial MT"/>
              </a:rPr>
              <a:t>15</a:t>
            </a:r>
            <a:r>
              <a:rPr sz="1550" spc="25" dirty="0">
                <a:solidFill>
                  <a:srgbClr val="2B2B2B"/>
                </a:solidFill>
                <a:latin typeface="Arial MT"/>
                <a:cs typeface="Arial MT"/>
              </a:rPr>
              <a:t> </a:t>
            </a:r>
            <a:r>
              <a:rPr sz="1550" dirty="0">
                <a:solidFill>
                  <a:srgbClr val="161616"/>
                </a:solidFill>
                <a:latin typeface="Arial MT"/>
                <a:cs typeface="Arial MT"/>
              </a:rPr>
              <a:t>I</a:t>
            </a:r>
            <a:r>
              <a:rPr sz="1550" spc="29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550" dirty="0">
                <a:solidFill>
                  <a:srgbClr val="1C1C1C"/>
                </a:solidFill>
                <a:latin typeface="Arial MT"/>
                <a:cs typeface="Arial MT"/>
              </a:rPr>
              <a:t>\</a:t>
            </a:r>
            <a:r>
              <a:rPr sz="1550" spc="-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550" spc="-25" dirty="0">
                <a:solidFill>
                  <a:srgbClr val="232323"/>
                </a:solidFill>
                <a:latin typeface="Arial MT"/>
                <a:cs typeface="Arial MT"/>
              </a:rPr>
              <a:t>16</a:t>
            </a:r>
            <a:endParaRPr sz="1550">
              <a:latin typeface="Arial MT"/>
              <a:cs typeface="Arial MT"/>
            </a:endParaRPr>
          </a:p>
          <a:p>
            <a:pPr marL="43815">
              <a:lnSpc>
                <a:spcPts val="1820"/>
              </a:lnSpc>
            </a:pPr>
            <a:r>
              <a:rPr sz="1500" spc="-75" dirty="0">
                <a:solidFill>
                  <a:srgbClr val="232323"/>
                </a:solidFill>
                <a:latin typeface="Arial MT"/>
                <a:cs typeface="Arial MT"/>
              </a:rPr>
              <a:t>›•o</a:t>
            </a:r>
            <a:r>
              <a:rPr sz="1500" spc="-560" dirty="0">
                <a:solidFill>
                  <a:srgbClr val="232323"/>
                </a:solidFill>
                <a:latin typeface="Arial MT"/>
                <a:cs typeface="Arial MT"/>
              </a:rPr>
              <a:t>x</a:t>
            </a:r>
            <a:r>
              <a:rPr sz="2400" spc="-112" baseline="-27777" dirty="0">
                <a:solidFill>
                  <a:srgbClr val="181818"/>
                </a:solidFill>
                <a:latin typeface="Arial MT"/>
                <a:cs typeface="Arial MT"/>
              </a:rPr>
              <a:t>.</a:t>
            </a:r>
            <a:r>
              <a:rPr sz="2400" spc="-1275" baseline="-27777" dirty="0">
                <a:solidFill>
                  <a:srgbClr val="181818"/>
                </a:solidFill>
                <a:latin typeface="Arial MT"/>
                <a:cs typeface="Arial MT"/>
              </a:rPr>
              <a:t>c</a:t>
            </a:r>
            <a:r>
              <a:rPr sz="1500" spc="-110" dirty="0">
                <a:solidFill>
                  <a:srgbClr val="232323"/>
                </a:solidFill>
                <a:latin typeface="Arial MT"/>
                <a:cs typeface="Arial MT"/>
              </a:rPr>
              <a:t>a</a:t>
            </a:r>
            <a:r>
              <a:rPr sz="2400" spc="-900" baseline="-27777" dirty="0">
                <a:solidFill>
                  <a:srgbClr val="181818"/>
                </a:solidFill>
                <a:latin typeface="Arial MT"/>
                <a:cs typeface="Arial MT"/>
              </a:rPr>
              <a:t>•</a:t>
            </a:r>
            <a:r>
              <a:rPr sz="1500" spc="-360" dirty="0">
                <a:solidFill>
                  <a:srgbClr val="232323"/>
                </a:solidFill>
                <a:latin typeface="Arial MT"/>
                <a:cs typeface="Arial MT"/>
              </a:rPr>
              <a:t>«</a:t>
            </a:r>
            <a:r>
              <a:rPr sz="2400" spc="-1087" baseline="-27777" dirty="0">
                <a:solidFill>
                  <a:srgbClr val="181818"/>
                </a:solidFill>
                <a:latin typeface="Arial MT"/>
                <a:cs typeface="Arial MT"/>
              </a:rPr>
              <a:t>+</a:t>
            </a:r>
            <a:r>
              <a:rPr sz="1500" spc="-484" dirty="0">
                <a:solidFill>
                  <a:srgbClr val="232323"/>
                </a:solidFill>
                <a:latin typeface="Arial MT"/>
                <a:cs typeface="Arial MT"/>
              </a:rPr>
              <a:t>w</a:t>
            </a:r>
            <a:r>
              <a:rPr sz="2400" spc="-847" baseline="-27777" dirty="0">
                <a:solidFill>
                  <a:srgbClr val="181818"/>
                </a:solidFill>
                <a:latin typeface="Arial MT"/>
                <a:cs typeface="Arial MT"/>
              </a:rPr>
              <a:t>»</a:t>
            </a:r>
            <a:r>
              <a:rPr sz="1500" spc="-75" dirty="0">
                <a:solidFill>
                  <a:srgbClr val="232323"/>
                </a:solidFill>
                <a:latin typeface="Arial MT"/>
                <a:cs typeface="Arial MT"/>
              </a:rPr>
              <a:t>.</a:t>
            </a:r>
            <a:r>
              <a:rPr sz="1500" spc="-815" dirty="0">
                <a:solidFill>
                  <a:srgbClr val="232323"/>
                </a:solidFill>
                <a:latin typeface="Arial MT"/>
                <a:cs typeface="Arial MT"/>
              </a:rPr>
              <a:t>»</a:t>
            </a:r>
            <a:r>
              <a:rPr sz="2400" spc="-375" baseline="-27777" dirty="0">
                <a:solidFill>
                  <a:srgbClr val="181818"/>
                </a:solidFill>
                <a:latin typeface="Arial MT"/>
                <a:cs typeface="Arial MT"/>
              </a:rPr>
              <a:t>a</a:t>
            </a:r>
            <a:r>
              <a:rPr sz="1500" spc="-730" dirty="0">
                <a:solidFill>
                  <a:srgbClr val="232323"/>
                </a:solidFill>
                <a:latin typeface="Arial MT"/>
                <a:cs typeface="Arial MT"/>
              </a:rPr>
              <a:t>a</a:t>
            </a:r>
            <a:r>
              <a:rPr sz="2400" spc="-112" baseline="-27777" dirty="0">
                <a:solidFill>
                  <a:srgbClr val="181818"/>
                </a:solidFill>
                <a:latin typeface="Arial MT"/>
                <a:cs typeface="Arial MT"/>
              </a:rPr>
              <a:t>•</a:t>
            </a:r>
            <a:r>
              <a:rPr sz="2400" spc="-1335" baseline="-27777" dirty="0">
                <a:solidFill>
                  <a:srgbClr val="181818"/>
                </a:solidFill>
                <a:latin typeface="Arial MT"/>
                <a:cs typeface="Arial MT"/>
              </a:rPr>
              <a:t>»</a:t>
            </a:r>
            <a:r>
              <a:rPr sz="1500" spc="-75" dirty="0">
                <a:solidFill>
                  <a:srgbClr val="232323"/>
                </a:solidFill>
                <a:latin typeface="Arial MT"/>
                <a:cs typeface="Arial MT"/>
              </a:rPr>
              <a:t>.</a:t>
            </a:r>
            <a:r>
              <a:rPr sz="1500" spc="-60" dirty="0">
                <a:solidFill>
                  <a:srgbClr val="232323"/>
                </a:solidFill>
                <a:latin typeface="Arial MT"/>
                <a:cs typeface="Arial MT"/>
              </a:rPr>
              <a:t>.</a:t>
            </a:r>
            <a:r>
              <a:rPr sz="2400" spc="-112" baseline="-27777" dirty="0">
                <a:solidFill>
                  <a:srgbClr val="181818"/>
                </a:solidFill>
                <a:latin typeface="Arial MT"/>
                <a:cs typeface="Arial MT"/>
              </a:rPr>
              <a:t>x&gt;</a:t>
            </a:r>
            <a:endParaRPr sz="2400" baseline="-27777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7990" y="1518280"/>
            <a:ext cx="5368290" cy="556641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6670" marR="7620" indent="-2540" algn="just">
              <a:lnSpc>
                <a:spcPts val="1350"/>
              </a:lnSpc>
              <a:spcBef>
                <a:spcPts val="204"/>
              </a:spcBef>
              <a:buAutoNum type="romanUcPeriod" startAt="3"/>
              <a:tabLst>
                <a:tab pos="26670" algn="l"/>
                <a:tab pos="271780" algn="l"/>
              </a:tabLst>
            </a:pPr>
            <a:r>
              <a:rPr sz="1150" dirty="0">
                <a:latin typeface="Arial MT"/>
                <a:cs typeface="Arial MT"/>
              </a:rPr>
              <a:t>	Requisitar</a:t>
            </a:r>
            <a:r>
              <a:rPr sz="1150" spc="4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ao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</a:t>
            </a:r>
            <a:r>
              <a:rPr sz="1150" spc="4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Administrativo,</a:t>
            </a:r>
            <a:r>
              <a:rPr sz="1150" spc="2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a</a:t>
            </a:r>
            <a:r>
              <a:rPr sz="1150" spc="29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qualquer</a:t>
            </a:r>
            <a:r>
              <a:rPr sz="1150" spc="4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tempo,</a:t>
            </a:r>
            <a:r>
              <a:rPr sz="1150" spc="40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29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documentação </a:t>
            </a:r>
            <a:r>
              <a:rPr sz="1150" dirty="0">
                <a:latin typeface="Arial MT"/>
                <a:cs typeface="Arial MT"/>
              </a:rPr>
              <a:t>comprobatória</a:t>
            </a:r>
            <a:r>
              <a:rPr sz="1150" spc="260" dirty="0">
                <a:latin typeface="Arial MT"/>
                <a:cs typeface="Arial MT"/>
              </a:rPr>
              <a:t>   </a:t>
            </a:r>
            <a:r>
              <a:rPr sz="1150" dirty="0">
                <a:latin typeface="Arial MT"/>
                <a:cs typeface="Arial MT"/>
              </a:rPr>
              <a:t>das</a:t>
            </a:r>
            <a:r>
              <a:rPr sz="1150" spc="49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operações</a:t>
            </a:r>
            <a:r>
              <a:rPr sz="1150" spc="245" dirty="0">
                <a:latin typeface="Arial MT"/>
                <a:cs typeface="Arial MT"/>
              </a:rPr>
              <a:t>   </a:t>
            </a:r>
            <a:r>
              <a:rPr sz="1150" dirty="0">
                <a:latin typeface="Arial MT"/>
                <a:cs typeface="Arial MT"/>
              </a:rPr>
              <a:t>econômico-financeiras</a:t>
            </a:r>
            <a:r>
              <a:rPr sz="1150" spc="49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realizadas</a:t>
            </a:r>
            <a:r>
              <a:rPr sz="1150" spc="240" dirty="0">
                <a:latin typeface="Arial MT"/>
                <a:cs typeface="Arial MT"/>
              </a:rPr>
              <a:t>   </a:t>
            </a:r>
            <a:r>
              <a:rPr sz="1150" spc="-20" dirty="0">
                <a:solidFill>
                  <a:srgbClr val="161616"/>
                </a:solidFill>
                <a:latin typeface="Arial MT"/>
                <a:cs typeface="Arial MT"/>
              </a:rPr>
              <a:t>pela </a:t>
            </a:r>
            <a:r>
              <a:rPr sz="1150" spc="-10" dirty="0">
                <a:latin typeface="Arial MT"/>
                <a:cs typeface="Arial MT"/>
              </a:rPr>
              <a:t>Associação;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Font typeface="Arial MT"/>
              <a:buAutoNum type="romanUcPeriod" startAt="3"/>
            </a:pPr>
            <a:endParaRPr sz="1150">
              <a:latin typeface="Arial MT"/>
              <a:cs typeface="Arial MT"/>
            </a:endParaRPr>
          </a:p>
          <a:p>
            <a:pPr marL="254000" indent="-229870" algn="just">
              <a:lnSpc>
                <a:spcPct val="100000"/>
              </a:lnSpc>
              <a:spcBef>
                <a:spcPts val="5"/>
              </a:spcBef>
              <a:buAutoNum type="romanUcPeriod" startAt="3"/>
              <a:tabLst>
                <a:tab pos="254000" algn="l"/>
              </a:tabLst>
            </a:pPr>
            <a:r>
              <a:rPr sz="1150" dirty="0">
                <a:latin typeface="Arial MT"/>
                <a:cs typeface="Arial MT"/>
              </a:rPr>
              <a:t>Acompanhar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A2A2A"/>
                </a:solidFill>
                <a:latin typeface="Arial MT"/>
                <a:cs typeface="Arial MT"/>
              </a:rPr>
              <a:t>o</a:t>
            </a:r>
            <a:r>
              <a:rPr sz="1150" spc="85" dirty="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trabalho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eventuais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auditores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externos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independentes;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AutoNum type="romanUcPeriod" startAt="3"/>
            </a:pPr>
            <a:endParaRPr sz="1150">
              <a:latin typeface="Arial MT"/>
              <a:cs typeface="Arial MT"/>
            </a:endParaRPr>
          </a:p>
          <a:p>
            <a:pPr marL="205740" indent="-179705" algn="just">
              <a:lnSpc>
                <a:spcPct val="100000"/>
              </a:lnSpc>
              <a:buAutoNum type="romanUcPeriod" startAt="3"/>
              <a:tabLst>
                <a:tab pos="205740" algn="l"/>
              </a:tabLst>
            </a:pPr>
            <a:r>
              <a:rPr sz="1150" dirty="0">
                <a:latin typeface="Arial MT"/>
                <a:cs typeface="Arial MT"/>
              </a:rPr>
              <a:t>Convocar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Extraord</a:t>
            </a:r>
            <a:r>
              <a:rPr sz="1725" baseline="2415" dirty="0">
                <a:latin typeface="Arial MT"/>
                <a:cs typeface="Arial MT"/>
              </a:rPr>
              <a:t>i</a:t>
            </a:r>
            <a:r>
              <a:rPr sz="1150" dirty="0">
                <a:latin typeface="Arial MT"/>
                <a:cs typeface="Arial MT"/>
              </a:rPr>
              <a:t>nariamente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Assembleia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Geral.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Arial MT"/>
              <a:cs typeface="Arial MT"/>
            </a:endParaRPr>
          </a:p>
          <a:p>
            <a:pPr marL="26670" marR="5080" algn="just">
              <a:lnSpc>
                <a:spcPct val="98400"/>
              </a:lnSpc>
            </a:pPr>
            <a:r>
              <a:rPr sz="1150" b="1" dirty="0">
                <a:latin typeface="Arial"/>
                <a:cs typeface="Arial"/>
              </a:rPr>
              <a:t>Parágrafo</a:t>
            </a:r>
            <a:r>
              <a:rPr sz="1150" b="1" spc="280" dirty="0">
                <a:latin typeface="Arial"/>
                <a:cs typeface="Arial"/>
              </a:rPr>
              <a:t> </a:t>
            </a:r>
            <a:r>
              <a:rPr sz="1150" spc="65" dirty="0">
                <a:latin typeface="Arial MT"/>
                <a:cs typeface="Arial MT"/>
              </a:rPr>
              <a:t>único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-</a:t>
            </a:r>
            <a:r>
              <a:rPr sz="1150" spc="75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O</a:t>
            </a:r>
            <a:r>
              <a:rPr sz="1150" spc="13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Conselho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Fiscal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C0C0C"/>
                </a:solidFill>
                <a:latin typeface="Arial MT"/>
                <a:cs typeface="Arial MT"/>
              </a:rPr>
              <a:t>reunir-</a:t>
            </a:r>
            <a:r>
              <a:rPr sz="1150" spc="-20" dirty="0">
                <a:solidFill>
                  <a:srgbClr val="0C0C0C"/>
                </a:solidFill>
                <a:latin typeface="Arial MT"/>
                <a:cs typeface="Arial MT"/>
              </a:rPr>
              <a:t>se-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ã</a:t>
            </a:r>
            <a:r>
              <a:rPr sz="1150" spc="254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ordinariamente,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uma</a:t>
            </a:r>
            <a:r>
              <a:rPr sz="1150" spc="21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vez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161616"/>
                </a:solidFill>
                <a:latin typeface="Arial MT"/>
                <a:cs typeface="Arial MT"/>
              </a:rPr>
              <a:t>por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ano,</a:t>
            </a:r>
            <a:r>
              <a:rPr sz="1150" spc="254" dirty="0">
                <a:solidFill>
                  <a:srgbClr val="0E0E0E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na</a:t>
            </a:r>
            <a:r>
              <a:rPr sz="1150" spc="24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segunda</a:t>
            </a:r>
            <a:r>
              <a:rPr sz="1150" spc="27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quinzena</a:t>
            </a:r>
            <a:r>
              <a:rPr sz="1150" spc="29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de</a:t>
            </a:r>
            <a:r>
              <a:rPr sz="1150" spc="245" dirty="0">
                <a:solidFill>
                  <a:srgbClr val="111111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janeiro,</a:t>
            </a:r>
            <a:r>
              <a:rPr sz="1150" spc="265" dirty="0">
                <a:solidFill>
                  <a:srgbClr val="161616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em</a:t>
            </a:r>
            <a:r>
              <a:rPr sz="1150" spc="240" dirty="0">
                <a:solidFill>
                  <a:srgbClr val="1A1A1A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sua</a:t>
            </a:r>
            <a:r>
              <a:rPr sz="1150" spc="254" dirty="0">
                <a:solidFill>
                  <a:srgbClr val="131313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maioria</a:t>
            </a:r>
            <a:r>
              <a:rPr sz="1150" spc="28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absoluta,</a:t>
            </a:r>
            <a:r>
              <a:rPr sz="1150" spc="270" dirty="0">
                <a:latin typeface="Arial MT"/>
                <a:cs typeface="Arial MT"/>
              </a:rPr>
              <a:t>  </a:t>
            </a:r>
            <a:r>
              <a:rPr sz="1150" spc="-50" dirty="0">
                <a:solidFill>
                  <a:srgbClr val="1F1F1F"/>
                </a:solidFill>
                <a:latin typeface="Arial MT"/>
                <a:cs typeface="Arial MT"/>
              </a:rPr>
              <a:t>e </a:t>
            </a:r>
            <a:r>
              <a:rPr sz="1150" dirty="0">
                <a:latin typeface="Arial MT"/>
                <a:cs typeface="Arial MT"/>
              </a:rPr>
              <a:t>extraordinariamente,</a:t>
            </a:r>
            <a:r>
              <a:rPr sz="1150" spc="2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sempre</a:t>
            </a:r>
            <a:r>
              <a:rPr sz="1150" spc="29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convocado</a:t>
            </a:r>
            <a:r>
              <a:rPr sz="1150" spc="3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pelo</a:t>
            </a:r>
            <a:r>
              <a:rPr sz="1150" spc="3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Presidente</a:t>
            </a:r>
            <a:r>
              <a:rPr sz="1150" spc="3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da</a:t>
            </a:r>
            <a:r>
              <a:rPr sz="1150" spc="30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Associação,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ou</a:t>
            </a:r>
            <a:r>
              <a:rPr sz="1150" spc="2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pela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maioria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simples</a:t>
            </a:r>
            <a:r>
              <a:rPr sz="1150" spc="11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62626"/>
                </a:solidFill>
                <a:latin typeface="Arial MT"/>
                <a:cs typeface="Arial MT"/>
              </a:rPr>
              <a:t>de</a:t>
            </a:r>
            <a:r>
              <a:rPr sz="1150" spc="105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seus</a:t>
            </a:r>
            <a:r>
              <a:rPr sz="1150" spc="3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membros.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150">
              <a:latin typeface="Arial MT"/>
              <a:cs typeface="Arial MT"/>
            </a:endParaRPr>
          </a:p>
          <a:p>
            <a:pPr marL="26670" algn="just">
              <a:lnSpc>
                <a:spcPct val="100000"/>
              </a:lnSpc>
            </a:pPr>
            <a:r>
              <a:rPr sz="1150" b="1" dirty="0">
                <a:latin typeface="Arial"/>
                <a:cs typeface="Arial"/>
              </a:rPr>
              <a:t>ARTIGO</a:t>
            </a:r>
            <a:r>
              <a:rPr sz="1150" b="1" spc="105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19</a:t>
            </a:r>
            <a:r>
              <a:rPr sz="1150" b="1" spc="70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-</a:t>
            </a:r>
            <a:r>
              <a:rPr sz="1150" b="1" spc="-25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DO</a:t>
            </a:r>
            <a:r>
              <a:rPr sz="1150" b="1" spc="10" dirty="0">
                <a:latin typeface="Arial"/>
                <a:cs typeface="Arial"/>
              </a:rPr>
              <a:t> </a:t>
            </a:r>
            <a:r>
              <a:rPr sz="1150" b="1" spc="-10" dirty="0">
                <a:latin typeface="Arial"/>
                <a:cs typeface="Arial"/>
              </a:rPr>
              <a:t>MANDATO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Arial"/>
              <a:cs typeface="Arial"/>
            </a:endParaRPr>
          </a:p>
          <a:p>
            <a:pPr marL="20320" marR="12700" algn="just">
              <a:lnSpc>
                <a:spcPct val="99000"/>
              </a:lnSpc>
            </a:pPr>
            <a:r>
              <a:rPr sz="1150" dirty="0">
                <a:latin typeface="Arial MT"/>
                <a:cs typeface="Arial MT"/>
              </a:rPr>
              <a:t>As</a:t>
            </a:r>
            <a:r>
              <a:rPr sz="1150" spc="4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eleições</a:t>
            </a:r>
            <a:r>
              <a:rPr sz="1150" spc="170" dirty="0">
                <a:solidFill>
                  <a:srgbClr val="131313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a</a:t>
            </a:r>
            <a:r>
              <a:rPr sz="1150" spc="100" dirty="0">
                <a:solidFill>
                  <a:srgbClr val="232323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13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Executiva</a:t>
            </a:r>
            <a:r>
              <a:rPr sz="1150" spc="16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e</a:t>
            </a:r>
            <a:r>
              <a:rPr sz="1150" spc="90" dirty="0">
                <a:solidFill>
                  <a:srgbClr val="131313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Conselho</a:t>
            </a:r>
            <a:r>
              <a:rPr sz="1150" spc="13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Fiscal</a:t>
            </a:r>
            <a:r>
              <a:rPr sz="1150" spc="114" dirty="0">
                <a:solidFill>
                  <a:srgbClr val="0F0F0F"/>
                </a:solidFill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realizar-</a:t>
            </a:r>
            <a:r>
              <a:rPr sz="1150" dirty="0">
                <a:latin typeface="Arial MT"/>
                <a:cs typeface="Arial MT"/>
              </a:rPr>
              <a:t>se-</a:t>
            </a:r>
            <a:r>
              <a:rPr sz="1150" spc="-25" dirty="0">
                <a:latin typeface="Arial MT"/>
                <a:cs typeface="Arial MT"/>
              </a:rPr>
              <a:t>ão, </a:t>
            </a:r>
            <a:r>
              <a:rPr sz="1150" dirty="0">
                <a:latin typeface="Arial MT"/>
                <a:cs typeface="Arial MT"/>
              </a:rPr>
              <a:t>conjuntamente,</a:t>
            </a:r>
            <a:r>
              <a:rPr sz="1150" spc="9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9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03</a:t>
            </a:r>
            <a:r>
              <a:rPr sz="1150" spc="125" dirty="0">
                <a:solidFill>
                  <a:srgbClr val="232323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(três)</a:t>
            </a:r>
            <a:r>
              <a:rPr sz="1150" spc="114" dirty="0">
                <a:solidFill>
                  <a:srgbClr val="0F0F0F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42424"/>
                </a:solidFill>
                <a:latin typeface="Arial MT"/>
                <a:cs typeface="Arial MT"/>
              </a:rPr>
              <a:t>em</a:t>
            </a:r>
            <a:r>
              <a:rPr sz="1150" spc="110" dirty="0">
                <a:solidFill>
                  <a:srgbClr val="242424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03</a:t>
            </a:r>
            <a:r>
              <a:rPr sz="1150" spc="100" dirty="0">
                <a:solidFill>
                  <a:srgbClr val="232323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(três)</a:t>
            </a:r>
            <a:r>
              <a:rPr sz="1150" spc="12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anos,</a:t>
            </a:r>
            <a:r>
              <a:rPr sz="1150" spc="9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por</a:t>
            </a:r>
            <a:r>
              <a:rPr sz="1150" spc="100" dirty="0">
                <a:solidFill>
                  <a:srgbClr val="161616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chapa</a:t>
            </a:r>
            <a:r>
              <a:rPr sz="1150" spc="13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completa</a:t>
            </a:r>
            <a:r>
              <a:rPr sz="1150" spc="100" dirty="0">
                <a:latin typeface="Arial MT"/>
                <a:cs typeface="Arial MT"/>
              </a:rPr>
              <a:t>  </a:t>
            </a:r>
            <a:r>
              <a:rPr sz="1150" spc="-25" dirty="0">
                <a:solidFill>
                  <a:srgbClr val="1F1F1F"/>
                </a:solidFill>
                <a:latin typeface="Arial MT"/>
                <a:cs typeface="Arial MT"/>
              </a:rPr>
              <a:t>de </a:t>
            </a:r>
            <a:r>
              <a:rPr sz="1150" dirty="0">
                <a:latin typeface="Arial MT"/>
                <a:cs typeface="Arial MT"/>
              </a:rPr>
              <a:t>candidatos</a:t>
            </a:r>
            <a:r>
              <a:rPr sz="1150" spc="10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apresentada</a:t>
            </a:r>
            <a:r>
              <a:rPr sz="1150" spc="13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à</a:t>
            </a:r>
            <a:r>
              <a:rPr sz="1150" spc="4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Assembleia</a:t>
            </a:r>
            <a:r>
              <a:rPr sz="1150" spc="125" dirty="0">
                <a:solidFill>
                  <a:srgbClr val="0F0F0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Geral,</a:t>
            </a:r>
            <a:r>
              <a:rPr sz="1150" spc="48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podendo</a:t>
            </a:r>
            <a:r>
              <a:rPr sz="1150" spc="11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seus</a:t>
            </a:r>
            <a:r>
              <a:rPr sz="1150" spc="48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membros</a:t>
            </a:r>
            <a:r>
              <a:rPr sz="1150" spc="140" dirty="0">
                <a:latin typeface="Arial MT"/>
                <a:cs typeface="Arial MT"/>
              </a:rPr>
              <a:t>  </a:t>
            </a:r>
            <a:r>
              <a:rPr sz="1150" spc="-25" dirty="0">
                <a:latin typeface="Arial MT"/>
                <a:cs typeface="Arial MT"/>
              </a:rPr>
              <a:t>ser </a:t>
            </a:r>
            <a:r>
              <a:rPr sz="1150" spc="-10" dirty="0">
                <a:latin typeface="Arial MT"/>
                <a:cs typeface="Arial MT"/>
              </a:rPr>
              <a:t>reeleitos.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Arial MT"/>
              <a:cs typeface="Arial MT"/>
            </a:endParaRPr>
          </a:p>
          <a:p>
            <a:pPr marL="20320" algn="just">
              <a:lnSpc>
                <a:spcPct val="100000"/>
              </a:lnSpc>
            </a:pPr>
            <a:r>
              <a:rPr sz="1150" b="1" dirty="0">
                <a:latin typeface="Arial"/>
                <a:cs typeface="Arial"/>
              </a:rPr>
              <a:t>ARTIGO</a:t>
            </a:r>
            <a:r>
              <a:rPr sz="1150" b="1" spc="110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20</a:t>
            </a:r>
            <a:r>
              <a:rPr sz="1150" b="1" spc="85" dirty="0">
                <a:latin typeface="Arial"/>
                <a:cs typeface="Arial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-60" dirty="0">
                <a:latin typeface="Arial MT"/>
                <a:cs typeface="Arial MT"/>
              </a:rPr>
              <a:t> </a:t>
            </a:r>
            <a:r>
              <a:rPr sz="1150" b="1" dirty="0">
                <a:latin typeface="Arial"/>
                <a:cs typeface="Arial"/>
              </a:rPr>
              <a:t>DA</a:t>
            </a:r>
            <a:r>
              <a:rPr sz="1150" b="1" spc="45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PERDA</a:t>
            </a:r>
            <a:r>
              <a:rPr sz="1150" b="1" spc="160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DO</a:t>
            </a:r>
            <a:r>
              <a:rPr sz="1150" b="1" spc="5" dirty="0">
                <a:latin typeface="Arial"/>
                <a:cs typeface="Arial"/>
              </a:rPr>
              <a:t> </a:t>
            </a:r>
            <a:r>
              <a:rPr sz="1150" b="1" spc="-10" dirty="0">
                <a:latin typeface="Arial"/>
                <a:cs typeface="Arial"/>
              </a:rPr>
              <a:t>MANDATO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Arial"/>
              <a:cs typeface="Arial"/>
            </a:endParaRPr>
          </a:p>
          <a:p>
            <a:pPr marL="14604" marR="11430" indent="5715" algn="just">
              <a:lnSpc>
                <a:spcPct val="99000"/>
              </a:lnSpc>
            </a:pP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A</a:t>
            </a:r>
            <a:r>
              <a:rPr sz="1150" spc="3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perda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da</a:t>
            </a:r>
            <a:r>
              <a:rPr sz="1150" spc="85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qualidade</a:t>
            </a:r>
            <a:r>
              <a:rPr sz="1150" spc="19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de</a:t>
            </a:r>
            <a:r>
              <a:rPr sz="1150" spc="5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membro</a:t>
            </a:r>
            <a:r>
              <a:rPr sz="1150" spc="10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da</a:t>
            </a:r>
            <a:r>
              <a:rPr sz="1150" spc="8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Executiva</a:t>
            </a:r>
            <a:r>
              <a:rPr sz="1150" spc="2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ou</a:t>
            </a:r>
            <a:r>
              <a:rPr sz="1150" spc="5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Conselho</a:t>
            </a:r>
            <a:r>
              <a:rPr sz="1150" spc="8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A0A0A"/>
                </a:solidFill>
                <a:latin typeface="Arial MT"/>
                <a:cs typeface="Arial MT"/>
              </a:rPr>
              <a:t>Fiscal 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será</a:t>
            </a:r>
            <a:r>
              <a:rPr sz="1150" spc="155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determinada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pela</a:t>
            </a:r>
            <a:r>
              <a:rPr sz="1150" spc="19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Assembleia</a:t>
            </a:r>
            <a:r>
              <a:rPr sz="1150" spc="24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Geral,</a:t>
            </a:r>
            <a:r>
              <a:rPr sz="1150" spc="22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sendo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i="1" dirty="0">
                <a:latin typeface="Arial"/>
                <a:cs typeface="Arial"/>
              </a:rPr>
              <a:t>admissível</a:t>
            </a:r>
            <a:r>
              <a:rPr sz="1150" i="1" spc="320" dirty="0">
                <a:latin typeface="Arial"/>
                <a:cs typeface="Arial"/>
              </a:rPr>
              <a:t> </a:t>
            </a:r>
            <a:r>
              <a:rPr sz="1150" i="1" dirty="0">
                <a:latin typeface="Arial"/>
                <a:cs typeface="Arial"/>
              </a:rPr>
              <a:t>somente</a:t>
            </a:r>
            <a:r>
              <a:rPr sz="1150" i="1" spc="165" dirty="0"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0F0F0F"/>
                </a:solidFill>
                <a:latin typeface="Arial MT"/>
                <a:cs typeface="Arial MT"/>
              </a:rPr>
              <a:t>havendo </a:t>
            </a:r>
            <a:r>
              <a:rPr sz="1150" dirty="0">
                <a:latin typeface="Arial MT"/>
                <a:cs typeface="Arial MT"/>
              </a:rPr>
              <a:t>justa</a:t>
            </a:r>
            <a:r>
              <a:rPr sz="1150" spc="4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causa,</a:t>
            </a:r>
            <a:r>
              <a:rPr sz="1150" spc="9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assim</a:t>
            </a:r>
            <a:r>
              <a:rPr sz="1150" spc="9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reconhecida</a:t>
            </a:r>
            <a:r>
              <a:rPr sz="1150" spc="11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em</a:t>
            </a:r>
            <a:r>
              <a:rPr sz="1150" spc="4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procedimento</a:t>
            </a:r>
            <a:r>
              <a:rPr sz="1150" spc="114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disciplinar,</a:t>
            </a:r>
            <a:r>
              <a:rPr sz="1150" spc="8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quando</a:t>
            </a:r>
            <a:r>
              <a:rPr sz="1150" spc="100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ficar </a:t>
            </a:r>
            <a:r>
              <a:rPr sz="1150" spc="-10" dirty="0">
                <a:solidFill>
                  <a:srgbClr val="0C0C0C"/>
                </a:solidFill>
                <a:latin typeface="Arial MT"/>
                <a:cs typeface="Arial MT"/>
              </a:rPr>
              <a:t>comprovado:</a:t>
            </a:r>
            <a:endParaRPr sz="1150">
              <a:latin typeface="Arial MT"/>
              <a:cs typeface="Arial MT"/>
            </a:endParaRPr>
          </a:p>
          <a:p>
            <a:pPr marL="16510" marR="1943100" indent="-4445">
              <a:lnSpc>
                <a:spcPts val="2750"/>
              </a:lnSpc>
              <a:spcBef>
                <a:spcPts val="70"/>
              </a:spcBef>
              <a:buAutoNum type="romanUcPeriod"/>
              <a:tabLst>
                <a:tab pos="16510" algn="l"/>
                <a:tab pos="135255" algn="l"/>
              </a:tabLst>
            </a:pPr>
            <a:r>
              <a:rPr sz="1150" dirty="0">
                <a:latin typeface="Arial MT"/>
                <a:cs typeface="Arial MT"/>
              </a:rPr>
              <a:t>	Malversação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ou</a:t>
            </a:r>
            <a:r>
              <a:rPr sz="1150" spc="4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dilapidação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do</a:t>
            </a:r>
            <a:r>
              <a:rPr sz="1150" spc="4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patrimõnio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social; </a:t>
            </a:r>
            <a:r>
              <a:rPr sz="1150" dirty="0">
                <a:latin typeface="Arial MT"/>
                <a:cs typeface="Arial MT"/>
              </a:rPr>
              <a:t>il.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Grave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violação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deste</a:t>
            </a:r>
            <a:r>
              <a:rPr sz="1150" spc="5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estatuto,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00070" y="7224255"/>
            <a:ext cx="5363210" cy="54927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7620" algn="just">
              <a:lnSpc>
                <a:spcPts val="1350"/>
              </a:lnSpc>
              <a:spcBef>
                <a:spcPts val="204"/>
              </a:spcBef>
            </a:pPr>
            <a:r>
              <a:rPr sz="1150" dirty="0">
                <a:latin typeface="Arial MT"/>
                <a:cs typeface="Arial MT"/>
              </a:rPr>
              <a:t>III.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Abandono</a:t>
            </a:r>
            <a:r>
              <a:rPr sz="1150" spc="2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cargo,</a:t>
            </a:r>
            <a:r>
              <a:rPr sz="1150" spc="32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assim</a:t>
            </a:r>
            <a:r>
              <a:rPr sz="1150" spc="2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considerada</a:t>
            </a:r>
            <a:r>
              <a:rPr sz="1150" spc="2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a</a:t>
            </a:r>
            <a:r>
              <a:rPr sz="1150" spc="22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ausência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não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justificada</a:t>
            </a:r>
            <a:r>
              <a:rPr sz="1150" spc="2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F2F2F"/>
                </a:solidFill>
                <a:latin typeface="Arial MT"/>
                <a:cs typeface="Arial MT"/>
              </a:rPr>
              <a:t>em</a:t>
            </a:r>
            <a:r>
              <a:rPr sz="1150" spc="220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161616"/>
                </a:solidFill>
                <a:latin typeface="Arial MT"/>
                <a:cs typeface="Arial MT"/>
              </a:rPr>
              <a:t>03 </a:t>
            </a:r>
            <a:r>
              <a:rPr sz="1150" dirty="0">
                <a:latin typeface="Arial MT"/>
                <a:cs typeface="Arial MT"/>
              </a:rPr>
              <a:t>(trés)</a:t>
            </a:r>
            <a:r>
              <a:rPr sz="1150" spc="16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reuniões</a:t>
            </a:r>
            <a:r>
              <a:rPr sz="1150" spc="18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ordinárias</a:t>
            </a:r>
            <a:r>
              <a:rPr sz="1150" spc="195" dirty="0">
                <a:solidFill>
                  <a:srgbClr val="111111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consecutivas,</a:t>
            </a:r>
            <a:r>
              <a:rPr sz="1150" spc="21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sem</a:t>
            </a:r>
            <a:r>
              <a:rPr sz="1150" spc="15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expressa</a:t>
            </a:r>
            <a:r>
              <a:rPr sz="1150" spc="17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comunicação</a:t>
            </a:r>
            <a:r>
              <a:rPr sz="1150" spc="235" dirty="0">
                <a:latin typeface="Arial MT"/>
                <a:cs typeface="Arial MT"/>
              </a:rPr>
              <a:t>  </a:t>
            </a:r>
            <a:r>
              <a:rPr sz="1150" spc="-25" dirty="0">
                <a:latin typeface="Arial MT"/>
                <a:cs typeface="Arial MT"/>
              </a:rPr>
              <a:t>dos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motivos</a:t>
            </a:r>
            <a:r>
              <a:rPr sz="1150" spc="2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da</a:t>
            </a:r>
            <a:r>
              <a:rPr sz="1150" spc="3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auséncía,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á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secretaria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da</a:t>
            </a:r>
            <a:r>
              <a:rPr sz="1150" spc="7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Associação,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17395" y="7224255"/>
            <a:ext cx="76835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spc="-50" dirty="0">
                <a:solidFill>
                  <a:srgbClr val="97A3C3"/>
                </a:solidFill>
                <a:latin typeface="Arial MT"/>
                <a:cs typeface="Arial MT"/>
              </a:rPr>
              <a:t>"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4863" y="7916071"/>
            <a:ext cx="5363210" cy="158686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2225" marR="6985" indent="-2540">
              <a:lnSpc>
                <a:spcPts val="1350"/>
              </a:lnSpc>
              <a:spcBef>
                <a:spcPts val="204"/>
              </a:spcBef>
            </a:pPr>
            <a:r>
              <a:rPr sz="1150" dirty="0">
                <a:latin typeface="Arial MT"/>
                <a:cs typeface="Arial MT"/>
              </a:rPr>
              <a:t>IV.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Aceitação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cargo</a:t>
            </a:r>
            <a:r>
              <a:rPr sz="1150" spc="229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ou</a:t>
            </a:r>
            <a:r>
              <a:rPr sz="1150" spc="18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função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incompatível</a:t>
            </a:r>
            <a:r>
              <a:rPr sz="1150" spc="2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com</a:t>
            </a:r>
            <a:r>
              <a:rPr sz="1150" spc="22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o</a:t>
            </a:r>
            <a:r>
              <a:rPr sz="1150" spc="18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exercicio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cargo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que </a:t>
            </a:r>
            <a:r>
              <a:rPr sz="1150" dirty="0">
                <a:latin typeface="Arial MT"/>
                <a:cs typeface="Arial MT"/>
              </a:rPr>
              <a:t>exerce</a:t>
            </a:r>
            <a:r>
              <a:rPr sz="1150" spc="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na</a:t>
            </a:r>
            <a:r>
              <a:rPr sz="1150" spc="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Associação;</a:t>
            </a:r>
            <a:endParaRPr sz="1150">
              <a:latin typeface="Arial MT"/>
              <a:cs typeface="Arial MT"/>
            </a:endParaRPr>
          </a:p>
          <a:p>
            <a:pPr marL="20955">
              <a:lnSpc>
                <a:spcPct val="100000"/>
              </a:lnSpc>
              <a:spcBef>
                <a:spcPts val="1280"/>
              </a:spcBef>
            </a:pPr>
            <a:r>
              <a:rPr sz="1150" dirty="0">
                <a:latin typeface="Arial MT"/>
                <a:cs typeface="Arial MT"/>
              </a:rPr>
              <a:t>V.</a:t>
            </a:r>
            <a:r>
              <a:rPr sz="1150" spc="-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Conduta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duvidosa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Arial MT"/>
              <a:cs typeface="Arial MT"/>
            </a:endParaRPr>
          </a:p>
          <a:p>
            <a:pPr marL="12700" marR="5080" indent="10160" algn="just">
              <a:lnSpc>
                <a:spcPct val="99000"/>
              </a:lnSpc>
              <a:spcBef>
                <a:spcPts val="5"/>
              </a:spcBef>
            </a:pPr>
            <a:r>
              <a:rPr sz="1150" b="1" dirty="0">
                <a:latin typeface="Arial"/>
                <a:cs typeface="Arial"/>
              </a:rPr>
              <a:t>Parágrafo</a:t>
            </a:r>
            <a:r>
              <a:rPr sz="1150" b="1" spc="395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Primeiro</a:t>
            </a:r>
            <a:r>
              <a:rPr sz="1150" b="1" spc="395" dirty="0"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3A3A3A"/>
                </a:solidFill>
                <a:latin typeface="Arial MT"/>
                <a:cs typeface="Arial MT"/>
              </a:rPr>
              <a:t>-</a:t>
            </a:r>
            <a:r>
              <a:rPr sz="1150" spc="125" dirty="0">
                <a:solidFill>
                  <a:srgbClr val="3A3A3A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Definida</a:t>
            </a:r>
            <a:r>
              <a:rPr sz="1150" spc="36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a</a:t>
            </a:r>
            <a:r>
              <a:rPr sz="1150" spc="27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justa</a:t>
            </a:r>
            <a:r>
              <a:rPr sz="1150" spc="3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causa,</a:t>
            </a:r>
            <a:r>
              <a:rPr sz="1150" spc="34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o</a:t>
            </a:r>
            <a:r>
              <a:rPr sz="1150" spc="23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</a:t>
            </a:r>
            <a:r>
              <a:rPr sz="1150" spc="3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conselhe</a:t>
            </a:r>
            <a:r>
              <a:rPr sz="1725" baseline="2415" dirty="0">
                <a:solidFill>
                  <a:srgbClr val="0C0C0C"/>
                </a:solidFill>
                <a:latin typeface="Arial MT"/>
                <a:cs typeface="Arial MT"/>
              </a:rPr>
              <a:t>i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ro</a:t>
            </a:r>
            <a:r>
              <a:rPr sz="1150" spc="24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será </a:t>
            </a:r>
            <a:r>
              <a:rPr sz="1150" dirty="0">
                <a:latin typeface="Arial MT"/>
                <a:cs typeface="Arial MT"/>
              </a:rPr>
              <a:t>comunicado,</a:t>
            </a:r>
            <a:r>
              <a:rPr sz="1150" spc="4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através</a:t>
            </a:r>
            <a:r>
              <a:rPr sz="1150" spc="3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de</a:t>
            </a:r>
            <a:r>
              <a:rPr sz="1150" spc="32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notificação</a:t>
            </a:r>
            <a:r>
              <a:rPr sz="1150" spc="36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extrajudicial,</a:t>
            </a:r>
            <a:r>
              <a:rPr sz="1150" spc="3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dos</a:t>
            </a:r>
            <a:r>
              <a:rPr sz="1150" spc="31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fatos</a:t>
            </a:r>
            <a:r>
              <a:rPr sz="1150" spc="3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3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ele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imputados,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2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apresente</a:t>
            </a:r>
            <a:r>
              <a:rPr sz="1150" spc="25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sua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defesa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prévia</a:t>
            </a:r>
            <a:r>
              <a:rPr sz="1150" spc="28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à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Executiva,</a:t>
            </a:r>
            <a:r>
              <a:rPr sz="1150" spc="3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no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prazo</a:t>
            </a:r>
            <a:r>
              <a:rPr sz="1150" spc="2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20 </a:t>
            </a:r>
            <a:r>
              <a:rPr sz="1150" dirty="0">
                <a:latin typeface="Arial MT"/>
                <a:cs typeface="Arial MT"/>
              </a:rPr>
              <a:t>(vinte)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dias,</a:t>
            </a:r>
            <a:r>
              <a:rPr sz="1150" spc="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contados</a:t>
            </a:r>
            <a:r>
              <a:rPr sz="1150" spc="5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D3D3D"/>
                </a:solidFill>
                <a:latin typeface="Arial MT"/>
                <a:cs typeface="Arial MT"/>
              </a:rPr>
              <a:t>do</a:t>
            </a:r>
            <a:r>
              <a:rPr sz="1150" spc="15" dirty="0">
                <a:solidFill>
                  <a:srgbClr val="3D3D3D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recebimento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comu</a:t>
            </a:r>
            <a:r>
              <a:rPr sz="1725" spc="-15" baseline="2415" dirty="0">
                <a:latin typeface="Arial MT"/>
                <a:cs typeface="Arial MT"/>
              </a:rPr>
              <a:t>n</a:t>
            </a:r>
            <a:r>
              <a:rPr sz="1150" spc="-10" dirty="0">
                <a:latin typeface="Arial MT"/>
                <a:cs typeface="Arial MT"/>
              </a:rPr>
              <a:t>icação:</a:t>
            </a:r>
            <a:endParaRPr sz="1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8349" y="998608"/>
            <a:ext cx="2412333" cy="204536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909014" y="345896"/>
            <a:ext cx="0" cy="881380"/>
          </a:xfrm>
          <a:custGeom>
            <a:avLst/>
            <a:gdLst/>
            <a:ahLst/>
            <a:cxnLst/>
            <a:rect l="l" t="t" r="r" b="b"/>
            <a:pathLst>
              <a:path h="881380">
                <a:moveTo>
                  <a:pt x="0" y="881313"/>
                </a:moveTo>
                <a:lnTo>
                  <a:pt x="0" y="0"/>
                </a:lnTo>
              </a:path>
            </a:pathLst>
          </a:custGeom>
          <a:ln w="15039">
            <a:solidFill>
              <a:srgbClr val="3F3F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901494" y="345896"/>
            <a:ext cx="1459230" cy="881380"/>
            <a:chOff x="5901494" y="345896"/>
            <a:chExt cx="1459230" cy="881380"/>
          </a:xfrm>
        </p:grpSpPr>
        <p:sp>
          <p:nvSpPr>
            <p:cNvPr id="5" name="object 5"/>
            <p:cNvSpPr/>
            <p:nvPr/>
          </p:nvSpPr>
          <p:spPr>
            <a:xfrm>
              <a:off x="7352804" y="345896"/>
              <a:ext cx="0" cy="881380"/>
            </a:xfrm>
            <a:custGeom>
              <a:avLst/>
              <a:gdLst/>
              <a:ahLst/>
              <a:cxnLst/>
              <a:rect l="l" t="t" r="r" b="b"/>
              <a:pathLst>
                <a:path h="881380">
                  <a:moveTo>
                    <a:pt x="0" y="881313"/>
                  </a:moveTo>
                  <a:lnTo>
                    <a:pt x="0" y="0"/>
                  </a:lnTo>
                </a:path>
              </a:pathLst>
            </a:custGeom>
            <a:ln w="15039">
              <a:solidFill>
                <a:srgbClr val="3F3F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901494" y="353415"/>
              <a:ext cx="1459230" cy="0"/>
            </a:xfrm>
            <a:custGeom>
              <a:avLst/>
              <a:gdLst/>
              <a:ahLst/>
              <a:cxnLst/>
              <a:rect l="l" t="t" r="r" b="b"/>
              <a:pathLst>
                <a:path w="1459229">
                  <a:moveTo>
                    <a:pt x="0" y="0"/>
                  </a:moveTo>
                  <a:lnTo>
                    <a:pt x="1458830" y="0"/>
                  </a:lnTo>
                </a:path>
              </a:pathLst>
            </a:custGeom>
            <a:ln w="15039">
              <a:solidFill>
                <a:srgbClr val="3F3F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901494" y="1219689"/>
              <a:ext cx="1459230" cy="0"/>
            </a:xfrm>
            <a:custGeom>
              <a:avLst/>
              <a:gdLst/>
              <a:ahLst/>
              <a:cxnLst/>
              <a:rect l="l" t="t" r="r" b="b"/>
              <a:pathLst>
                <a:path w="1459229">
                  <a:moveTo>
                    <a:pt x="0" y="0"/>
                  </a:moveTo>
                  <a:lnTo>
                    <a:pt x="1458830" y="0"/>
                  </a:lnTo>
                </a:path>
              </a:pathLst>
            </a:custGeom>
            <a:ln w="15039">
              <a:solidFill>
                <a:srgbClr val="3F3F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39958" y="8361939"/>
            <a:ext cx="342900" cy="22860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84337" y="6948228"/>
            <a:ext cx="126331" cy="9625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424365" y="667740"/>
            <a:ext cx="4572003" cy="27071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967667" y="986578"/>
            <a:ext cx="1341522" cy="10828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966288" y="7104639"/>
            <a:ext cx="240631" cy="258679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183914" y="334950"/>
            <a:ext cx="1037590" cy="25907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59055" marR="5080" indent="-46990">
              <a:lnSpc>
                <a:spcPts val="830"/>
              </a:lnSpc>
              <a:spcBef>
                <a:spcPts val="275"/>
              </a:spcBef>
            </a:pPr>
            <a:r>
              <a:rPr sz="800" spc="-10" dirty="0">
                <a:solidFill>
                  <a:srgbClr val="1F1F1F"/>
                </a:solidFill>
                <a:latin typeface="Arial MT"/>
                <a:cs typeface="Arial MT"/>
              </a:rPr>
              <a:t>GUARULHO6</a:t>
            </a:r>
            <a:r>
              <a:rPr sz="800" spc="14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800" dirty="0">
                <a:latin typeface="Arial MT"/>
                <a:cs typeface="Arial MT"/>
              </a:rPr>
              <a:t>•</a:t>
            </a:r>
            <a:r>
              <a:rPr sz="800" spc="100" dirty="0"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212121"/>
                </a:solidFill>
                <a:latin typeface="Arial MT"/>
                <a:cs typeface="Arial MT"/>
              </a:rPr>
              <a:t>SP</a:t>
            </a:r>
            <a:r>
              <a:rPr sz="800" spc="165" dirty="0">
                <a:solidFill>
                  <a:srgbClr val="212121"/>
                </a:solidFill>
                <a:latin typeface="Arial MT"/>
                <a:cs typeface="Arial MT"/>
              </a:rPr>
              <a:t>  </a:t>
            </a:r>
            <a:r>
              <a:rPr sz="800" spc="-60" dirty="0">
                <a:solidFill>
                  <a:srgbClr val="8582D6"/>
                </a:solidFill>
                <a:latin typeface="Arial MT"/>
                <a:cs typeface="Arial MT"/>
              </a:rPr>
              <a:t>”</a:t>
            </a:r>
            <a:r>
              <a:rPr sz="800" dirty="0">
                <a:solidFill>
                  <a:srgbClr val="8582D6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1D1D1D"/>
                </a:solidFill>
                <a:latin typeface="Arial MT"/>
                <a:cs typeface="Arial MT"/>
              </a:rPr>
              <a:t>ulCROFIL</a:t>
            </a:r>
            <a:r>
              <a:rPr sz="800" spc="-9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282828"/>
                </a:solidFill>
                <a:latin typeface="Arial MT"/>
                <a:cs typeface="Arial MT"/>
              </a:rPr>
              <a:t>ME</a:t>
            </a:r>
            <a:r>
              <a:rPr sz="800" spc="70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800" spc="-25" dirty="0">
                <a:solidFill>
                  <a:srgbClr val="2F2F2F"/>
                </a:solidFill>
                <a:latin typeface="Arial MT"/>
                <a:cs typeface="Arial MT"/>
              </a:rPr>
              <a:t>N^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73664" y="1364904"/>
            <a:ext cx="5374005" cy="816483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37465" marR="5080" indent="-635" algn="just">
              <a:lnSpc>
                <a:spcPct val="98300"/>
              </a:lnSpc>
              <a:spcBef>
                <a:spcPts val="155"/>
              </a:spcBef>
            </a:pPr>
            <a:r>
              <a:rPr sz="1150" spc="30" dirty="0">
                <a:latin typeface="Arial MT"/>
                <a:cs typeface="Arial MT"/>
              </a:rPr>
              <a:t>Parágrafo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spc="45" dirty="0">
                <a:latin typeface="Arial MT"/>
                <a:cs typeface="Arial MT"/>
              </a:rPr>
              <a:t>Segundo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spc="-565" dirty="0">
                <a:solidFill>
                  <a:srgbClr val="2B2B2B"/>
                </a:solidFill>
                <a:latin typeface="Arial MT"/>
                <a:cs typeface="Arial MT"/>
              </a:rPr>
              <a:t>—</a:t>
            </a:r>
            <a:r>
              <a:rPr sz="1150" spc="80" dirty="0">
                <a:solidFill>
                  <a:srgbClr val="2B2B2B"/>
                </a:solidFill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Após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spc="-60" dirty="0">
                <a:latin typeface="Arial MT"/>
                <a:cs typeface="Arial MT"/>
              </a:rPr>
              <a:t>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decurso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0C0C0C"/>
                </a:solidFill>
                <a:latin typeface="Arial MT"/>
                <a:cs typeface="Arial MT"/>
              </a:rPr>
              <a:t>do</a:t>
            </a:r>
            <a:r>
              <a:rPr sz="1150" spc="6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praz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descrito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spc="-5" dirty="0">
                <a:solidFill>
                  <a:srgbClr val="282828"/>
                </a:solidFill>
                <a:latin typeface="Arial MT"/>
                <a:cs typeface="Arial MT"/>
              </a:rPr>
              <a:t>n</a:t>
            </a:r>
            <a:r>
              <a:rPr sz="1150" dirty="0">
                <a:solidFill>
                  <a:srgbClr val="282828"/>
                </a:solidFill>
                <a:latin typeface="Arial MT"/>
                <a:cs typeface="Arial MT"/>
              </a:rPr>
              <a:t>o</a:t>
            </a:r>
            <a:r>
              <a:rPr sz="1150" spc="60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parágrafo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anterior. </a:t>
            </a:r>
            <a:r>
              <a:rPr sz="1150" spc="10" dirty="0">
                <a:latin typeface="Arial MT"/>
                <a:cs typeface="Arial MT"/>
              </a:rPr>
              <a:t>independentemente</a:t>
            </a:r>
            <a:r>
              <a:rPr sz="1150" spc="770" dirty="0"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da</a:t>
            </a:r>
            <a:r>
              <a:rPr sz="1150" spc="8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apresentação</a:t>
            </a:r>
            <a:r>
              <a:rPr sz="1150" spc="8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76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defesa,</a:t>
            </a:r>
            <a:r>
              <a:rPr sz="1150" spc="855" dirty="0">
                <a:latin typeface="Arial MT"/>
                <a:cs typeface="Arial MT"/>
              </a:rPr>
              <a:t> </a:t>
            </a:r>
            <a:r>
              <a:rPr sz="1150" spc="-55" dirty="0">
                <a:latin typeface="Arial MT"/>
                <a:cs typeface="Arial MT"/>
              </a:rPr>
              <a:t>a</a:t>
            </a:r>
            <a:r>
              <a:rPr sz="1150" spc="819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representaçã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890" dirty="0">
                <a:latin typeface="Arial MT"/>
                <a:cs typeface="Arial MT"/>
              </a:rPr>
              <a:t> </a:t>
            </a:r>
            <a:r>
              <a:rPr sz="1150" spc="-30" dirty="0">
                <a:solidFill>
                  <a:srgbClr val="0F0F0F"/>
                </a:solidFill>
                <a:latin typeface="Arial MT"/>
                <a:cs typeface="Arial MT"/>
              </a:rPr>
              <a:t>serã</a:t>
            </a:r>
            <a:r>
              <a:rPr sz="1150" spc="-2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submetida</a:t>
            </a:r>
            <a:r>
              <a:rPr sz="1150" spc="430" dirty="0">
                <a:latin typeface="Arial MT"/>
                <a:cs typeface="Arial MT"/>
              </a:rPr>
              <a:t> </a:t>
            </a:r>
            <a:r>
              <a:rPr sz="1150" spc="-55" dirty="0">
                <a:solidFill>
                  <a:srgbClr val="131313"/>
                </a:solidFill>
                <a:latin typeface="Arial MT"/>
                <a:cs typeface="Arial MT"/>
              </a:rPr>
              <a:t>á</a:t>
            </a:r>
            <a:r>
              <a:rPr sz="1150" spc="36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Assembtei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440" dirty="0">
                <a:latin typeface="Arial MT"/>
                <a:cs typeface="Arial MT"/>
              </a:rPr>
              <a:t> </a:t>
            </a:r>
            <a:r>
              <a:rPr sz="1150" spc="-5" dirty="0">
                <a:solidFill>
                  <a:srgbClr val="1A1A1A"/>
                </a:solidFill>
                <a:latin typeface="Arial MT"/>
                <a:cs typeface="Arial MT"/>
              </a:rPr>
              <a:t>Gera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l</a:t>
            </a:r>
            <a:r>
              <a:rPr sz="1150" spc="32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spc="10" dirty="0">
                <a:latin typeface="Arial MT"/>
                <a:cs typeface="Arial MT"/>
              </a:rPr>
              <a:t>Extraordinária.</a:t>
            </a:r>
            <a:r>
              <a:rPr sz="1150" spc="290" dirty="0"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devidamente</a:t>
            </a:r>
            <a:r>
              <a:rPr sz="1150" spc="40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convocad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445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para</a:t>
            </a:r>
            <a:r>
              <a:rPr sz="1150" spc="-15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A0A0A"/>
                </a:solidFill>
                <a:latin typeface="Arial MT"/>
                <a:cs typeface="Arial MT"/>
              </a:rPr>
              <a:t>esse</a:t>
            </a:r>
            <a:r>
              <a:rPr sz="1150" spc="250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E0E0E"/>
                </a:solidFill>
                <a:latin typeface="Arial MT"/>
                <a:cs typeface="Arial MT"/>
              </a:rPr>
              <a:t>fim</a:t>
            </a:r>
            <a:r>
              <a:rPr sz="1150" spc="54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solidFill>
                  <a:srgbClr val="0C0C0C"/>
                </a:solidFill>
                <a:latin typeface="Arial MT"/>
                <a:cs typeface="Arial MT"/>
              </a:rPr>
              <a:t>compost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a</a:t>
            </a:r>
            <a:r>
              <a:rPr sz="1150" spc="29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de</a:t>
            </a:r>
            <a:r>
              <a:rPr sz="1150" spc="19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associados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contribuintes  </a:t>
            </a:r>
            <a:r>
              <a:rPr sz="1150" spc="-10" dirty="0">
                <a:latin typeface="Arial MT"/>
                <a:cs typeface="Arial MT"/>
              </a:rPr>
              <a:t>em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spc="-5" dirty="0">
                <a:solidFill>
                  <a:srgbClr val="1A1A1A"/>
                </a:solidFill>
                <a:latin typeface="Arial MT"/>
                <a:cs typeface="Arial MT"/>
              </a:rPr>
              <a:t>d</a:t>
            </a:r>
            <a:r>
              <a:rPr sz="1150" spc="-5" dirty="0">
                <a:latin typeface="Arial MT"/>
                <a:cs typeface="Arial MT"/>
              </a:rPr>
              <a:t>ia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 MT"/>
                <a:cs typeface="Arial MT"/>
              </a:rPr>
              <a:t>com</a:t>
            </a:r>
            <a:r>
              <a:rPr sz="1150" spc="22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F0F0F"/>
                </a:solidFill>
                <a:latin typeface="Arial MT"/>
                <a:cs typeface="Arial MT"/>
              </a:rPr>
              <a:t>suas</a:t>
            </a:r>
            <a:r>
              <a:rPr sz="1150" spc="26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obrigaçöes </a:t>
            </a:r>
            <a:r>
              <a:rPr sz="1150" spc="-10" dirty="0">
                <a:latin typeface="Arial MT"/>
                <a:cs typeface="Arial MT"/>
              </a:rPr>
              <a:t>sociais,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não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podendo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spc="-5" dirty="0">
                <a:solidFill>
                  <a:srgbClr val="111111"/>
                </a:solidFill>
                <a:latin typeface="Arial MT"/>
                <a:cs typeface="Arial MT"/>
              </a:rPr>
              <a:t>el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a</a:t>
            </a:r>
            <a:r>
              <a:rPr sz="1150" spc="14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deliberar</a:t>
            </a:r>
            <a:r>
              <a:rPr sz="1150" spc="24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15" dirty="0">
                <a:solidFill>
                  <a:srgbClr val="1D1D1D"/>
                </a:solidFill>
                <a:latin typeface="Arial MT"/>
                <a:cs typeface="Arial MT"/>
              </a:rPr>
              <a:t>sem</a:t>
            </a:r>
            <a:r>
              <a:rPr sz="1150" spc="15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voto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concord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2/3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(dois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232323"/>
                </a:solidFill>
                <a:latin typeface="Arial MT"/>
                <a:cs typeface="Arial MT"/>
              </a:rPr>
              <a:t>terços)</a:t>
            </a:r>
            <a:r>
              <a:rPr sz="1150" spc="180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spc="-20" dirty="0">
                <a:solidFill>
                  <a:srgbClr val="1F1F1F"/>
                </a:solidFill>
                <a:latin typeface="Arial MT"/>
                <a:cs typeface="Arial MT"/>
              </a:rPr>
              <a:t>dos</a:t>
            </a:r>
            <a:r>
              <a:rPr sz="1150" spc="-1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presentes</a:t>
            </a:r>
            <a:r>
              <a:rPr sz="1150" spc="1130" dirty="0"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sendo</a:t>
            </a:r>
            <a:r>
              <a:rPr sz="1150" spc="750" dirty="0">
                <a:latin typeface="Arial MT"/>
                <a:cs typeface="Arial MT"/>
              </a:rPr>
              <a:t> </a:t>
            </a:r>
            <a:r>
              <a:rPr sz="1150" spc="-35" dirty="0">
                <a:solidFill>
                  <a:srgbClr val="262626"/>
                </a:solidFill>
                <a:latin typeface="Arial MT"/>
                <a:cs typeface="Arial MT"/>
              </a:rPr>
              <a:t>em</a:t>
            </a:r>
            <a:r>
              <a:rPr sz="1150" spc="800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150" spc="-15" dirty="0">
                <a:solidFill>
                  <a:srgbClr val="131313"/>
                </a:solidFill>
                <a:latin typeface="Arial MT"/>
                <a:cs typeface="Arial MT"/>
              </a:rPr>
              <a:t>orimeira</a:t>
            </a:r>
            <a:r>
              <a:rPr sz="1150" spc="84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chamad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1130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1F1F1F"/>
                </a:solidFill>
                <a:latin typeface="Arial MT"/>
                <a:cs typeface="Arial MT"/>
              </a:rPr>
              <a:t>com</a:t>
            </a:r>
            <a:r>
              <a:rPr sz="1150" spc="745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spc="-55" dirty="0">
                <a:solidFill>
                  <a:srgbClr val="131313"/>
                </a:solidFill>
                <a:latin typeface="Arial MT"/>
                <a:cs typeface="Arial MT"/>
              </a:rPr>
              <a:t>a</a:t>
            </a:r>
            <a:r>
              <a:rPr sz="1150" spc="76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maioria</a:t>
            </a:r>
            <a:r>
              <a:rPr sz="1150" spc="880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absolut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795" dirty="0"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dos</a:t>
            </a:r>
            <a:r>
              <a:rPr sz="1150" spc="-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associados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2D2D2D"/>
                </a:solidFill>
                <a:latin typeface="Arial MT"/>
                <a:cs typeface="Arial MT"/>
              </a:rPr>
              <a:t>e</a:t>
            </a:r>
            <a:r>
              <a:rPr sz="1150" spc="65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1150" spc="15" dirty="0">
                <a:latin typeface="Arial MT"/>
                <a:cs typeface="Arial MT"/>
              </a:rPr>
              <a:t>em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segund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chamada,</a:t>
            </a:r>
            <a:r>
              <a:rPr sz="1150" spc="254" dirty="0">
                <a:latin typeface="Arial MT"/>
                <a:cs typeface="Arial MT"/>
              </a:rPr>
              <a:t> </a:t>
            </a:r>
            <a:r>
              <a:rPr sz="1150" spc="-20" dirty="0">
                <a:solidFill>
                  <a:srgbClr val="111111"/>
                </a:solidFill>
                <a:latin typeface="Arial MT"/>
                <a:cs typeface="Arial MT"/>
              </a:rPr>
              <a:t>uma</a:t>
            </a:r>
            <a:r>
              <a:rPr sz="1150" spc="21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nora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após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spc="-55" dirty="0">
                <a:latin typeface="Arial MT"/>
                <a:cs typeface="Arial MT"/>
              </a:rPr>
              <a:t>a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primeira</a:t>
            </a:r>
            <a:r>
              <a:rPr sz="1150" dirty="0">
                <a:latin typeface="Arial MT"/>
                <a:cs typeface="Arial MT"/>
              </a:rPr>
              <a:t>,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spc="5" dirty="0">
                <a:solidFill>
                  <a:srgbClr val="1F1F1F"/>
                </a:solidFill>
                <a:latin typeface="Arial MT"/>
                <a:cs typeface="Arial MT"/>
              </a:rPr>
              <a:t>com</a:t>
            </a:r>
            <a:r>
              <a:rPr sz="1150" spc="12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151515"/>
                </a:solidFill>
                <a:latin typeface="Arial MT"/>
                <a:cs typeface="Arial MT"/>
              </a:rPr>
              <a:t>qualquer</a:t>
            </a:r>
            <a:r>
              <a:rPr sz="1150" spc="-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número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de</a:t>
            </a:r>
            <a:r>
              <a:rPr sz="1150" spc="90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associados</a:t>
            </a:r>
            <a:r>
              <a:rPr sz="1150" spc="4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onde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spc="-30" dirty="0">
                <a:solidFill>
                  <a:srgbClr val="181818"/>
                </a:solidFill>
                <a:latin typeface="Arial MT"/>
                <a:cs typeface="Arial MT"/>
              </a:rPr>
              <a:t>será</a:t>
            </a:r>
            <a:r>
              <a:rPr sz="1150" spc="114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garantido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42424"/>
                </a:solidFill>
                <a:latin typeface="Arial MT"/>
                <a:cs typeface="Arial MT"/>
              </a:rPr>
              <a:t>o</a:t>
            </a:r>
            <a:r>
              <a:rPr sz="1150" spc="30" dirty="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amplo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oireito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defesa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150">
              <a:latin typeface="Arial MT"/>
              <a:cs typeface="Arial MT"/>
            </a:endParaRPr>
          </a:p>
          <a:p>
            <a:pPr marL="43180">
              <a:lnSpc>
                <a:spcPct val="100000"/>
              </a:lnSpc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21</a:t>
            </a:r>
            <a:r>
              <a:rPr sz="1150" spc="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-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RENÚNCIA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150">
              <a:latin typeface="Arial MT"/>
              <a:cs typeface="Arial MT"/>
            </a:endParaRPr>
          </a:p>
          <a:p>
            <a:pPr marL="36195" marR="9525" algn="just">
              <a:lnSpc>
                <a:spcPts val="1350"/>
              </a:lnSpc>
            </a:pPr>
            <a:r>
              <a:rPr sz="1150" dirty="0">
                <a:latin typeface="Arial MT"/>
                <a:cs typeface="Arial MT"/>
              </a:rPr>
              <a:t>Em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caso</a:t>
            </a:r>
            <a:r>
              <a:rPr sz="1150" spc="114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renúncia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444444"/>
                </a:solidFill>
                <a:latin typeface="Arial MT"/>
                <a:cs typeface="Arial MT"/>
              </a:rPr>
              <a:t>de</a:t>
            </a:r>
            <a:r>
              <a:rPr sz="1150" spc="70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qualauer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membro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Diretoria</a:t>
            </a:r>
            <a:r>
              <a:rPr sz="1150" spc="20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Executiva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ou</a:t>
            </a:r>
            <a:r>
              <a:rPr sz="1150" spc="85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do</a:t>
            </a:r>
            <a:r>
              <a:rPr sz="1150" spc="10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Conselho </a:t>
            </a:r>
            <a:r>
              <a:rPr sz="1150" dirty="0">
                <a:latin typeface="Arial MT"/>
                <a:cs typeface="Arial MT"/>
              </a:rPr>
              <a:t>Fiscal,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o</a:t>
            </a:r>
            <a:r>
              <a:rPr sz="1150" spc="6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cargo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sera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preenchioo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posteriormente</a:t>
            </a:r>
            <a:r>
              <a:rPr sz="1150" spc="-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através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Assembleia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A0A0A"/>
                </a:solidFill>
                <a:latin typeface="Arial MT"/>
                <a:cs typeface="Arial MT"/>
              </a:rPr>
              <a:t>Geral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Arial MT"/>
              <a:cs typeface="Arial MT"/>
            </a:endParaRPr>
          </a:p>
          <a:p>
            <a:pPr marL="31115" marR="7620" algn="just">
              <a:lnSpc>
                <a:spcPct val="98400"/>
              </a:lnSpc>
            </a:pPr>
            <a:r>
              <a:rPr sz="1150" spc="30" dirty="0">
                <a:latin typeface="Arial MT"/>
                <a:cs typeface="Arial MT"/>
              </a:rPr>
              <a:t>Parágrafo</a:t>
            </a:r>
            <a:r>
              <a:rPr sz="1150" spc="245" dirty="0">
                <a:latin typeface="Arial MT"/>
                <a:cs typeface="Arial MT"/>
              </a:rPr>
              <a:t> </a:t>
            </a:r>
            <a:r>
              <a:rPr sz="1150" spc="55" dirty="0">
                <a:latin typeface="Arial MT"/>
                <a:cs typeface="Arial MT"/>
              </a:rPr>
              <a:t>Primeiro</a:t>
            </a:r>
            <a:r>
              <a:rPr sz="1150" spc="275" dirty="0">
                <a:latin typeface="Arial MT"/>
                <a:cs typeface="Arial MT"/>
              </a:rPr>
              <a:t> </a:t>
            </a:r>
            <a:r>
              <a:rPr sz="1150" spc="-565" dirty="0">
                <a:solidFill>
                  <a:srgbClr val="313131"/>
                </a:solidFill>
                <a:latin typeface="Arial MT"/>
                <a:cs typeface="Arial MT"/>
              </a:rPr>
              <a:t>—</a:t>
            </a:r>
            <a:r>
              <a:rPr sz="1150" spc="170" dirty="0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sz="1150" spc="-65" dirty="0">
                <a:solidFill>
                  <a:srgbClr val="2F2F2F"/>
                </a:solidFill>
                <a:latin typeface="Arial MT"/>
                <a:cs typeface="Arial MT"/>
              </a:rPr>
              <a:t>O</a:t>
            </a:r>
            <a:r>
              <a:rPr sz="1150" spc="200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pedid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spc="-5" dirty="0">
                <a:solidFill>
                  <a:srgbClr val="0C0C0C"/>
                </a:solidFill>
                <a:latin typeface="Arial MT"/>
                <a:cs typeface="Arial MT"/>
              </a:rPr>
              <a:t>renúnci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a</a:t>
            </a:r>
            <a:r>
              <a:rPr sz="1150" spc="24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151515"/>
                </a:solidFill>
                <a:latin typeface="Arial MT"/>
                <a:cs typeface="Arial MT"/>
              </a:rPr>
              <a:t>se</a:t>
            </a:r>
            <a:r>
              <a:rPr sz="1150" spc="13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dar</a:t>
            </a:r>
            <a:r>
              <a:rPr sz="1150" dirty="0">
                <a:latin typeface="Arial MT"/>
                <a:cs typeface="Arial MT"/>
              </a:rPr>
              <a:t>á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por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escrito.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devendo</a:t>
            </a:r>
            <a:r>
              <a:rPr sz="1150" spc="254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40" dirty="0">
                <a:latin typeface="Arial MT"/>
                <a:cs typeface="Arial MT"/>
              </a:rPr>
              <a:t>ser</a:t>
            </a:r>
            <a:r>
              <a:rPr sz="1150" spc="-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protocolado</a:t>
            </a:r>
            <a:r>
              <a:rPr sz="1150" spc="495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1C1C1C"/>
                </a:solidFill>
                <a:latin typeface="Arial MT"/>
                <a:cs typeface="Arial MT"/>
              </a:rPr>
              <a:t>na</a:t>
            </a:r>
            <a:r>
              <a:rPr sz="1150" spc="43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solidFill>
                  <a:srgbClr val="0E0E0E"/>
                </a:solidFill>
                <a:latin typeface="Arial MT"/>
                <a:cs typeface="Arial MT"/>
              </a:rPr>
              <a:t>secretari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a</a:t>
            </a:r>
            <a:r>
              <a:rPr sz="1150" spc="459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da</a:t>
            </a:r>
            <a:r>
              <a:rPr sz="1150" spc="37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Associação,</a:t>
            </a:r>
            <a:r>
              <a:rPr sz="1150" spc="50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55" dirty="0">
                <a:latin typeface="Arial MT"/>
                <a:cs typeface="Arial MT"/>
              </a:rPr>
              <a:t>a</a:t>
            </a:r>
            <a:r>
              <a:rPr sz="1150" spc="41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aual,</a:t>
            </a:r>
            <a:r>
              <a:rPr sz="1150" spc="455" dirty="0">
                <a:latin typeface="Arial MT"/>
                <a:cs typeface="Arial MT"/>
              </a:rPr>
              <a:t> </a:t>
            </a:r>
            <a:r>
              <a:rPr sz="1150" spc="-30" dirty="0">
                <a:solidFill>
                  <a:srgbClr val="262626"/>
                </a:solidFill>
                <a:latin typeface="Arial MT"/>
                <a:cs typeface="Arial MT"/>
              </a:rPr>
              <a:t>no</a:t>
            </a:r>
            <a:r>
              <a:rPr sz="1150" spc="400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praz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430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máxim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445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de</a:t>
            </a:r>
            <a:r>
              <a:rPr sz="1150" spc="385" dirty="0">
                <a:latin typeface="Arial MT"/>
                <a:cs typeface="Arial MT"/>
              </a:rPr>
              <a:t> </a:t>
            </a:r>
            <a:r>
              <a:rPr sz="1150" spc="-20" dirty="0">
                <a:solidFill>
                  <a:srgbClr val="1A1A1A"/>
                </a:solidFill>
                <a:latin typeface="Arial MT"/>
                <a:cs typeface="Arial MT"/>
              </a:rPr>
              <a:t>60</a:t>
            </a:r>
            <a:r>
              <a:rPr sz="1150" spc="-1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(sessenta)</a:t>
            </a:r>
            <a:r>
              <a:rPr sz="1150" spc="320" dirty="0"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dias,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contado</a:t>
            </a:r>
            <a:r>
              <a:rPr sz="1150" spc="2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da</a:t>
            </a:r>
            <a:r>
              <a:rPr sz="1150" spc="19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aata</a:t>
            </a:r>
            <a:r>
              <a:rPr sz="1150" spc="2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do</a:t>
            </a:r>
            <a:r>
              <a:rPr sz="1150" spc="204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111111"/>
                </a:solidFill>
                <a:latin typeface="Arial MT"/>
                <a:cs typeface="Arial MT"/>
              </a:rPr>
              <a:t>protocolo,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  </a:t>
            </a:r>
            <a:r>
              <a:rPr sz="1150" spc="-60" dirty="0">
                <a:solidFill>
                  <a:srgbClr val="3B3B3B"/>
                </a:solidFill>
                <a:latin typeface="Arial MT"/>
                <a:cs typeface="Arial MT"/>
              </a:rPr>
              <a:t>o</a:t>
            </a:r>
            <a:r>
              <a:rPr sz="1150" spc="23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submeterá</a:t>
            </a:r>
            <a:r>
              <a:rPr sz="1150" spc="315" dirty="0">
                <a:latin typeface="Arial MT"/>
                <a:cs typeface="Arial MT"/>
              </a:rPr>
              <a:t> </a:t>
            </a:r>
            <a:r>
              <a:rPr sz="1150" spc="-55" dirty="0">
                <a:solidFill>
                  <a:srgbClr val="2D2D2D"/>
                </a:solidFill>
                <a:latin typeface="Arial MT"/>
                <a:cs typeface="Arial MT"/>
              </a:rPr>
              <a:t>à</a:t>
            </a:r>
            <a:r>
              <a:rPr sz="1150" spc="229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deliberaçäo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spc="-20" dirty="0">
                <a:solidFill>
                  <a:srgbClr val="0F0F0F"/>
                </a:solidFill>
                <a:latin typeface="Arial MT"/>
                <a:cs typeface="Arial MT"/>
              </a:rPr>
              <a:t>da</a:t>
            </a:r>
            <a:r>
              <a:rPr sz="1150" spc="-1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Assemblei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Geral;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 MT"/>
              <a:cs typeface="Arial MT"/>
            </a:endParaRPr>
          </a:p>
          <a:p>
            <a:pPr marL="25400" marR="8255" indent="5715" algn="just">
              <a:lnSpc>
                <a:spcPct val="98600"/>
              </a:lnSpc>
              <a:spcBef>
                <a:spcPts val="5"/>
              </a:spcBef>
            </a:pPr>
            <a:r>
              <a:rPr sz="1150" spc="-170" dirty="0">
                <a:latin typeface="Arial MT"/>
                <a:cs typeface="Arial MT"/>
              </a:rPr>
              <a:t>Pa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rágrafo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spc="45" dirty="0">
                <a:latin typeface="Arial MT"/>
                <a:cs typeface="Arial MT"/>
              </a:rPr>
              <a:t>Segundo</a:t>
            </a:r>
            <a:r>
              <a:rPr sz="1150" spc="300" dirty="0">
                <a:latin typeface="Arial MT"/>
                <a:cs typeface="Arial MT"/>
              </a:rPr>
              <a:t>   </a:t>
            </a:r>
            <a:r>
              <a:rPr sz="1150" dirty="0">
                <a:latin typeface="Arial MT"/>
                <a:cs typeface="Arial MT"/>
              </a:rPr>
              <a:t>Ocorrendo</a:t>
            </a:r>
            <a:r>
              <a:rPr sz="1150" spc="4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renúncia</a:t>
            </a:r>
            <a:r>
              <a:rPr sz="1150" spc="4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coletiva</a:t>
            </a:r>
            <a:r>
              <a:rPr sz="1150" spc="43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da</a:t>
            </a:r>
            <a:r>
              <a:rPr sz="1150" spc="41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4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340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A0A0A"/>
                </a:solidFill>
                <a:latin typeface="Arial MT"/>
                <a:cs typeface="Arial MT"/>
              </a:rPr>
              <a:t>Conselho </a:t>
            </a:r>
            <a:r>
              <a:rPr sz="1150" dirty="0">
                <a:latin typeface="Arial MT"/>
                <a:cs typeface="Arial MT"/>
              </a:rPr>
              <a:t>Fiscal,</a:t>
            </a:r>
            <a:r>
              <a:rPr sz="1150" spc="2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62626"/>
                </a:solidFill>
                <a:latin typeface="Arial MT"/>
                <a:cs typeface="Arial MT"/>
              </a:rPr>
              <a:t>o</a:t>
            </a:r>
            <a:r>
              <a:rPr sz="1150" spc="235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Presidente</a:t>
            </a:r>
            <a:r>
              <a:rPr sz="1150" spc="31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renunciante</a:t>
            </a:r>
            <a:r>
              <a:rPr sz="1150" dirty="0">
                <a:solidFill>
                  <a:srgbClr val="858585"/>
                </a:solidFill>
                <a:latin typeface="Arial MT"/>
                <a:cs typeface="Arial MT"/>
              </a:rPr>
              <a:t>,</a:t>
            </a:r>
            <a:r>
              <a:rPr sz="1150" spc="25" dirty="0">
                <a:solidFill>
                  <a:srgbClr val="85858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oualquer</a:t>
            </a:r>
            <a:r>
              <a:rPr sz="1150" spc="2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membro</a:t>
            </a:r>
            <a:r>
              <a:rPr sz="1150" spc="254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aa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Executiva</a:t>
            </a:r>
            <a:r>
              <a:rPr sz="1150" spc="254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383838"/>
                </a:solidFill>
                <a:latin typeface="Arial MT"/>
                <a:cs typeface="Arial MT"/>
              </a:rPr>
              <a:t>ou. </a:t>
            </a:r>
            <a:r>
              <a:rPr sz="1725" baseline="2415" dirty="0">
                <a:solidFill>
                  <a:srgbClr val="0A0A0A"/>
                </a:solidFill>
                <a:latin typeface="Arial MT"/>
                <a:cs typeface="Arial MT"/>
              </a:rPr>
              <a:t>em</a:t>
            </a:r>
            <a:r>
              <a:rPr sz="1725" spc="104" baseline="2415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725" baseline="2415" dirty="0">
                <a:latin typeface="Arial MT"/>
                <a:cs typeface="Arial MT"/>
              </a:rPr>
              <a:t>último</a:t>
            </a:r>
            <a:r>
              <a:rPr sz="1725" spc="89" baseline="2415" dirty="0">
                <a:latin typeface="Arial MT"/>
                <a:cs typeface="Arial MT"/>
              </a:rPr>
              <a:t> </a:t>
            </a:r>
            <a:r>
              <a:rPr sz="1725" baseline="2415" dirty="0">
                <a:solidFill>
                  <a:srgbClr val="111111"/>
                </a:solidFill>
                <a:latin typeface="Arial MT"/>
                <a:cs typeface="Arial MT"/>
              </a:rPr>
              <a:t>caso,</a:t>
            </a:r>
            <a:r>
              <a:rPr sz="1725" spc="157" baseline="241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725" baseline="2415" dirty="0">
                <a:latin typeface="Arial MT"/>
                <a:cs typeface="Arial MT"/>
              </a:rPr>
              <a:t>qualquer</a:t>
            </a:r>
            <a:r>
              <a:rPr sz="1725" spc="262" baseline="2415" dirty="0">
                <a:latin typeface="Arial MT"/>
                <a:cs typeface="Arial MT"/>
              </a:rPr>
              <a:t> </a:t>
            </a:r>
            <a:r>
              <a:rPr sz="1725" baseline="2415" dirty="0">
                <a:solidFill>
                  <a:srgbClr val="111111"/>
                </a:solidFill>
                <a:latin typeface="Arial MT"/>
                <a:cs typeface="Arial MT"/>
              </a:rPr>
              <a:t>dos</a:t>
            </a:r>
            <a:r>
              <a:rPr sz="1725" spc="127" baseline="241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725" baseline="2415" dirty="0">
                <a:solidFill>
                  <a:srgbClr val="181818"/>
                </a:solidFill>
                <a:latin typeface="Arial MT"/>
                <a:cs typeface="Arial MT"/>
              </a:rPr>
              <a:t>associados,</a:t>
            </a:r>
            <a:r>
              <a:rPr sz="1725" spc="240" baseline="241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725" baseline="2415" dirty="0">
                <a:latin typeface="Arial MT"/>
                <a:cs typeface="Arial MT"/>
              </a:rPr>
              <a:t>poderá</a:t>
            </a:r>
            <a:r>
              <a:rPr sz="1725" spc="97" baseline="2415" dirty="0">
                <a:latin typeface="Arial MT"/>
                <a:cs typeface="Arial MT"/>
              </a:rPr>
              <a:t> </a:t>
            </a:r>
            <a:r>
              <a:rPr sz="1725" baseline="2415" dirty="0">
                <a:latin typeface="Arial MT"/>
                <a:cs typeface="Arial MT"/>
              </a:rPr>
              <a:t>convocar</a:t>
            </a:r>
            <a:r>
              <a:rPr sz="1725" spc="262" baseline="2415" dirty="0">
                <a:latin typeface="Arial MT"/>
                <a:cs typeface="Arial MT"/>
              </a:rPr>
              <a:t> </a:t>
            </a:r>
            <a:r>
              <a:rPr sz="1725" baseline="2415" dirty="0">
                <a:latin typeface="Arial MT"/>
                <a:cs typeface="Arial MT"/>
              </a:rPr>
              <a:t>a</a:t>
            </a:r>
            <a:r>
              <a:rPr sz="1725" spc="165" baseline="2415" dirty="0">
                <a:latin typeface="Arial MT"/>
                <a:cs typeface="Arial MT"/>
              </a:rPr>
              <a:t> </a:t>
            </a:r>
            <a:r>
              <a:rPr sz="1725" baseline="2415" dirty="0">
                <a:latin typeface="Arial MT"/>
                <a:cs typeface="Arial MT"/>
              </a:rPr>
              <a:t>A</a:t>
            </a:r>
            <a:r>
              <a:rPr sz="1150" dirty="0">
                <a:latin typeface="Arial MT"/>
                <a:cs typeface="Arial MT"/>
              </a:rPr>
              <a:t>s</a:t>
            </a:r>
            <a:r>
              <a:rPr sz="1725" baseline="2415" dirty="0">
                <a:latin typeface="Arial MT"/>
                <a:cs typeface="Arial MT"/>
              </a:rPr>
              <a:t>sembleia</a:t>
            </a:r>
            <a:r>
              <a:rPr sz="1725" spc="120" baseline="2415" dirty="0">
                <a:latin typeface="Arial MT"/>
                <a:cs typeface="Arial MT"/>
              </a:rPr>
              <a:t> </a:t>
            </a:r>
            <a:r>
              <a:rPr sz="1725" spc="-15" baseline="2415" dirty="0">
                <a:latin typeface="Arial MT"/>
                <a:cs typeface="Arial MT"/>
              </a:rPr>
              <a:t>Geral </a:t>
            </a:r>
            <a:r>
              <a:rPr sz="1150" dirty="0">
                <a:latin typeface="Arial MT"/>
                <a:cs typeface="Arial MT"/>
              </a:rPr>
              <a:t>Extraordinária,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elegerá</a:t>
            </a:r>
            <a:r>
              <a:rPr sz="1150" spc="204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uma</a:t>
            </a:r>
            <a:r>
              <a:rPr sz="1150" spc="22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comissáo</a:t>
            </a:r>
            <a:r>
              <a:rPr sz="1150" spc="22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provisôria</a:t>
            </a:r>
            <a:r>
              <a:rPr sz="1150" spc="3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composta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por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05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(cinco) </a:t>
            </a:r>
            <a:r>
              <a:rPr sz="1150" dirty="0">
                <a:latin typeface="Arial MT"/>
                <a:cs typeface="Arial MT"/>
              </a:rPr>
              <a:t>membros</a:t>
            </a:r>
            <a:r>
              <a:rPr sz="1150" spc="9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que</a:t>
            </a:r>
            <a:r>
              <a:rPr sz="1150" spc="114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administrará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entidade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e</a:t>
            </a:r>
            <a:r>
              <a:rPr sz="1150" spc="12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fará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reallzar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nov</a:t>
            </a:r>
            <a:r>
              <a:rPr sz="1150" dirty="0">
                <a:solidFill>
                  <a:srgbClr val="282828"/>
                </a:solidFill>
                <a:latin typeface="Arial MT"/>
                <a:cs typeface="Arial MT"/>
              </a:rPr>
              <a:t>as</a:t>
            </a:r>
            <a:r>
              <a:rPr sz="1150" spc="105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eleiçòes.</a:t>
            </a:r>
            <a:r>
              <a:rPr sz="1150" spc="204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42424"/>
                </a:solidFill>
                <a:latin typeface="Arial MT"/>
                <a:cs typeface="Arial MT"/>
              </a:rPr>
              <a:t>no</a:t>
            </a:r>
            <a:r>
              <a:rPr sz="1150" spc="35" dirty="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prazo </a:t>
            </a:r>
            <a:r>
              <a:rPr sz="1150" dirty="0">
                <a:latin typeface="Arial MT"/>
                <a:cs typeface="Arial MT"/>
              </a:rPr>
              <a:t>máximo</a:t>
            </a:r>
            <a:r>
              <a:rPr sz="1150" spc="3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60</a:t>
            </a:r>
            <a:r>
              <a:rPr sz="1150" spc="28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(sessenta)</a:t>
            </a:r>
            <a:r>
              <a:rPr sz="1150" spc="3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dias.</a:t>
            </a:r>
            <a:r>
              <a:rPr sz="1150" spc="3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contados</a:t>
            </a:r>
            <a:r>
              <a:rPr sz="1150" spc="31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da</a:t>
            </a:r>
            <a:r>
              <a:rPr sz="1150" spc="31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data</a:t>
            </a:r>
            <a:r>
              <a:rPr sz="1150" spc="3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de</a:t>
            </a:r>
            <a:r>
              <a:rPr sz="1150" spc="28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realizaçăo</a:t>
            </a:r>
            <a:r>
              <a:rPr sz="1150" spc="3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320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161616"/>
                </a:solidFill>
                <a:latin typeface="Arial MT"/>
                <a:cs typeface="Arial MT"/>
              </a:rPr>
              <a:t>referida </a:t>
            </a:r>
            <a:r>
              <a:rPr sz="1150" dirty="0">
                <a:latin typeface="Arial MT"/>
                <a:cs typeface="Arial MT"/>
              </a:rPr>
              <a:t>assembleia</a:t>
            </a:r>
            <a:r>
              <a:rPr sz="1150" spc="290" dirty="0">
                <a:latin typeface="Arial MT"/>
                <a:cs typeface="Arial MT"/>
              </a:rPr>
              <a:t>  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Os</a:t>
            </a:r>
            <a:r>
              <a:rPr sz="1150" spc="390" dirty="0">
                <a:solidFill>
                  <a:srgbClr val="181818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diretores</a:t>
            </a:r>
            <a:r>
              <a:rPr sz="1150" spc="38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F2F2F"/>
                </a:solidFill>
                <a:latin typeface="Arial MT"/>
                <a:cs typeface="Arial MT"/>
              </a:rPr>
              <a:t>e</a:t>
            </a:r>
            <a:r>
              <a:rPr sz="1150" spc="375" dirty="0">
                <a:solidFill>
                  <a:srgbClr val="2F2F2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conselheiros</a:t>
            </a:r>
            <a:r>
              <a:rPr sz="1150" spc="43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eleitos,</a:t>
            </a:r>
            <a:r>
              <a:rPr sz="1150" spc="405" dirty="0">
                <a:solidFill>
                  <a:srgbClr val="0C0C0C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nestas</a:t>
            </a:r>
            <a:r>
              <a:rPr sz="1150" spc="375" dirty="0">
                <a:latin typeface="Arial MT"/>
                <a:cs typeface="Arial MT"/>
              </a:rPr>
              <a:t>  </a:t>
            </a:r>
            <a:r>
              <a:rPr sz="1150" spc="-10" dirty="0">
                <a:solidFill>
                  <a:srgbClr val="0E0E0E"/>
                </a:solidFill>
                <a:latin typeface="Arial MT"/>
                <a:cs typeface="Arial MT"/>
              </a:rPr>
              <a:t>condições, </a:t>
            </a:r>
            <a:r>
              <a:rPr sz="1150" dirty="0">
                <a:latin typeface="Arial MT"/>
                <a:cs typeface="Arial MT"/>
              </a:rPr>
              <a:t>complementaräo</a:t>
            </a:r>
            <a:r>
              <a:rPr sz="1150" spc="3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o</a:t>
            </a:r>
            <a:r>
              <a:rPr sz="1150" spc="1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mandato</a:t>
            </a:r>
            <a:r>
              <a:rPr sz="1150" spc="21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dos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renunciantes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150">
              <a:latin typeface="Arial MT"/>
              <a:cs typeface="Arial MT"/>
            </a:endParaRPr>
          </a:p>
          <a:p>
            <a:pPr marL="31115">
              <a:lnSpc>
                <a:spcPct val="100000"/>
              </a:lnSpc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22-</a:t>
            </a:r>
            <a:r>
              <a:rPr sz="1150" spc="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REMUNERAÇÃO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Arial MT"/>
              <a:cs typeface="Arial MT"/>
            </a:endParaRPr>
          </a:p>
          <a:p>
            <a:pPr marL="19050" marR="18415" indent="10160" algn="just">
              <a:lnSpc>
                <a:spcPct val="97800"/>
              </a:lnSpc>
            </a:pPr>
            <a:r>
              <a:rPr sz="1150" dirty="0">
                <a:latin typeface="Arial MT"/>
                <a:cs typeface="Arial MT"/>
              </a:rPr>
              <a:t>Os</a:t>
            </a:r>
            <a:r>
              <a:rPr sz="1150" spc="3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membros</a:t>
            </a:r>
            <a:r>
              <a:rPr sz="1150" spc="46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40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4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Executiva</a:t>
            </a:r>
            <a:r>
              <a:rPr sz="1150" spc="4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35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do</a:t>
            </a:r>
            <a:r>
              <a:rPr sz="1150" spc="36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Conselho</a:t>
            </a:r>
            <a:r>
              <a:rPr sz="1150" spc="42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Fiscal</a:t>
            </a:r>
            <a:r>
              <a:rPr sz="1150" spc="3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náo</a:t>
            </a:r>
            <a:r>
              <a:rPr sz="1150" spc="35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perceberáo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nenhum</a:t>
            </a:r>
            <a:r>
              <a:rPr sz="1150" spc="185" dirty="0">
                <a:solidFill>
                  <a:srgbClr val="1F1F1F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42424"/>
                </a:solidFill>
                <a:latin typeface="Arial MT"/>
                <a:cs typeface="Arial MT"/>
              </a:rPr>
              <a:t>tipo</a:t>
            </a:r>
            <a:r>
              <a:rPr sz="1150" spc="145" dirty="0">
                <a:solidFill>
                  <a:srgbClr val="242424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7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remuneração.</a:t>
            </a:r>
            <a:r>
              <a:rPr sz="1150" spc="190" dirty="0">
                <a:solidFill>
                  <a:srgbClr val="181818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4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oualquer</a:t>
            </a:r>
            <a:r>
              <a:rPr sz="1150" spc="18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espécie</a:t>
            </a:r>
            <a:r>
              <a:rPr sz="1150" spc="170" dirty="0">
                <a:solidFill>
                  <a:srgbClr val="111111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ou</a:t>
            </a:r>
            <a:r>
              <a:rPr sz="1150" spc="155" dirty="0">
                <a:solidFill>
                  <a:srgbClr val="0F0F0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natureza.</a:t>
            </a:r>
            <a:r>
              <a:rPr sz="1150" spc="175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pelas </a:t>
            </a:r>
            <a:r>
              <a:rPr sz="1150" dirty="0">
                <a:latin typeface="Arial MT"/>
                <a:cs typeface="Arial MT"/>
              </a:rPr>
              <a:t>atividades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exercidas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4B4B4B"/>
                </a:solidFill>
                <a:latin typeface="Arial MT"/>
                <a:cs typeface="Arial MT"/>
              </a:rPr>
              <a:t>na</a:t>
            </a:r>
            <a:r>
              <a:rPr sz="1150" spc="15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Associaçăo.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150">
              <a:latin typeface="Arial MT"/>
              <a:cs typeface="Arial MT"/>
            </a:endParaRPr>
          </a:p>
          <a:p>
            <a:pPr marL="24765">
              <a:lnSpc>
                <a:spcPct val="100000"/>
              </a:lnSpc>
              <a:spcBef>
                <a:spcPts val="5"/>
              </a:spcBef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23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spc="-565" dirty="0">
                <a:solidFill>
                  <a:srgbClr val="1C1C1C"/>
                </a:solidFill>
                <a:latin typeface="Arial MT"/>
                <a:cs typeface="Arial MT"/>
              </a:rPr>
              <a:t>—</a:t>
            </a:r>
            <a:r>
              <a:rPr sz="1150" spc="9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RESPONSABILIDADE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DOS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MEMBROS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Arial MT"/>
              <a:cs typeface="Arial MT"/>
            </a:endParaRPr>
          </a:p>
          <a:p>
            <a:pPr marL="13970" marR="28575" indent="3810" algn="just">
              <a:lnSpc>
                <a:spcPct val="92900"/>
              </a:lnSpc>
            </a:pPr>
            <a:r>
              <a:rPr sz="1250" spc="65" dirty="0">
                <a:latin typeface="Arial MT"/>
                <a:cs typeface="Arial MT"/>
              </a:rPr>
              <a:t>0s</a:t>
            </a:r>
            <a:r>
              <a:rPr sz="1250" spc="15" dirty="0">
                <a:latin typeface="Arial MT"/>
                <a:cs typeface="Arial MT"/>
              </a:rPr>
              <a:t> </a:t>
            </a:r>
            <a:r>
              <a:rPr sz="1250" spc="-25" dirty="0">
                <a:solidFill>
                  <a:srgbClr val="0E0E0E"/>
                </a:solidFill>
                <a:latin typeface="Arial MT"/>
                <a:cs typeface="Arial MT"/>
              </a:rPr>
              <a:t>associados.</a:t>
            </a:r>
            <a:r>
              <a:rPr sz="1250" spc="5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250" dirty="0">
                <a:solidFill>
                  <a:srgbClr val="1F1F1F"/>
                </a:solidFill>
                <a:latin typeface="Arial MT"/>
                <a:cs typeface="Arial MT"/>
              </a:rPr>
              <a:t>mesmo</a:t>
            </a:r>
            <a:r>
              <a:rPr sz="1250" spc="4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250" dirty="0">
                <a:solidFill>
                  <a:srgbClr val="2D2D2D"/>
                </a:solidFill>
                <a:latin typeface="Arial MT"/>
                <a:cs typeface="Arial MT"/>
              </a:rPr>
              <a:t>que</a:t>
            </a:r>
            <a:r>
              <a:rPr sz="1250" spc="10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1250" spc="-10" dirty="0">
                <a:latin typeface="Arial MT"/>
                <a:cs typeface="Arial MT"/>
              </a:rPr>
              <a:t>investidos</a:t>
            </a:r>
            <a:r>
              <a:rPr sz="1250" spc="90" dirty="0">
                <a:latin typeface="Arial MT"/>
                <a:cs typeface="Arial MT"/>
              </a:rPr>
              <a:t> </a:t>
            </a:r>
            <a:r>
              <a:rPr sz="1250" dirty="0">
                <a:solidFill>
                  <a:srgbClr val="131313"/>
                </a:solidFill>
                <a:latin typeface="Arial MT"/>
                <a:cs typeface="Arial MT"/>
              </a:rPr>
              <a:t>na</a:t>
            </a:r>
            <a:r>
              <a:rPr sz="1250" spc="3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50" spc="-25" dirty="0">
                <a:solidFill>
                  <a:srgbClr val="1D1D1D"/>
                </a:solidFill>
                <a:latin typeface="Arial MT"/>
                <a:cs typeface="Arial MT"/>
              </a:rPr>
              <a:t>condiçáo</a:t>
            </a:r>
            <a:r>
              <a:rPr sz="1250" spc="5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250" dirty="0">
                <a:solidFill>
                  <a:srgbClr val="0C0C0C"/>
                </a:solidFill>
                <a:latin typeface="Arial MT"/>
                <a:cs typeface="Arial MT"/>
              </a:rPr>
              <a:t>de</a:t>
            </a:r>
            <a:r>
              <a:rPr sz="1250" spc="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50" spc="-10" dirty="0">
                <a:latin typeface="Arial MT"/>
                <a:cs typeface="Arial MT"/>
              </a:rPr>
              <a:t>membros</a:t>
            </a:r>
            <a:r>
              <a:rPr sz="1250" spc="40" dirty="0">
                <a:latin typeface="Arial MT"/>
                <a:cs typeface="Arial MT"/>
              </a:rPr>
              <a:t> </a:t>
            </a:r>
            <a:r>
              <a:rPr sz="1250" dirty="0">
                <a:solidFill>
                  <a:srgbClr val="1F1F1F"/>
                </a:solidFill>
                <a:latin typeface="Arial MT"/>
                <a:cs typeface="Arial MT"/>
              </a:rPr>
              <a:t>da </a:t>
            </a:r>
            <a:r>
              <a:rPr sz="1250" spc="-25" dirty="0">
                <a:solidFill>
                  <a:srgbClr val="0F0F0F"/>
                </a:solidFill>
                <a:latin typeface="Arial MT"/>
                <a:cs typeface="Arial MT"/>
              </a:rPr>
              <a:t>diretoria </a:t>
            </a:r>
            <a:r>
              <a:rPr sz="1150" dirty="0">
                <a:latin typeface="Arial MT"/>
                <a:cs typeface="Arial MT"/>
              </a:rPr>
              <a:t>executiva</a:t>
            </a:r>
            <a:r>
              <a:rPr sz="1150" spc="3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e</a:t>
            </a:r>
            <a:r>
              <a:rPr sz="1150" spc="254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conselno</a:t>
            </a:r>
            <a:r>
              <a:rPr sz="1150" spc="31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83838"/>
                </a:solidFill>
                <a:latin typeface="Arial MT"/>
                <a:cs typeface="Arial MT"/>
              </a:rPr>
              <a:t>fisca1</a:t>
            </a:r>
            <a:r>
              <a:rPr sz="1150" spc="445" dirty="0">
                <a:solidFill>
                  <a:srgbClr val="383838"/>
                </a:solidFill>
                <a:latin typeface="Arial MT"/>
                <a:cs typeface="Arial MT"/>
              </a:rPr>
              <a:t> </a:t>
            </a:r>
            <a:r>
              <a:rPr sz="1150" spc="-40" dirty="0">
                <a:solidFill>
                  <a:srgbClr val="131313"/>
                </a:solidFill>
                <a:latin typeface="Arial MT"/>
                <a:cs typeface="Arial MT"/>
              </a:rPr>
              <a:t>năo</a:t>
            </a:r>
            <a:r>
              <a:rPr sz="1150" spc="26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respondem,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nem</a:t>
            </a:r>
            <a:r>
              <a:rPr sz="1150" spc="24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mesmo</a:t>
            </a:r>
            <a:r>
              <a:rPr sz="1150" spc="27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subsidiariamente </a:t>
            </a:r>
            <a:r>
              <a:rPr sz="1250" spc="-25" dirty="0">
                <a:solidFill>
                  <a:srgbClr val="232323"/>
                </a:solidFill>
                <a:latin typeface="Arial MT"/>
                <a:cs typeface="Arial MT"/>
              </a:rPr>
              <a:t>pelos</a:t>
            </a:r>
            <a:r>
              <a:rPr sz="1250" spc="-40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250" spc="-30" dirty="0">
                <a:latin typeface="Arial MT"/>
                <a:cs typeface="Arial MT"/>
              </a:rPr>
              <a:t>erlcargos</a:t>
            </a:r>
            <a:r>
              <a:rPr sz="1250" dirty="0">
                <a:latin typeface="Arial MT"/>
                <a:cs typeface="Arial MT"/>
              </a:rPr>
              <a:t> </a:t>
            </a:r>
            <a:r>
              <a:rPr sz="1250" dirty="0">
                <a:solidFill>
                  <a:srgbClr val="262626"/>
                </a:solidFill>
                <a:latin typeface="Arial MT"/>
                <a:cs typeface="Arial MT"/>
              </a:rPr>
              <a:t>e</a:t>
            </a:r>
            <a:r>
              <a:rPr sz="1250" spc="-80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250" spc="-35" dirty="0">
                <a:solidFill>
                  <a:srgbClr val="161616"/>
                </a:solidFill>
                <a:latin typeface="Arial MT"/>
                <a:cs typeface="Arial MT"/>
              </a:rPr>
              <a:t>obrigaçöes</a:t>
            </a:r>
            <a:r>
              <a:rPr sz="1250" spc="-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250" spc="-35" dirty="0">
                <a:solidFill>
                  <a:srgbClr val="181818"/>
                </a:solidFill>
                <a:latin typeface="Arial MT"/>
                <a:cs typeface="Arial MT"/>
              </a:rPr>
              <a:t>sociais</a:t>
            </a:r>
            <a:r>
              <a:rPr sz="1250" spc="-1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250" spc="-35" dirty="0">
                <a:solidFill>
                  <a:srgbClr val="111111"/>
                </a:solidFill>
                <a:latin typeface="Arial MT"/>
                <a:cs typeface="Arial MT"/>
              </a:rPr>
              <a:t>aa</a:t>
            </a:r>
            <a:r>
              <a:rPr sz="125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50" spc="-25" dirty="0">
                <a:latin typeface="Arial MT"/>
                <a:cs typeface="Arial MT"/>
              </a:rPr>
              <a:t>Associaçăo</a:t>
            </a:r>
            <a:endParaRPr sz="12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280"/>
              </a:spcBef>
            </a:pPr>
            <a:endParaRPr sz="1250">
              <a:latin typeface="Arial MT"/>
              <a:cs typeface="Arial MT"/>
            </a:endParaRPr>
          </a:p>
          <a:p>
            <a:pPr marL="19050">
              <a:lnSpc>
                <a:spcPct val="100000"/>
              </a:lnSpc>
              <a:spcBef>
                <a:spcPts val="5"/>
              </a:spcBef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24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PATRIMÔNIO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SOCIAL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 MT"/>
              <a:cs typeface="Arial MT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150" dirty="0">
                <a:latin typeface="Arial MT"/>
                <a:cs typeface="Arial MT"/>
              </a:rPr>
              <a:t>0</a:t>
            </a:r>
            <a:r>
              <a:rPr sz="1150" spc="2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patrimônio</a:t>
            </a:r>
            <a:r>
              <a:rPr sz="1150" spc="12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Associação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será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constituido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444444"/>
                </a:solidFill>
                <a:latin typeface="Arial MT"/>
                <a:cs typeface="Arial MT"/>
              </a:rPr>
              <a:t>e</a:t>
            </a:r>
            <a:r>
              <a:rPr sz="1150" spc="45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mantido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por.</a:t>
            </a:r>
            <a:endParaRPr sz="1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21910" y="7333207"/>
            <a:ext cx="318837" cy="90236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878935" y="400012"/>
            <a:ext cx="0" cy="875665"/>
          </a:xfrm>
          <a:custGeom>
            <a:avLst/>
            <a:gdLst/>
            <a:ahLst/>
            <a:cxnLst/>
            <a:rect l="l" t="t" r="r" b="b"/>
            <a:pathLst>
              <a:path h="875665">
                <a:moveTo>
                  <a:pt x="0" y="875297"/>
                </a:moveTo>
                <a:lnTo>
                  <a:pt x="0" y="0"/>
                </a:lnTo>
              </a:path>
            </a:pathLst>
          </a:custGeom>
          <a:ln w="15039">
            <a:solidFill>
              <a:srgbClr val="3F3F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871415" y="400012"/>
            <a:ext cx="1459230" cy="875665"/>
            <a:chOff x="5871415" y="400012"/>
            <a:chExt cx="1459230" cy="875665"/>
          </a:xfrm>
        </p:grpSpPr>
        <p:sp>
          <p:nvSpPr>
            <p:cNvPr id="5" name="object 5"/>
            <p:cNvSpPr/>
            <p:nvPr/>
          </p:nvSpPr>
          <p:spPr>
            <a:xfrm>
              <a:off x="7322725" y="400012"/>
              <a:ext cx="0" cy="875665"/>
            </a:xfrm>
            <a:custGeom>
              <a:avLst/>
              <a:gdLst/>
              <a:ahLst/>
              <a:cxnLst/>
              <a:rect l="l" t="t" r="r" b="b"/>
              <a:pathLst>
                <a:path h="875665">
                  <a:moveTo>
                    <a:pt x="0" y="875297"/>
                  </a:moveTo>
                  <a:lnTo>
                    <a:pt x="0" y="0"/>
                  </a:lnTo>
                </a:path>
              </a:pathLst>
            </a:custGeom>
            <a:ln w="15039">
              <a:solidFill>
                <a:srgbClr val="3F3F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871415" y="407531"/>
              <a:ext cx="1459230" cy="0"/>
            </a:xfrm>
            <a:custGeom>
              <a:avLst/>
              <a:gdLst/>
              <a:ahLst/>
              <a:cxnLst/>
              <a:rect l="l" t="t" r="r" b="b"/>
              <a:pathLst>
                <a:path w="1459229">
                  <a:moveTo>
                    <a:pt x="0" y="0"/>
                  </a:moveTo>
                  <a:lnTo>
                    <a:pt x="1458830" y="0"/>
                  </a:lnTo>
                </a:path>
              </a:pathLst>
            </a:custGeom>
            <a:ln w="15039">
              <a:solidFill>
                <a:srgbClr val="3F3F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871415" y="1267789"/>
              <a:ext cx="1459230" cy="0"/>
            </a:xfrm>
            <a:custGeom>
              <a:avLst/>
              <a:gdLst/>
              <a:ahLst/>
              <a:cxnLst/>
              <a:rect l="l" t="t" r="r" b="b"/>
              <a:pathLst>
                <a:path w="1459229">
                  <a:moveTo>
                    <a:pt x="0" y="0"/>
                  </a:moveTo>
                  <a:lnTo>
                    <a:pt x="1458830" y="0"/>
                  </a:lnTo>
                </a:path>
              </a:pathLst>
            </a:custGeom>
            <a:ln w="15039">
              <a:solidFill>
                <a:srgbClr val="3F3F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38378" y="751935"/>
            <a:ext cx="727911" cy="16844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61753" y="8512302"/>
            <a:ext cx="312821" cy="22859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65600" y="3717719"/>
            <a:ext cx="6015" cy="22859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552074" y="547399"/>
            <a:ext cx="541421" cy="204536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1028700" y="649667"/>
            <a:ext cx="5155565" cy="908685"/>
            <a:chOff x="1028700" y="649667"/>
            <a:chExt cx="5155565" cy="908685"/>
          </a:xfrm>
        </p:grpSpPr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89749" y="649667"/>
              <a:ext cx="3471113" cy="13836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28700" y="794046"/>
              <a:ext cx="5155535" cy="764005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6924178" y="427083"/>
            <a:ext cx="373380" cy="205104"/>
            <a:chOff x="6924178" y="427083"/>
            <a:chExt cx="373380" cy="205104"/>
          </a:xfrm>
        </p:grpSpPr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134731" y="451146"/>
              <a:ext cx="162426" cy="180473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924178" y="427083"/>
              <a:ext cx="354931" cy="111292"/>
            </a:xfrm>
            <a:prstGeom prst="rect">
              <a:avLst/>
            </a:prstGeom>
          </p:spPr>
        </p:pic>
      </p:grpSp>
      <p:pic>
        <p:nvPicPr>
          <p:cNvPr id="18" name="object 1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563231" y="7459539"/>
            <a:ext cx="613611" cy="276726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447553" y="6545139"/>
            <a:ext cx="12031" cy="372978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459584" y="5606676"/>
            <a:ext cx="6015" cy="204536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6160673" y="407364"/>
            <a:ext cx="854710" cy="24257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ts val="830"/>
              </a:lnSpc>
              <a:spcBef>
                <a:spcPts val="140"/>
              </a:spcBef>
            </a:pPr>
            <a:r>
              <a:rPr sz="750" dirty="0">
                <a:solidFill>
                  <a:srgbClr val="161616"/>
                </a:solidFill>
                <a:latin typeface="Arial MT"/>
                <a:cs typeface="Arial MT"/>
              </a:rPr>
              <a:t>OUARUL¥tO6</a:t>
            </a:r>
            <a:r>
              <a:rPr sz="750" spc="21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750" spc="-50" dirty="0">
                <a:solidFill>
                  <a:srgbClr val="282828"/>
                </a:solidFill>
                <a:latin typeface="Arial MT"/>
                <a:cs typeface="Arial MT"/>
              </a:rPr>
              <a:t>-</a:t>
            </a:r>
            <a:endParaRPr sz="750">
              <a:latin typeface="Arial MT"/>
              <a:cs typeface="Arial MT"/>
            </a:endParaRPr>
          </a:p>
          <a:p>
            <a:pPr marL="55880">
              <a:lnSpc>
                <a:spcPts val="830"/>
              </a:lnSpc>
            </a:pPr>
            <a:r>
              <a:rPr sz="750" b="1" dirty="0">
                <a:solidFill>
                  <a:srgbClr val="212121"/>
                </a:solidFill>
                <a:latin typeface="Arial"/>
                <a:cs typeface="Arial"/>
              </a:rPr>
              <a:t>ãflCROFfLkfC</a:t>
            </a:r>
            <a:r>
              <a:rPr sz="750" b="1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750" b="1" spc="-25" dirty="0">
                <a:solidFill>
                  <a:srgbClr val="2A2A2A"/>
                </a:solidFill>
                <a:latin typeface="Arial"/>
                <a:cs typeface="Arial"/>
              </a:rPr>
              <a:t>f¢•</a:t>
            </a:r>
            <a:endParaRPr sz="7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80486" y="1704769"/>
            <a:ext cx="5376545" cy="764159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32384" marR="5080" indent="-4445" algn="just">
              <a:lnSpc>
                <a:spcPct val="97800"/>
              </a:lnSpc>
              <a:spcBef>
                <a:spcPts val="165"/>
              </a:spcBef>
            </a:pPr>
            <a:r>
              <a:rPr sz="1150" dirty="0">
                <a:latin typeface="Arial MT"/>
                <a:cs typeface="Arial MT"/>
              </a:rPr>
              <a:t>Il.</a:t>
            </a:r>
            <a:r>
              <a:rPr sz="1150" spc="9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Doações,</a:t>
            </a:r>
            <a:r>
              <a:rPr sz="1150" spc="4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legados,</a:t>
            </a:r>
            <a:r>
              <a:rPr sz="1150" spc="3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bens,</a:t>
            </a:r>
            <a:r>
              <a:rPr sz="1150" spc="4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direitos</a:t>
            </a:r>
            <a:r>
              <a:rPr sz="1150" spc="355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262626"/>
                </a:solidFill>
                <a:latin typeface="Arial MT"/>
                <a:cs typeface="Arial MT"/>
              </a:rPr>
              <a:t>e</a:t>
            </a:r>
            <a:r>
              <a:rPr sz="1150" spc="345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valores</a:t>
            </a:r>
            <a:r>
              <a:rPr sz="1150" spc="459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adquiridos,</a:t>
            </a:r>
            <a:r>
              <a:rPr sz="1150" spc="4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e</a:t>
            </a:r>
            <a:r>
              <a:rPr sz="1150" spc="380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suas</a:t>
            </a:r>
            <a:r>
              <a:rPr sz="1150" spc="32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possíveis </a:t>
            </a:r>
            <a:r>
              <a:rPr sz="1150" dirty="0">
                <a:latin typeface="Arial MT"/>
                <a:cs typeface="Arial MT"/>
              </a:rPr>
              <a:t>rendas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444444"/>
                </a:solidFill>
                <a:latin typeface="Arial MT"/>
                <a:cs typeface="Arial MT"/>
              </a:rPr>
              <a:t>e,</a:t>
            </a:r>
            <a:r>
              <a:rPr sz="1150" spc="40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ainda,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pela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arrecadação</a:t>
            </a:r>
            <a:r>
              <a:rPr sz="1150" spc="12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dos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valores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obtidos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através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realização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de </a:t>
            </a:r>
            <a:r>
              <a:rPr sz="1150" dirty="0">
                <a:latin typeface="Arial MT"/>
                <a:cs typeface="Arial MT"/>
              </a:rPr>
              <a:t>festas</a:t>
            </a:r>
            <a:r>
              <a:rPr sz="1150" spc="3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e</a:t>
            </a:r>
            <a:r>
              <a:rPr sz="1150" spc="39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outros</a:t>
            </a:r>
            <a:r>
              <a:rPr sz="1150" spc="4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eventos,</a:t>
            </a:r>
            <a:r>
              <a:rPr sz="1150" spc="4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desde</a:t>
            </a:r>
            <a:r>
              <a:rPr sz="1150" spc="4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que</a:t>
            </a:r>
            <a:r>
              <a:rPr sz="1150" spc="42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revertidos</a:t>
            </a:r>
            <a:r>
              <a:rPr sz="1150" spc="4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totalmente</a:t>
            </a:r>
            <a:r>
              <a:rPr sz="1150" spc="4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em</a:t>
            </a:r>
            <a:r>
              <a:rPr sz="1150" spc="40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beneficio</a:t>
            </a:r>
            <a:r>
              <a:rPr sz="1150" spc="459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212121"/>
                </a:solidFill>
                <a:latin typeface="Arial MT"/>
                <a:cs typeface="Arial MT"/>
              </a:rPr>
              <a:t>da </a:t>
            </a:r>
            <a:r>
              <a:rPr sz="1150" spc="-10" dirty="0">
                <a:latin typeface="Arial MT"/>
                <a:cs typeface="Arial MT"/>
              </a:rPr>
              <a:t>associação;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Arial MT"/>
              <a:cs typeface="Arial MT"/>
            </a:endParaRPr>
          </a:p>
          <a:p>
            <a:pPr marL="27940">
              <a:lnSpc>
                <a:spcPct val="100000"/>
              </a:lnSpc>
            </a:pPr>
            <a:r>
              <a:rPr sz="1150" dirty="0">
                <a:latin typeface="Arial MT"/>
                <a:cs typeface="Arial MT"/>
              </a:rPr>
              <a:t>III.</a:t>
            </a:r>
            <a:r>
              <a:rPr sz="1150" spc="-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Aluguéis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de</a:t>
            </a:r>
            <a:r>
              <a:rPr sz="1150" spc="7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imóveis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juros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de</a:t>
            </a:r>
            <a:r>
              <a:rPr sz="1150" spc="4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títulos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ou</a:t>
            </a:r>
            <a:r>
              <a:rPr sz="1150" spc="3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depósitos;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150">
              <a:latin typeface="Arial MT"/>
              <a:cs typeface="Arial MT"/>
            </a:endParaRPr>
          </a:p>
          <a:p>
            <a:pPr marL="35560">
              <a:lnSpc>
                <a:spcPts val="1375"/>
              </a:lnSpc>
            </a:pPr>
            <a:r>
              <a:rPr sz="1150" b="1" dirty="0">
                <a:latin typeface="Arial"/>
                <a:cs typeface="Arial"/>
              </a:rPr>
              <a:t>ARTIGO</a:t>
            </a:r>
            <a:r>
              <a:rPr sz="1150" b="1" spc="95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25</a:t>
            </a:r>
            <a:r>
              <a:rPr sz="1150" b="1" spc="45" dirty="0"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-</a:t>
            </a:r>
            <a:r>
              <a:rPr sz="1150" spc="3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VENDA</a:t>
            </a:r>
            <a:endParaRPr sz="1150">
              <a:latin typeface="Arial MT"/>
              <a:cs typeface="Arial MT"/>
            </a:endParaRPr>
          </a:p>
          <a:p>
            <a:pPr marL="30480" marR="5715" indent="3810" algn="just">
              <a:lnSpc>
                <a:spcPct val="97800"/>
              </a:lnSpc>
              <a:spcBef>
                <a:spcPts val="30"/>
              </a:spcBef>
            </a:pPr>
            <a:r>
              <a:rPr sz="1150" dirty="0">
                <a:latin typeface="Arial MT"/>
                <a:cs typeface="Arial MT"/>
              </a:rPr>
              <a:t>Os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bens</a:t>
            </a:r>
            <a:r>
              <a:rPr sz="1150" spc="9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móveis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e</a:t>
            </a:r>
            <a:r>
              <a:rPr sz="1150" spc="114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imóveis</a:t>
            </a:r>
            <a:r>
              <a:rPr sz="1150" spc="13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poderão</a:t>
            </a:r>
            <a:r>
              <a:rPr sz="1150" spc="18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ser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alienados,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mediante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prévia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autorização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5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Assembleia</a:t>
            </a:r>
            <a:r>
              <a:rPr sz="1150" spc="3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Geral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Extraordinária,</a:t>
            </a:r>
            <a:r>
              <a:rPr sz="1150" spc="265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especialmente</a:t>
            </a:r>
            <a:r>
              <a:rPr sz="1150" spc="3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convocada</a:t>
            </a:r>
            <a:r>
              <a:rPr sz="1150" spc="3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para</a:t>
            </a:r>
            <a:r>
              <a:rPr sz="1150" spc="28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este</a:t>
            </a:r>
            <a:r>
              <a:rPr sz="1150" spc="265" dirty="0"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fim, </a:t>
            </a:r>
            <a:r>
              <a:rPr sz="1150" dirty="0">
                <a:latin typeface="Arial MT"/>
                <a:cs typeface="Arial MT"/>
              </a:rPr>
              <a:t>devendo</a:t>
            </a:r>
            <a:r>
              <a:rPr sz="1150" spc="2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o</a:t>
            </a:r>
            <a:r>
              <a:rPr sz="1150" spc="245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valor</a:t>
            </a:r>
            <a:r>
              <a:rPr sz="1150" spc="30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apurado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ser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integralmente</a:t>
            </a:r>
            <a:r>
              <a:rPr sz="1150" spc="3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aplicado</a:t>
            </a:r>
            <a:r>
              <a:rPr sz="1150" spc="2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no</a:t>
            </a:r>
            <a:r>
              <a:rPr sz="1150" spc="254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i="1" dirty="0">
                <a:latin typeface="Arial"/>
                <a:cs typeface="Arial"/>
              </a:rPr>
              <a:t>desenvolvimento</a:t>
            </a:r>
            <a:r>
              <a:rPr sz="1150" i="1" spc="190" dirty="0">
                <a:latin typeface="Arial"/>
                <a:cs typeface="Arial"/>
              </a:rPr>
              <a:t> </a:t>
            </a:r>
            <a:r>
              <a:rPr sz="1150" spc="-25" dirty="0">
                <a:latin typeface="Arial MT"/>
                <a:cs typeface="Arial MT"/>
              </a:rPr>
              <a:t>das </a:t>
            </a:r>
            <a:r>
              <a:rPr sz="1150" dirty="0">
                <a:latin typeface="Arial MT"/>
                <a:cs typeface="Arial MT"/>
              </a:rPr>
              <a:t>atividades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sociais</a:t>
            </a:r>
            <a:r>
              <a:rPr sz="1150" spc="12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ou</a:t>
            </a:r>
            <a:r>
              <a:rPr sz="1150" spc="3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no</a:t>
            </a:r>
            <a:r>
              <a:rPr sz="1150" spc="5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aumento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do</a:t>
            </a:r>
            <a:r>
              <a:rPr sz="1150" spc="1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patrimônio</a:t>
            </a:r>
            <a:r>
              <a:rPr sz="1150" spc="15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82828"/>
                </a:solidFill>
                <a:latin typeface="Arial MT"/>
                <a:cs typeface="Arial MT"/>
              </a:rPr>
              <a:t>social</a:t>
            </a:r>
            <a:r>
              <a:rPr sz="1150" spc="70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da</a:t>
            </a:r>
            <a:r>
              <a:rPr sz="1150" spc="5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Associação.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150">
              <a:latin typeface="Arial MT"/>
              <a:cs typeface="Arial MT"/>
            </a:endParaRPr>
          </a:p>
          <a:p>
            <a:pPr marL="35560">
              <a:lnSpc>
                <a:spcPct val="100000"/>
              </a:lnSpc>
            </a:pPr>
            <a:r>
              <a:rPr sz="1150" b="1" dirty="0">
                <a:latin typeface="Arial"/>
                <a:cs typeface="Arial"/>
              </a:rPr>
              <a:t>ARTIGO</a:t>
            </a:r>
            <a:r>
              <a:rPr sz="1150" b="1" spc="105" dirty="0">
                <a:latin typeface="Arial"/>
                <a:cs typeface="Arial"/>
              </a:rPr>
              <a:t> </a:t>
            </a:r>
            <a:r>
              <a:rPr sz="1150" b="1" dirty="0">
                <a:solidFill>
                  <a:srgbClr val="080808"/>
                </a:solidFill>
                <a:latin typeface="Arial"/>
                <a:cs typeface="Arial"/>
              </a:rPr>
              <a:t>26</a:t>
            </a:r>
            <a:r>
              <a:rPr sz="1150" b="1" spc="9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-10" dirty="0">
                <a:latin typeface="Arial MT"/>
                <a:cs typeface="Arial MT"/>
              </a:rPr>
              <a:t> </a:t>
            </a:r>
            <a:r>
              <a:rPr sz="1150" b="1" dirty="0">
                <a:latin typeface="Arial"/>
                <a:cs typeface="Arial"/>
              </a:rPr>
              <a:t>DA</a:t>
            </a:r>
            <a:r>
              <a:rPr sz="1150" b="1" spc="45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REFORMA</a:t>
            </a:r>
            <a:r>
              <a:rPr sz="1150" b="1" spc="90" dirty="0">
                <a:latin typeface="Arial"/>
                <a:cs typeface="Arial"/>
              </a:rPr>
              <a:t> </a:t>
            </a:r>
            <a:r>
              <a:rPr sz="1150" b="1" spc="-10" dirty="0">
                <a:latin typeface="Arial"/>
                <a:cs typeface="Arial"/>
              </a:rPr>
              <a:t>ESTATUTÁRIA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Arial"/>
              <a:cs typeface="Arial"/>
            </a:endParaRPr>
          </a:p>
          <a:p>
            <a:pPr marL="24130" marR="5715" indent="4445" algn="just">
              <a:lnSpc>
                <a:spcPct val="99000"/>
              </a:lnSpc>
            </a:pPr>
            <a:r>
              <a:rPr sz="1150" dirty="0">
                <a:latin typeface="Arial MT"/>
                <a:cs typeface="Arial MT"/>
              </a:rPr>
              <a:t>O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presente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estatuto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social</a:t>
            </a:r>
            <a:r>
              <a:rPr sz="1150" spc="130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poderá</a:t>
            </a:r>
            <a:r>
              <a:rPr sz="1150" spc="2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ser</a:t>
            </a:r>
            <a:r>
              <a:rPr sz="1150" spc="18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reformado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no</a:t>
            </a:r>
            <a:r>
              <a:rPr sz="1150" spc="26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tocante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spc="60" dirty="0">
                <a:latin typeface="Arial MT"/>
                <a:cs typeface="Arial MT"/>
              </a:rPr>
              <a:t>ã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administração, </a:t>
            </a:r>
            <a:r>
              <a:rPr sz="1150" dirty="0">
                <a:latin typeface="Arial MT"/>
                <a:cs typeface="Arial MT"/>
              </a:rPr>
              <a:t>no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todo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62626"/>
                </a:solidFill>
                <a:latin typeface="Arial MT"/>
                <a:cs typeface="Arial MT"/>
              </a:rPr>
              <a:t>ou</a:t>
            </a:r>
            <a:r>
              <a:rPr sz="1150" spc="85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em</a:t>
            </a:r>
            <a:r>
              <a:rPr sz="1150" spc="175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parte,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43434"/>
                </a:solidFill>
                <a:latin typeface="Arial MT"/>
                <a:cs typeface="Arial MT"/>
              </a:rPr>
              <a:t>a</a:t>
            </a:r>
            <a:r>
              <a:rPr sz="1150" spc="170" dirty="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qualquer</a:t>
            </a:r>
            <a:r>
              <a:rPr sz="1150" spc="2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tempo,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por</a:t>
            </a:r>
            <a:r>
              <a:rPr sz="1150" spc="14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deliberação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Assembleia</a:t>
            </a:r>
            <a:r>
              <a:rPr sz="1150" spc="245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181818"/>
                </a:solidFill>
                <a:latin typeface="Arial MT"/>
                <a:cs typeface="Arial MT"/>
              </a:rPr>
              <a:t>Geral </a:t>
            </a:r>
            <a:r>
              <a:rPr sz="1150" dirty="0">
                <a:latin typeface="Arial MT"/>
                <a:cs typeface="Arial MT"/>
              </a:rPr>
              <a:t>Extraordinária,</a:t>
            </a:r>
            <a:r>
              <a:rPr sz="1150" spc="27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especialmente</a:t>
            </a:r>
            <a:r>
              <a:rPr sz="1150" spc="3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convocada</a:t>
            </a:r>
            <a:r>
              <a:rPr sz="1150" spc="30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28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este</a:t>
            </a:r>
            <a:r>
              <a:rPr sz="1150" spc="26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fim,</a:t>
            </a:r>
            <a:r>
              <a:rPr sz="1150" spc="29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composta</a:t>
            </a:r>
            <a:r>
              <a:rPr sz="1150" spc="325" dirty="0">
                <a:latin typeface="Arial MT"/>
                <a:cs typeface="Arial MT"/>
              </a:rPr>
              <a:t>  </a:t>
            </a:r>
            <a:r>
              <a:rPr sz="1150" spc="-25" dirty="0">
                <a:solidFill>
                  <a:srgbClr val="161616"/>
                </a:solidFill>
                <a:latin typeface="Arial MT"/>
                <a:cs typeface="Arial MT"/>
              </a:rPr>
              <a:t>de </a:t>
            </a:r>
            <a:r>
              <a:rPr sz="1150" dirty="0">
                <a:latin typeface="Arial MT"/>
                <a:cs typeface="Arial MT"/>
              </a:rPr>
              <a:t>associados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contribuintes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em</a:t>
            </a:r>
            <a:r>
              <a:rPr sz="1150" spc="5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dia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com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suas</a:t>
            </a:r>
            <a:r>
              <a:rPr sz="1150" spc="9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obrigações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sociais,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não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podendo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ela </a:t>
            </a:r>
            <a:r>
              <a:rPr sz="1150" dirty="0">
                <a:latin typeface="Arial MT"/>
                <a:cs typeface="Arial MT"/>
              </a:rPr>
              <a:t>deliberar</a:t>
            </a:r>
            <a:r>
              <a:rPr sz="1150" spc="3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sem</a:t>
            </a:r>
            <a:r>
              <a:rPr sz="1150" spc="3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voto</a:t>
            </a:r>
            <a:r>
              <a:rPr sz="1150" spc="3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concorde</a:t>
            </a:r>
            <a:r>
              <a:rPr sz="1150" spc="3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de</a:t>
            </a:r>
            <a:r>
              <a:rPr sz="1150" spc="35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2/3</a:t>
            </a:r>
            <a:r>
              <a:rPr sz="1150" spc="3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(dois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terços)</a:t>
            </a:r>
            <a:r>
              <a:rPr sz="1150" spc="3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dos</a:t>
            </a:r>
            <a:r>
              <a:rPr sz="1150" spc="3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presentes,</a:t>
            </a:r>
            <a:r>
              <a:rPr sz="1150" spc="3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sendo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em </a:t>
            </a:r>
            <a:r>
              <a:rPr sz="1150" dirty="0">
                <a:latin typeface="Arial MT"/>
                <a:cs typeface="Arial MT"/>
              </a:rPr>
              <a:t>primeira</a:t>
            </a:r>
            <a:r>
              <a:rPr sz="1150" spc="43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chamada,</a:t>
            </a:r>
            <a:r>
              <a:rPr sz="1150" spc="9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com</a:t>
            </a:r>
            <a:r>
              <a:rPr sz="1150" spc="40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a</a:t>
            </a:r>
            <a:r>
              <a:rPr sz="1150" spc="37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maioria</a:t>
            </a:r>
            <a:r>
              <a:rPr sz="1150" spc="40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absoluta</a:t>
            </a:r>
            <a:r>
              <a:rPr sz="1150" spc="4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dos</a:t>
            </a:r>
            <a:r>
              <a:rPr sz="1150" spc="3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associados</a:t>
            </a:r>
            <a:r>
              <a:rPr sz="1150" spc="390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161616"/>
                </a:solidFill>
                <a:latin typeface="Arial MT"/>
                <a:cs typeface="Arial MT"/>
              </a:rPr>
              <a:t>e</a:t>
            </a:r>
            <a:r>
              <a:rPr sz="1150" spc="30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em</a:t>
            </a:r>
            <a:r>
              <a:rPr sz="1150" spc="36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segunda </a:t>
            </a:r>
            <a:r>
              <a:rPr sz="1150" dirty="0">
                <a:latin typeface="Arial MT"/>
                <a:cs typeface="Arial MT"/>
              </a:rPr>
              <a:t>chamada,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uma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hora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após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a </a:t>
            </a:r>
            <a:r>
              <a:rPr sz="1150" dirty="0">
                <a:latin typeface="Arial MT"/>
                <a:cs typeface="Arial MT"/>
              </a:rPr>
              <a:t>primeira,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com</a:t>
            </a:r>
            <a:r>
              <a:rPr sz="1150" spc="-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qualquer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número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associados.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150">
              <a:latin typeface="Arial MT"/>
              <a:cs typeface="Arial MT"/>
            </a:endParaRPr>
          </a:p>
          <a:p>
            <a:pPr marL="29845">
              <a:lnSpc>
                <a:spcPct val="100000"/>
              </a:lnSpc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27</a:t>
            </a:r>
            <a:r>
              <a:rPr sz="1150" spc="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-</a:t>
            </a:r>
            <a:r>
              <a:rPr sz="1150" spc="-15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b="1" dirty="0">
                <a:latin typeface="Arial"/>
                <a:cs typeface="Arial"/>
              </a:rPr>
              <a:t>DA</a:t>
            </a:r>
            <a:r>
              <a:rPr sz="1150" b="1" spc="100" dirty="0">
                <a:latin typeface="Arial"/>
                <a:cs typeface="Arial"/>
              </a:rPr>
              <a:t> </a:t>
            </a:r>
            <a:r>
              <a:rPr sz="1150" b="1" spc="-10" dirty="0">
                <a:latin typeface="Arial"/>
                <a:cs typeface="Arial"/>
              </a:rPr>
              <a:t>DISSOLUÇÃO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Arial"/>
              <a:cs typeface="Arial"/>
            </a:endParaRPr>
          </a:p>
          <a:p>
            <a:pPr marL="13970" marR="8890" indent="15875" algn="just">
              <a:lnSpc>
                <a:spcPct val="98800"/>
              </a:lnSpc>
            </a:pP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A</a:t>
            </a:r>
            <a:r>
              <a:rPr sz="1150" spc="114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Associação</a:t>
            </a:r>
            <a:r>
              <a:rPr sz="1150" spc="2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poderá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ser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dissolvida,</a:t>
            </a:r>
            <a:r>
              <a:rPr sz="1150" spc="29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qualquer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tempo,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uma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vez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constataoa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spc="-50" dirty="0">
                <a:latin typeface="Arial MT"/>
                <a:cs typeface="Arial MT"/>
              </a:rPr>
              <a:t>a </a:t>
            </a:r>
            <a:r>
              <a:rPr sz="1150" dirty="0">
                <a:latin typeface="Arial MT"/>
                <a:cs typeface="Arial MT"/>
              </a:rPr>
              <a:t>impossibilidade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3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sua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sobrevivéncia,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face</a:t>
            </a:r>
            <a:r>
              <a:rPr sz="1150" spc="28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á</a:t>
            </a:r>
            <a:r>
              <a:rPr sz="1150" spc="3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impossibilidade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da</a:t>
            </a:r>
            <a:r>
              <a:rPr sz="1150" spc="32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i="1" spc="-10" dirty="0">
                <a:latin typeface="Arial"/>
                <a:cs typeface="Arial"/>
              </a:rPr>
              <a:t>manutenção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seus</a:t>
            </a:r>
            <a:r>
              <a:rPr sz="1150" spc="25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objetivos</a:t>
            </a:r>
            <a:r>
              <a:rPr sz="1150" spc="36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sociais,</a:t>
            </a:r>
            <a:r>
              <a:rPr sz="1150" spc="32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desvirtuamento</a:t>
            </a:r>
            <a:r>
              <a:rPr sz="1150" spc="2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suas</a:t>
            </a:r>
            <a:r>
              <a:rPr sz="1150" spc="28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finalidades</a:t>
            </a:r>
            <a:r>
              <a:rPr sz="1150" spc="290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A0A0A"/>
                </a:solidFill>
                <a:latin typeface="Arial MT"/>
                <a:cs typeface="Arial MT"/>
              </a:rPr>
              <a:t>estatutárias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ou,</a:t>
            </a:r>
            <a:r>
              <a:rPr sz="1150" spc="165" dirty="0">
                <a:solidFill>
                  <a:srgbClr val="181818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ainda,</a:t>
            </a:r>
            <a:r>
              <a:rPr sz="1150" spc="18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por</a:t>
            </a:r>
            <a:r>
              <a:rPr sz="1150" spc="195" dirty="0">
                <a:solidFill>
                  <a:srgbClr val="1D1D1D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carência</a:t>
            </a:r>
            <a:r>
              <a:rPr sz="1150" spc="21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8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recursos</a:t>
            </a:r>
            <a:r>
              <a:rPr sz="1150" spc="210" dirty="0">
                <a:solidFill>
                  <a:srgbClr val="0F0F0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financeiros</a:t>
            </a:r>
            <a:r>
              <a:rPr sz="1150" spc="22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e</a:t>
            </a:r>
            <a:r>
              <a:rPr sz="1150" spc="165" dirty="0">
                <a:solidFill>
                  <a:srgbClr val="1C1C1C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humanos,</a:t>
            </a:r>
            <a:r>
              <a:rPr sz="1150" spc="235" dirty="0">
                <a:solidFill>
                  <a:srgbClr val="0F0F0F"/>
                </a:solidFill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mediante </a:t>
            </a:r>
            <a:r>
              <a:rPr sz="1150" dirty="0">
                <a:latin typeface="Arial MT"/>
                <a:cs typeface="Arial MT"/>
              </a:rPr>
              <a:t>deliberação</a:t>
            </a:r>
            <a:r>
              <a:rPr sz="1150" spc="12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de</a:t>
            </a:r>
            <a:r>
              <a:rPr sz="1150" spc="49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Assembleia</a:t>
            </a:r>
            <a:r>
              <a:rPr sz="1150" spc="14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Geral</a:t>
            </a:r>
            <a:r>
              <a:rPr sz="1150" spc="47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Extraordinária,</a:t>
            </a:r>
            <a:r>
              <a:rPr sz="1150" spc="4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especialmente</a:t>
            </a:r>
            <a:r>
              <a:rPr sz="1150" spc="155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convocada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para</a:t>
            </a:r>
            <a:r>
              <a:rPr sz="1150" spc="135" dirty="0">
                <a:solidFill>
                  <a:srgbClr val="0C0C0C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este</a:t>
            </a:r>
            <a:r>
              <a:rPr sz="1150" spc="125" dirty="0">
                <a:solidFill>
                  <a:srgbClr val="212121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fim,</a:t>
            </a:r>
            <a:r>
              <a:rPr sz="1150" spc="120" dirty="0">
                <a:solidFill>
                  <a:srgbClr val="0A0A0A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composta</a:t>
            </a:r>
            <a:r>
              <a:rPr sz="1150" spc="15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2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associados</a:t>
            </a:r>
            <a:r>
              <a:rPr sz="1150" spc="17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contribuintes</a:t>
            </a:r>
            <a:r>
              <a:rPr sz="1150" spc="18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em</a:t>
            </a:r>
            <a:r>
              <a:rPr sz="1150" spc="114" dirty="0">
                <a:solidFill>
                  <a:srgbClr val="1A1A1A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dia</a:t>
            </a:r>
            <a:r>
              <a:rPr sz="1150" spc="125" dirty="0">
                <a:solidFill>
                  <a:srgbClr val="1A1A1A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com</a:t>
            </a:r>
            <a:r>
              <a:rPr sz="1150" spc="140" dirty="0">
                <a:latin typeface="Arial MT"/>
                <a:cs typeface="Arial MT"/>
              </a:rPr>
              <a:t>  </a:t>
            </a:r>
            <a:r>
              <a:rPr sz="1150" spc="-20" dirty="0">
                <a:solidFill>
                  <a:srgbClr val="0F0F0F"/>
                </a:solidFill>
                <a:latin typeface="Arial MT"/>
                <a:cs typeface="Arial MT"/>
              </a:rPr>
              <a:t>suas </a:t>
            </a:r>
            <a:r>
              <a:rPr sz="1150" dirty="0">
                <a:latin typeface="Arial MT"/>
                <a:cs typeface="Arial MT"/>
              </a:rPr>
              <a:t>obrigações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sociais,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não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podendo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ela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deliberar</a:t>
            </a:r>
            <a:r>
              <a:rPr sz="1150" spc="2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sem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voto</a:t>
            </a:r>
            <a:r>
              <a:rPr sz="1150" spc="17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concorde</a:t>
            </a:r>
            <a:r>
              <a:rPr sz="1150" spc="20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de</a:t>
            </a:r>
            <a:r>
              <a:rPr sz="1150" spc="114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62626"/>
                </a:solidFill>
                <a:latin typeface="Arial MT"/>
                <a:cs typeface="Arial MT"/>
              </a:rPr>
              <a:t>2/3</a:t>
            </a:r>
            <a:r>
              <a:rPr sz="1150" spc="135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(dois </a:t>
            </a:r>
            <a:r>
              <a:rPr sz="1150" dirty="0">
                <a:latin typeface="Arial MT"/>
                <a:cs typeface="Arial MT"/>
              </a:rPr>
              <a:t>terços)</a:t>
            </a:r>
            <a:r>
              <a:rPr sz="1150" spc="3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dos</a:t>
            </a:r>
            <a:r>
              <a:rPr sz="1150" spc="3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presentes,</a:t>
            </a:r>
            <a:r>
              <a:rPr sz="1150" spc="4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sendo</a:t>
            </a:r>
            <a:r>
              <a:rPr sz="1150" spc="36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em</a:t>
            </a:r>
            <a:r>
              <a:rPr sz="1150" spc="37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primeira</a:t>
            </a:r>
            <a:r>
              <a:rPr sz="1150" spc="4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chamada,</a:t>
            </a:r>
            <a:r>
              <a:rPr sz="1150" spc="12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com</a:t>
            </a:r>
            <a:r>
              <a:rPr sz="1150" spc="31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82828"/>
                </a:solidFill>
                <a:latin typeface="Arial MT"/>
                <a:cs typeface="Arial MT"/>
              </a:rPr>
              <a:t>a</a:t>
            </a:r>
            <a:r>
              <a:rPr sz="1150" spc="425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totalidade</a:t>
            </a:r>
            <a:r>
              <a:rPr sz="1150" spc="409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dos </a:t>
            </a:r>
            <a:r>
              <a:rPr sz="1150" dirty="0">
                <a:latin typeface="Arial MT"/>
                <a:cs typeface="Arial MT"/>
              </a:rPr>
              <a:t>associados</a:t>
            </a:r>
            <a:r>
              <a:rPr sz="1150" spc="114" dirty="0">
                <a:latin typeface="Arial MT"/>
                <a:cs typeface="Arial MT"/>
              </a:rPr>
              <a:t>  </a:t>
            </a:r>
            <a:r>
              <a:rPr sz="1150" spc="60" dirty="0">
                <a:solidFill>
                  <a:srgbClr val="181818"/>
                </a:solidFill>
                <a:latin typeface="Arial MT"/>
                <a:cs typeface="Arial MT"/>
              </a:rPr>
              <a:t>e</a:t>
            </a:r>
            <a:r>
              <a:rPr sz="1150" spc="45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em</a:t>
            </a:r>
            <a:r>
              <a:rPr sz="1150" spc="95" dirty="0">
                <a:solidFill>
                  <a:srgbClr val="131313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segunda</a:t>
            </a:r>
            <a:r>
              <a:rPr sz="1150" spc="11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chamada,</a:t>
            </a:r>
            <a:r>
              <a:rPr sz="1150" spc="15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uma</a:t>
            </a:r>
            <a:r>
              <a:rPr sz="1150" spc="9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hora</a:t>
            </a:r>
            <a:r>
              <a:rPr sz="1150" spc="114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após</a:t>
            </a:r>
            <a:r>
              <a:rPr sz="1150" spc="95" dirty="0">
                <a:solidFill>
                  <a:srgbClr val="1C1C1C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10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primeira,</a:t>
            </a:r>
            <a:r>
              <a:rPr sz="1150" spc="12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co</a:t>
            </a:r>
            <a:r>
              <a:rPr sz="1725" baseline="2415" dirty="0">
                <a:solidFill>
                  <a:srgbClr val="181818"/>
                </a:solidFill>
                <a:latin typeface="Arial MT"/>
                <a:cs typeface="Arial MT"/>
              </a:rPr>
              <a:t>m</a:t>
            </a:r>
            <a:r>
              <a:rPr sz="1725" spc="585" baseline="241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spc="-50" dirty="0">
                <a:latin typeface="Arial MT"/>
                <a:cs typeface="Arial MT"/>
              </a:rPr>
              <a:t>a </a:t>
            </a:r>
            <a:r>
              <a:rPr sz="1150" dirty="0">
                <a:latin typeface="Arial MT"/>
                <a:cs typeface="Arial MT"/>
              </a:rPr>
              <a:t>presença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de,</a:t>
            </a:r>
            <a:r>
              <a:rPr sz="1150" spc="7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no</a:t>
            </a:r>
            <a:r>
              <a:rPr sz="1150" spc="2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minimo,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1/3</a:t>
            </a:r>
            <a:r>
              <a:rPr sz="1150" spc="4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(um</a:t>
            </a:r>
            <a:r>
              <a:rPr sz="1150" spc="7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terço)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dos</a:t>
            </a:r>
            <a:r>
              <a:rPr sz="1150" spc="8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associados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Arial MT"/>
              <a:cs typeface="Arial MT"/>
            </a:endParaRPr>
          </a:p>
          <a:p>
            <a:pPr marL="12700" marR="14604" indent="6350" algn="just">
              <a:lnSpc>
                <a:spcPct val="98700"/>
              </a:lnSpc>
              <a:spcBef>
                <a:spcPts val="5"/>
              </a:spcBef>
            </a:pPr>
            <a:r>
              <a:rPr sz="1150" b="1" dirty="0">
                <a:latin typeface="Arial"/>
                <a:cs typeface="Arial"/>
              </a:rPr>
              <a:t>Parágrafo</a:t>
            </a:r>
            <a:r>
              <a:rPr sz="1150" b="1" spc="400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único</a:t>
            </a:r>
            <a:r>
              <a:rPr sz="1150" b="1" spc="335" dirty="0"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4D4D4D"/>
                </a:solidFill>
                <a:latin typeface="Arial MT"/>
                <a:cs typeface="Arial MT"/>
              </a:rPr>
              <a:t>-</a:t>
            </a:r>
            <a:r>
              <a:rPr sz="1150" spc="180" dirty="0">
                <a:solidFill>
                  <a:srgbClr val="4D4D4D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Em</a:t>
            </a:r>
            <a:r>
              <a:rPr sz="1150" spc="22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caso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dissolução</a:t>
            </a:r>
            <a:r>
              <a:rPr sz="1150" spc="2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social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Associação,</a:t>
            </a:r>
            <a:r>
              <a:rPr sz="1150" spc="3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liquidado</a:t>
            </a:r>
            <a:r>
              <a:rPr sz="1150" spc="290" dirty="0">
                <a:latin typeface="Arial MT"/>
                <a:cs typeface="Arial MT"/>
              </a:rPr>
              <a:t> </a:t>
            </a:r>
            <a:r>
              <a:rPr sz="1150" spc="-50" dirty="0">
                <a:solidFill>
                  <a:srgbClr val="0C0C0C"/>
                </a:solidFill>
                <a:latin typeface="Arial MT"/>
                <a:cs typeface="Arial MT"/>
              </a:rPr>
              <a:t>o </a:t>
            </a:r>
            <a:r>
              <a:rPr sz="1150" dirty="0">
                <a:latin typeface="Arial MT"/>
                <a:cs typeface="Arial MT"/>
              </a:rPr>
              <a:t>passivo,</a:t>
            </a:r>
            <a:r>
              <a:rPr sz="1150" spc="19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os</a:t>
            </a:r>
            <a:r>
              <a:rPr sz="1150" spc="140" dirty="0">
                <a:solidFill>
                  <a:srgbClr val="0F0F0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bens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remanescentes,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serão</a:t>
            </a:r>
            <a:r>
              <a:rPr sz="1150" spc="150" dirty="0">
                <a:solidFill>
                  <a:srgbClr val="161616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destinados</a:t>
            </a:r>
            <a:r>
              <a:rPr sz="1150" spc="18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17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outra</a:t>
            </a:r>
            <a:r>
              <a:rPr sz="1150" spc="170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entidade </a:t>
            </a:r>
            <a:r>
              <a:rPr sz="1150" dirty="0">
                <a:latin typeface="Arial MT"/>
                <a:cs typeface="Arial MT"/>
              </a:rPr>
              <a:t>assistencial</a:t>
            </a:r>
            <a:r>
              <a:rPr sz="1150" spc="19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congênere,</a:t>
            </a:r>
            <a:r>
              <a:rPr sz="1150" spc="24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com</a:t>
            </a:r>
            <a:r>
              <a:rPr sz="1150" spc="140" dirty="0">
                <a:solidFill>
                  <a:srgbClr val="0F0F0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personalidade</a:t>
            </a:r>
            <a:r>
              <a:rPr sz="1150" spc="19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jurídica</a:t>
            </a:r>
            <a:r>
              <a:rPr sz="1150" spc="19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comprovada,</a:t>
            </a:r>
            <a:r>
              <a:rPr sz="1150" spc="215" dirty="0">
                <a:solidFill>
                  <a:srgbClr val="0C0C0C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sede</a:t>
            </a:r>
            <a:r>
              <a:rPr sz="1150" spc="130" dirty="0">
                <a:latin typeface="Arial MT"/>
                <a:cs typeface="Arial MT"/>
              </a:rPr>
              <a:t>  </a:t>
            </a:r>
            <a:r>
              <a:rPr sz="1150" spc="10" dirty="0">
                <a:latin typeface="Arial MT"/>
                <a:cs typeface="Arial MT"/>
              </a:rPr>
              <a:t>e </a:t>
            </a:r>
            <a:r>
              <a:rPr sz="1150" dirty="0">
                <a:latin typeface="Arial MT"/>
                <a:cs typeface="Arial MT"/>
              </a:rPr>
              <a:t>atividade</a:t>
            </a:r>
            <a:r>
              <a:rPr sz="1150" spc="3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preponderante</a:t>
            </a:r>
            <a:r>
              <a:rPr sz="1150" spc="4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nesta</a:t>
            </a:r>
            <a:r>
              <a:rPr sz="1150" spc="39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cidade</a:t>
            </a:r>
            <a:r>
              <a:rPr sz="1150" spc="3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43434"/>
                </a:solidFill>
                <a:latin typeface="Arial MT"/>
                <a:cs typeface="Arial MT"/>
              </a:rPr>
              <a:t>e</a:t>
            </a:r>
            <a:r>
              <a:rPr sz="1150" spc="325" dirty="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devidamente</a:t>
            </a:r>
            <a:r>
              <a:rPr sz="1150" spc="4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registrada</a:t>
            </a:r>
            <a:r>
              <a:rPr sz="1150" spc="3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nos</a:t>
            </a:r>
            <a:r>
              <a:rPr sz="1150" spc="34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órgãos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públicos</a:t>
            </a:r>
            <a:r>
              <a:rPr sz="1150" spc="135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competentes.</a:t>
            </a:r>
            <a:endParaRPr sz="1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72102" y="8506287"/>
            <a:ext cx="818147" cy="93244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2605" y="5690897"/>
            <a:ext cx="3934327" cy="378994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5939089" y="499272"/>
            <a:ext cx="0" cy="869315"/>
          </a:xfrm>
          <a:custGeom>
            <a:avLst/>
            <a:gdLst/>
            <a:ahLst/>
            <a:cxnLst/>
            <a:rect l="l" t="t" r="r" b="b"/>
            <a:pathLst>
              <a:path h="869315">
                <a:moveTo>
                  <a:pt x="0" y="869281"/>
                </a:moveTo>
                <a:lnTo>
                  <a:pt x="0" y="0"/>
                </a:lnTo>
              </a:path>
            </a:pathLst>
          </a:custGeom>
          <a:ln w="9023">
            <a:solidFill>
              <a:srgbClr val="4444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934578" y="499272"/>
            <a:ext cx="1440815" cy="869315"/>
            <a:chOff x="5934578" y="499272"/>
            <a:chExt cx="1440815" cy="869315"/>
          </a:xfrm>
        </p:grpSpPr>
        <p:sp>
          <p:nvSpPr>
            <p:cNvPr id="6" name="object 6"/>
            <p:cNvSpPr/>
            <p:nvPr/>
          </p:nvSpPr>
          <p:spPr>
            <a:xfrm>
              <a:off x="7370849" y="499272"/>
              <a:ext cx="0" cy="869315"/>
            </a:xfrm>
            <a:custGeom>
              <a:avLst/>
              <a:gdLst/>
              <a:ahLst/>
              <a:cxnLst/>
              <a:rect l="l" t="t" r="r" b="b"/>
              <a:pathLst>
                <a:path h="869315">
                  <a:moveTo>
                    <a:pt x="0" y="869281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4444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934578" y="503784"/>
              <a:ext cx="1440815" cy="0"/>
            </a:xfrm>
            <a:custGeom>
              <a:avLst/>
              <a:gdLst/>
              <a:ahLst/>
              <a:cxnLst/>
              <a:rect l="l" t="t" r="r" b="b"/>
              <a:pathLst>
                <a:path w="1440815">
                  <a:moveTo>
                    <a:pt x="0" y="0"/>
                  </a:moveTo>
                  <a:lnTo>
                    <a:pt x="1440781" y="0"/>
                  </a:lnTo>
                </a:path>
              </a:pathLst>
            </a:custGeom>
            <a:ln w="9023">
              <a:solidFill>
                <a:srgbClr val="4444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915152" y="1364041"/>
              <a:ext cx="460375" cy="0"/>
            </a:xfrm>
            <a:custGeom>
              <a:avLst/>
              <a:gdLst/>
              <a:ahLst/>
              <a:cxnLst/>
              <a:rect l="l" t="t" r="r" b="b"/>
              <a:pathLst>
                <a:path w="460375">
                  <a:moveTo>
                    <a:pt x="0" y="0"/>
                  </a:moveTo>
                  <a:lnTo>
                    <a:pt x="460207" y="0"/>
                  </a:lnTo>
                </a:path>
              </a:pathLst>
            </a:custGeom>
            <a:ln w="9023">
              <a:solidFill>
                <a:srgbClr val="4444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61649" y="1333962"/>
              <a:ext cx="1410970" cy="0"/>
            </a:xfrm>
            <a:custGeom>
              <a:avLst/>
              <a:gdLst/>
              <a:ahLst/>
              <a:cxnLst/>
              <a:rect l="l" t="t" r="r" b="b"/>
              <a:pathLst>
                <a:path w="1410970">
                  <a:moveTo>
                    <a:pt x="0" y="0"/>
                  </a:moveTo>
                  <a:lnTo>
                    <a:pt x="1410702" y="0"/>
                  </a:lnTo>
                </a:path>
              </a:pathLst>
            </a:custGeom>
            <a:ln w="15039">
              <a:solidFill>
                <a:srgbClr val="3B3B3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5450308" y="7044449"/>
            <a:ext cx="505459" cy="650240"/>
            <a:chOff x="5450308" y="7044449"/>
            <a:chExt cx="505459" cy="650240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50308" y="7248987"/>
              <a:ext cx="252663" cy="44516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15002" y="7044449"/>
              <a:ext cx="240631" cy="499310"/>
            </a:xfrm>
            <a:prstGeom prst="rect">
              <a:avLst/>
            </a:prstGeom>
          </p:spPr>
        </p:pic>
      </p:grpSp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86589" y="6653423"/>
            <a:ext cx="3338763" cy="73994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57212" y="7291098"/>
            <a:ext cx="90236" cy="84221"/>
          </a:xfrm>
          <a:prstGeom prst="rect">
            <a:avLst/>
          </a:prstGeom>
        </p:spPr>
      </p:pic>
      <p:grpSp>
        <p:nvGrpSpPr>
          <p:cNvPr id="15" name="object 15"/>
          <p:cNvGrpSpPr/>
          <p:nvPr/>
        </p:nvGrpSpPr>
        <p:grpSpPr>
          <a:xfrm>
            <a:off x="854242" y="553414"/>
            <a:ext cx="4789170" cy="614045"/>
            <a:chOff x="854242" y="553414"/>
            <a:chExt cx="4789170" cy="614045"/>
          </a:xfrm>
        </p:grpSpPr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846848" y="553414"/>
              <a:ext cx="96252" cy="7218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54242" y="661698"/>
              <a:ext cx="4788570" cy="132347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406317" y="818108"/>
              <a:ext cx="1816769" cy="348915"/>
            </a:xfrm>
            <a:prstGeom prst="rect">
              <a:avLst/>
            </a:prstGeom>
          </p:spPr>
        </p:pic>
      </p:grpSp>
      <p:pic>
        <p:nvPicPr>
          <p:cNvPr id="19" name="object 1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203659" y="4571960"/>
            <a:ext cx="1022684" cy="493294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973681" y="7423444"/>
            <a:ext cx="469231" cy="126331"/>
          </a:xfrm>
          <a:prstGeom prst="rect">
            <a:avLst/>
          </a:prstGeom>
        </p:spPr>
      </p:pic>
      <p:grpSp>
        <p:nvGrpSpPr>
          <p:cNvPr id="21" name="object 21"/>
          <p:cNvGrpSpPr/>
          <p:nvPr/>
        </p:nvGrpSpPr>
        <p:grpSpPr>
          <a:xfrm>
            <a:off x="6539165" y="7291098"/>
            <a:ext cx="276860" cy="271145"/>
            <a:chOff x="6539165" y="7291098"/>
            <a:chExt cx="276860" cy="271145"/>
          </a:xfrm>
        </p:grpSpPr>
        <p:pic>
          <p:nvPicPr>
            <p:cNvPr id="22" name="object 2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539165" y="7291098"/>
              <a:ext cx="270710" cy="270710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57213" y="7291098"/>
              <a:ext cx="90236" cy="84221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731670" y="7291098"/>
              <a:ext cx="84221" cy="96252"/>
            </a:xfrm>
            <a:prstGeom prst="rect">
              <a:avLst/>
            </a:prstGeom>
          </p:spPr>
        </p:pic>
      </p:grpSp>
      <p:pic>
        <p:nvPicPr>
          <p:cNvPr id="25" name="object 2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081464" y="6611314"/>
            <a:ext cx="1046747" cy="992605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859381" y="7357271"/>
            <a:ext cx="360947" cy="96252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6948240" y="547399"/>
            <a:ext cx="150394" cy="168442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3260558" y="7820487"/>
            <a:ext cx="192505" cy="204536"/>
          </a:xfrm>
          <a:prstGeom prst="rect">
            <a:avLst/>
          </a:prstGeom>
        </p:spPr>
      </p:pic>
      <p:sp>
        <p:nvSpPr>
          <p:cNvPr id="29" name="object 29"/>
          <p:cNvSpPr txBox="1"/>
          <p:nvPr/>
        </p:nvSpPr>
        <p:spPr>
          <a:xfrm>
            <a:off x="5943601" y="497601"/>
            <a:ext cx="1423035" cy="84391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30200" marR="432434" indent="-46990">
              <a:lnSpc>
                <a:spcPts val="810"/>
              </a:lnSpc>
              <a:spcBef>
                <a:spcPts val="240"/>
              </a:spcBef>
            </a:pPr>
            <a:r>
              <a:rPr sz="750" dirty="0">
                <a:solidFill>
                  <a:srgbClr val="181818"/>
                </a:solidFill>
                <a:latin typeface="Arial MT"/>
                <a:cs typeface="Arial MT"/>
              </a:rPr>
              <a:t>GUARULHOS</a:t>
            </a:r>
            <a:r>
              <a:rPr sz="750" spc="27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750" spc="-50" dirty="0">
                <a:solidFill>
                  <a:srgbClr val="262626"/>
                </a:solidFill>
                <a:latin typeface="Arial MT"/>
                <a:cs typeface="Arial MT"/>
              </a:rPr>
              <a:t>-</a:t>
            </a:r>
            <a:r>
              <a:rPr sz="750" spc="500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750" spc="-20" dirty="0">
                <a:solidFill>
                  <a:srgbClr val="343434"/>
                </a:solidFill>
                <a:latin typeface="Arial MT"/>
                <a:cs typeface="Arial MT"/>
              </a:rPr>
              <a:t>kt</a:t>
            </a:r>
            <a:r>
              <a:rPr sz="750" spc="-125" dirty="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sz="750" spc="-10" dirty="0">
                <a:solidFill>
                  <a:srgbClr val="282828"/>
                </a:solidFill>
                <a:latin typeface="Arial MT"/>
                <a:cs typeface="Arial MT"/>
              </a:rPr>
              <a:t>ICROFILME</a:t>
            </a:r>
            <a:endParaRPr sz="750">
              <a:latin typeface="Arial MT"/>
              <a:cs typeface="Arial MT"/>
            </a:endParaRPr>
          </a:p>
          <a:p>
            <a:pPr marL="335915">
              <a:lnSpc>
                <a:spcPct val="100000"/>
              </a:lnSpc>
              <a:spcBef>
                <a:spcPts val="459"/>
              </a:spcBef>
            </a:pPr>
            <a:r>
              <a:rPr sz="1550" spc="365" dirty="0">
                <a:solidFill>
                  <a:srgbClr val="161616"/>
                </a:solidFill>
                <a:latin typeface="Arial MT"/>
                <a:cs typeface="Arial MT"/>
              </a:rPr>
              <a:t>lJ1\l§</a:t>
            </a:r>
            <a:endParaRPr sz="1550">
              <a:latin typeface="Arial MT"/>
              <a:cs typeface="Arial MT"/>
            </a:endParaRPr>
          </a:p>
          <a:p>
            <a:pPr marL="284480" marR="33020" indent="-254000">
              <a:lnSpc>
                <a:spcPts val="780"/>
              </a:lnSpc>
              <a:spcBef>
                <a:spcPts val="795"/>
              </a:spcBef>
            </a:pPr>
            <a:r>
              <a:rPr sz="750" spc="-105" dirty="0">
                <a:solidFill>
                  <a:srgbClr val="232323"/>
                </a:solidFill>
                <a:latin typeface="Arial MT"/>
                <a:cs typeface="Arial MT"/>
              </a:rPr>
              <a:t>1e</a:t>
            </a:r>
            <a:r>
              <a:rPr sz="750" spc="-15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2F2F2F"/>
                </a:solidFill>
                <a:latin typeface="Arial MT"/>
                <a:cs typeface="Arial MT"/>
              </a:rPr>
              <a:t>had</a:t>
            </a:r>
            <a:r>
              <a:rPr sz="750" spc="455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750" spc="-105" dirty="0">
                <a:solidFill>
                  <a:srgbClr val="4D4D4D"/>
                </a:solidFill>
                <a:latin typeface="Arial MT"/>
                <a:cs typeface="Arial MT"/>
              </a:rPr>
              <a:t>de</a:t>
            </a:r>
            <a:r>
              <a:rPr sz="750" spc="-35" dirty="0">
                <a:solidFill>
                  <a:srgbClr val="4D4D4D"/>
                </a:solidFill>
                <a:latin typeface="Arial MT"/>
                <a:cs typeface="Arial MT"/>
              </a:rPr>
              <a:t> </a:t>
            </a:r>
            <a:r>
              <a:rPr sz="750" spc="-105" dirty="0">
                <a:solidFill>
                  <a:srgbClr val="212121"/>
                </a:solidFill>
                <a:latin typeface="Arial MT"/>
                <a:cs typeface="Arial MT"/>
              </a:rPr>
              <a:t>Reg.</a:t>
            </a:r>
            <a:r>
              <a:rPr sz="750" spc="5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750" spc="-45" dirty="0">
                <a:solidFill>
                  <a:srgbClr val="161616"/>
                </a:solidFill>
                <a:latin typeface="Arial MT"/>
                <a:cs typeface="Arial MT"/>
              </a:rPr>
              <a:t>Ttulas</a:t>
            </a:r>
            <a:r>
              <a:rPr sz="750" spc="-4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750" spc="-155" dirty="0">
                <a:solidFill>
                  <a:srgbClr val="2D2D2D"/>
                </a:solidFill>
                <a:latin typeface="Arial MT"/>
                <a:cs typeface="Arial MT"/>
              </a:rPr>
              <a:t>e</a:t>
            </a:r>
            <a:r>
              <a:rPr sz="750" spc="-50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750" spc="-10" dirty="0">
                <a:solidFill>
                  <a:srgbClr val="282828"/>
                </a:solidFill>
                <a:latin typeface="Arial MT"/>
                <a:cs typeface="Arial MT"/>
              </a:rPr>
              <a:t>Ijoameráx </a:t>
            </a:r>
            <a:r>
              <a:rPr sz="750" spc="-100" dirty="0">
                <a:solidFill>
                  <a:srgbClr val="2A2A2A"/>
                </a:solidFill>
                <a:latin typeface="Arial MT"/>
                <a:cs typeface="Arial MT"/>
              </a:rPr>
              <a:t>e</a:t>
            </a:r>
            <a:r>
              <a:rPr sz="750" spc="-60" dirty="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sz="750" spc="-65" dirty="0">
                <a:solidFill>
                  <a:srgbClr val="2B2B2B"/>
                </a:solidFill>
                <a:latin typeface="Arial MT"/>
                <a:cs typeface="Arial MT"/>
              </a:rPr>
              <a:t>Civil</a:t>
            </a:r>
            <a:r>
              <a:rPr sz="750" spc="-30" dirty="0">
                <a:solidFill>
                  <a:srgbClr val="2B2B2B"/>
                </a:solidFill>
                <a:latin typeface="Arial MT"/>
                <a:cs typeface="Arial MT"/>
              </a:rPr>
              <a:t> </a:t>
            </a:r>
            <a:r>
              <a:rPr sz="750" spc="-105" dirty="0">
                <a:solidFill>
                  <a:srgbClr val="2D2D2D"/>
                </a:solidFill>
                <a:latin typeface="Arial MT"/>
                <a:cs typeface="Arial MT"/>
              </a:rPr>
              <a:t>da</a:t>
            </a:r>
            <a:r>
              <a:rPr sz="750" spc="-65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750" spc="-10" dirty="0">
                <a:solidFill>
                  <a:srgbClr val="232323"/>
                </a:solidFill>
                <a:latin typeface="Arial MT"/>
                <a:cs typeface="Arial MT"/>
              </a:rPr>
              <a:t>Pa¥da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77917" y="1361869"/>
            <a:ext cx="5356860" cy="366522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135"/>
              </a:spcBef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28</a:t>
            </a:r>
            <a:r>
              <a:rPr sz="1150" spc="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EXERCÍCIO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SOCIAL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150">
              <a:latin typeface="Arial MT"/>
              <a:cs typeface="Arial MT"/>
            </a:endParaRPr>
          </a:p>
          <a:p>
            <a:pPr marL="20955" marR="5080" indent="3810" algn="just">
              <a:lnSpc>
                <a:spcPts val="1350"/>
              </a:lnSpc>
            </a:pP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O</a:t>
            </a:r>
            <a:r>
              <a:rPr sz="1150" spc="15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exercício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social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terminará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em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31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oe</a:t>
            </a:r>
            <a:r>
              <a:rPr sz="1150" spc="114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dezembro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Cada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ano,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quanoo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C0C0C"/>
                </a:solidFill>
                <a:latin typeface="Arial MT"/>
                <a:cs typeface="Arial MT"/>
              </a:rPr>
              <a:t>serão </a:t>
            </a:r>
            <a:r>
              <a:rPr sz="1150" dirty="0">
                <a:latin typeface="Arial MT"/>
                <a:cs typeface="Arial MT"/>
              </a:rPr>
              <a:t>elaboradas</a:t>
            </a:r>
            <a:r>
              <a:rPr sz="1150" spc="3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demonstrações</a:t>
            </a:r>
            <a:r>
              <a:rPr sz="1150" spc="3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financeiras</a:t>
            </a:r>
            <a:r>
              <a:rPr sz="1150" spc="3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2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entidade,</a:t>
            </a:r>
            <a:r>
              <a:rPr sz="1150" spc="31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de</a:t>
            </a:r>
            <a:r>
              <a:rPr sz="1150" spc="27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conformidade</a:t>
            </a:r>
            <a:r>
              <a:rPr sz="1150" spc="315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3F3F3F"/>
                </a:solidFill>
                <a:latin typeface="Arial MT"/>
                <a:cs typeface="Arial MT"/>
              </a:rPr>
              <a:t>com </a:t>
            </a:r>
            <a:r>
              <a:rPr sz="1150" dirty="0">
                <a:latin typeface="Arial MT"/>
                <a:cs typeface="Arial MT"/>
              </a:rPr>
              <a:t>as</a:t>
            </a:r>
            <a:r>
              <a:rPr sz="1150" spc="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disposições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legais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Arial MT"/>
              <a:cs typeface="Arial MT"/>
            </a:endParaRPr>
          </a:p>
          <a:p>
            <a:pPr marL="26670">
              <a:lnSpc>
                <a:spcPct val="100000"/>
              </a:lnSpc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29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DAS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DISPOSIÇÕES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GERAIS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Arial MT"/>
              <a:cs typeface="Arial MT"/>
            </a:endParaRPr>
          </a:p>
          <a:p>
            <a:pPr marL="20320" marR="8890" algn="just">
              <a:lnSpc>
                <a:spcPct val="87300"/>
              </a:lnSpc>
            </a:pPr>
            <a:r>
              <a:rPr sz="1300" dirty="0">
                <a:latin typeface="Arial MT"/>
                <a:cs typeface="Arial MT"/>
              </a:rPr>
              <a:t>A</a:t>
            </a:r>
            <a:r>
              <a:rPr sz="1300" spc="-65" dirty="0">
                <a:latin typeface="Arial MT"/>
                <a:cs typeface="Arial MT"/>
              </a:rPr>
              <a:t> </a:t>
            </a:r>
            <a:r>
              <a:rPr sz="1300" spc="-60" dirty="0">
                <a:latin typeface="Arial MT"/>
                <a:cs typeface="Arial MT"/>
              </a:rPr>
              <a:t>Associação</a:t>
            </a:r>
            <a:r>
              <a:rPr sz="1300" spc="-10" dirty="0">
                <a:latin typeface="Arial MT"/>
                <a:cs typeface="Arial MT"/>
              </a:rPr>
              <a:t> </a:t>
            </a:r>
            <a:r>
              <a:rPr sz="1300" spc="-40" dirty="0">
                <a:latin typeface="Arial MT"/>
                <a:cs typeface="Arial MT"/>
              </a:rPr>
              <a:t>não </a:t>
            </a:r>
            <a:r>
              <a:rPr sz="1300" spc="-45" dirty="0">
                <a:latin typeface="Arial MT"/>
                <a:cs typeface="Arial MT"/>
              </a:rPr>
              <a:t>distribui</a:t>
            </a:r>
            <a:r>
              <a:rPr sz="1300" spc="-20" dirty="0">
                <a:latin typeface="Arial MT"/>
                <a:cs typeface="Arial MT"/>
              </a:rPr>
              <a:t> </a:t>
            </a:r>
            <a:r>
              <a:rPr sz="1300" spc="-50" dirty="0">
                <a:solidFill>
                  <a:srgbClr val="0E0E0E"/>
                </a:solidFill>
                <a:latin typeface="Arial MT"/>
                <a:cs typeface="Arial MT"/>
              </a:rPr>
              <a:t>lucros,</a:t>
            </a:r>
            <a:r>
              <a:rPr sz="1300" spc="-1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300" spc="-55" dirty="0">
                <a:latin typeface="Arial MT"/>
                <a:cs typeface="Arial MT"/>
              </a:rPr>
              <a:t>bonificações</a:t>
            </a:r>
            <a:r>
              <a:rPr sz="1300" spc="30" dirty="0">
                <a:latin typeface="Arial MT"/>
                <a:cs typeface="Arial MT"/>
              </a:rPr>
              <a:t> </a:t>
            </a:r>
            <a:r>
              <a:rPr sz="1300" spc="-10" dirty="0">
                <a:latin typeface="Arial MT"/>
                <a:cs typeface="Arial MT"/>
              </a:rPr>
              <a:t>ou</a:t>
            </a:r>
            <a:r>
              <a:rPr sz="1300" spc="-55" dirty="0">
                <a:latin typeface="Arial MT"/>
                <a:cs typeface="Arial MT"/>
              </a:rPr>
              <a:t> </a:t>
            </a:r>
            <a:r>
              <a:rPr sz="1300" spc="-60" dirty="0">
                <a:latin typeface="Arial MT"/>
                <a:cs typeface="Arial MT"/>
              </a:rPr>
              <a:t>vantagens</a:t>
            </a:r>
            <a:r>
              <a:rPr sz="1300" dirty="0"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0E0E0E"/>
                </a:solidFill>
                <a:latin typeface="Arial MT"/>
                <a:cs typeface="Arial MT"/>
              </a:rPr>
              <a:t>a</a:t>
            </a:r>
            <a:r>
              <a:rPr sz="1300" spc="-6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300" spc="-65" dirty="0">
                <a:solidFill>
                  <a:srgbClr val="0F0F0F"/>
                </a:solidFill>
                <a:latin typeface="Arial MT"/>
                <a:cs typeface="Arial MT"/>
              </a:rPr>
              <a:t>qualquer</a:t>
            </a:r>
            <a:r>
              <a:rPr sz="1300" spc="-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300" spc="-10" dirty="0">
                <a:latin typeface="Arial MT"/>
                <a:cs typeface="Arial MT"/>
              </a:rPr>
              <a:t>titulo, </a:t>
            </a:r>
            <a:r>
              <a:rPr sz="1300" spc="-75" dirty="0">
                <a:latin typeface="Arial MT"/>
                <a:cs typeface="Arial MT"/>
              </a:rPr>
              <a:t>para</a:t>
            </a:r>
            <a:r>
              <a:rPr sz="1300" spc="-20" dirty="0">
                <a:latin typeface="Arial MT"/>
                <a:cs typeface="Arial MT"/>
              </a:rPr>
              <a:t> </a:t>
            </a:r>
            <a:r>
              <a:rPr sz="1300" spc="-55" dirty="0">
                <a:latin typeface="Arial MT"/>
                <a:cs typeface="Arial MT"/>
              </a:rPr>
              <a:t>dirigentes.</a:t>
            </a:r>
            <a:r>
              <a:rPr sz="1300" spc="-35" dirty="0">
                <a:latin typeface="Arial MT"/>
                <a:cs typeface="Arial MT"/>
              </a:rPr>
              <a:t> </a:t>
            </a:r>
            <a:r>
              <a:rPr sz="1300" spc="-55" dirty="0">
                <a:latin typeface="Arial MT"/>
                <a:cs typeface="Arial MT"/>
              </a:rPr>
              <a:t>associados</a:t>
            </a:r>
            <a:r>
              <a:rPr sz="1300" spc="25" dirty="0">
                <a:latin typeface="Arial MT"/>
                <a:cs typeface="Arial MT"/>
              </a:rPr>
              <a:t> </a:t>
            </a:r>
            <a:r>
              <a:rPr sz="1300" spc="-85" dirty="0">
                <a:solidFill>
                  <a:srgbClr val="1A1A1A"/>
                </a:solidFill>
                <a:latin typeface="Arial MT"/>
                <a:cs typeface="Arial MT"/>
              </a:rPr>
              <a:t>ou</a:t>
            </a:r>
            <a:r>
              <a:rPr sz="1300" spc="-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300" spc="-85" dirty="0">
                <a:latin typeface="Arial MT"/>
                <a:cs typeface="Arial MT"/>
              </a:rPr>
              <a:t>mantenedores,</a:t>
            </a:r>
            <a:r>
              <a:rPr sz="1300" spc="90" dirty="0">
                <a:latin typeface="Arial MT"/>
                <a:cs typeface="Arial MT"/>
              </a:rPr>
              <a:t> </a:t>
            </a:r>
            <a:r>
              <a:rPr sz="1300" spc="-65" dirty="0">
                <a:latin typeface="Arial MT"/>
                <a:cs typeface="Arial MT"/>
              </a:rPr>
              <a:t>sob</a:t>
            </a:r>
            <a:r>
              <a:rPr sz="1300" spc="-20" dirty="0">
                <a:latin typeface="Arial MT"/>
                <a:cs typeface="Arial MT"/>
              </a:rPr>
              <a:t> </a:t>
            </a:r>
            <a:r>
              <a:rPr sz="1300" spc="-85" dirty="0">
                <a:latin typeface="Arial MT"/>
                <a:cs typeface="Arial MT"/>
              </a:rPr>
              <a:t>nenhuma</a:t>
            </a:r>
            <a:r>
              <a:rPr sz="1300" spc="80" dirty="0">
                <a:latin typeface="Arial MT"/>
                <a:cs typeface="Arial MT"/>
              </a:rPr>
              <a:t> </a:t>
            </a:r>
            <a:r>
              <a:rPr sz="1300" spc="-75" dirty="0">
                <a:latin typeface="Arial MT"/>
                <a:cs typeface="Arial MT"/>
              </a:rPr>
              <a:t>forma</a:t>
            </a:r>
            <a:r>
              <a:rPr sz="1300" dirty="0">
                <a:latin typeface="Arial MT"/>
                <a:cs typeface="Arial MT"/>
              </a:rPr>
              <a:t> </a:t>
            </a:r>
            <a:r>
              <a:rPr sz="1300" spc="-85" dirty="0">
                <a:latin typeface="Arial MT"/>
                <a:cs typeface="Arial MT"/>
              </a:rPr>
              <a:t>ou</a:t>
            </a:r>
            <a:r>
              <a:rPr sz="1300" spc="-5" dirty="0">
                <a:latin typeface="Arial MT"/>
                <a:cs typeface="Arial MT"/>
              </a:rPr>
              <a:t> </a:t>
            </a:r>
            <a:r>
              <a:rPr sz="1300" spc="-25" dirty="0">
                <a:latin typeface="Arial MT"/>
                <a:cs typeface="Arial MT"/>
              </a:rPr>
              <a:t>pretexto. </a:t>
            </a:r>
            <a:r>
              <a:rPr sz="1300" spc="-80" dirty="0">
                <a:latin typeface="Arial MT"/>
                <a:cs typeface="Arial MT"/>
              </a:rPr>
              <a:t>devendo</a:t>
            </a:r>
            <a:r>
              <a:rPr sz="1300" spc="-5" dirty="0">
                <a:latin typeface="Arial MT"/>
                <a:cs typeface="Arial MT"/>
              </a:rPr>
              <a:t> </a:t>
            </a:r>
            <a:r>
              <a:rPr sz="1300" spc="-85" dirty="0">
                <a:latin typeface="Arial MT"/>
                <a:cs typeface="Arial MT"/>
              </a:rPr>
              <a:t>suas</a:t>
            </a:r>
            <a:r>
              <a:rPr sz="1300" spc="-5" dirty="0">
                <a:latin typeface="Arial MT"/>
                <a:cs typeface="Arial MT"/>
              </a:rPr>
              <a:t> </a:t>
            </a:r>
            <a:r>
              <a:rPr sz="1300" spc="-70" dirty="0">
                <a:latin typeface="Arial MT"/>
                <a:cs typeface="Arial MT"/>
              </a:rPr>
              <a:t>rendas</a:t>
            </a:r>
            <a:r>
              <a:rPr sz="1300" spc="25" dirty="0">
                <a:latin typeface="Arial MT"/>
                <a:cs typeface="Arial MT"/>
              </a:rPr>
              <a:t> </a:t>
            </a:r>
            <a:r>
              <a:rPr sz="1300" spc="-60" dirty="0">
                <a:solidFill>
                  <a:srgbClr val="181818"/>
                </a:solidFill>
                <a:latin typeface="Arial MT"/>
                <a:cs typeface="Arial MT"/>
              </a:rPr>
              <a:t>ser</a:t>
            </a:r>
            <a:r>
              <a:rPr sz="1300" spc="-1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300" spc="-60" dirty="0">
                <a:latin typeface="Arial MT"/>
                <a:cs typeface="Arial MT"/>
              </a:rPr>
              <a:t>aplicadas,</a:t>
            </a:r>
            <a:r>
              <a:rPr sz="1300" spc="60" dirty="0">
                <a:latin typeface="Arial MT"/>
                <a:cs typeface="Arial MT"/>
              </a:rPr>
              <a:t> </a:t>
            </a:r>
            <a:r>
              <a:rPr sz="1300" spc="-70" dirty="0">
                <a:solidFill>
                  <a:srgbClr val="0C0C0C"/>
                </a:solidFill>
                <a:latin typeface="Arial MT"/>
                <a:cs typeface="Arial MT"/>
              </a:rPr>
              <a:t>exclusivamente,</a:t>
            </a:r>
            <a:r>
              <a:rPr sz="1300" spc="-3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300" spc="-35" dirty="0">
                <a:latin typeface="Arial MT"/>
                <a:cs typeface="Arial MT"/>
              </a:rPr>
              <a:t>no</a:t>
            </a:r>
            <a:r>
              <a:rPr sz="1300" spc="-30" dirty="0">
                <a:latin typeface="Arial MT"/>
                <a:cs typeface="Arial MT"/>
              </a:rPr>
              <a:t> </a:t>
            </a:r>
            <a:r>
              <a:rPr sz="1300" spc="-150" dirty="0">
                <a:latin typeface="Arial MT"/>
                <a:cs typeface="Arial MT"/>
              </a:rPr>
              <a:t>lerritÓFiO</a:t>
            </a:r>
            <a:r>
              <a:rPr sz="1300" spc="60" dirty="0">
                <a:latin typeface="Arial MT"/>
                <a:cs typeface="Arial MT"/>
              </a:rPr>
              <a:t> </a:t>
            </a:r>
            <a:r>
              <a:rPr sz="1300" spc="-40" dirty="0">
                <a:latin typeface="Arial MT"/>
                <a:cs typeface="Arial MT"/>
              </a:rPr>
              <a:t>naCiONãl</a:t>
            </a:r>
            <a:endParaRPr sz="13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195"/>
              </a:spcBef>
            </a:pPr>
            <a:endParaRPr sz="1300">
              <a:latin typeface="Arial MT"/>
              <a:cs typeface="Arial MT"/>
            </a:endParaRPr>
          </a:p>
          <a:p>
            <a:pPr marL="20320">
              <a:lnSpc>
                <a:spcPct val="100000"/>
              </a:lnSpc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30</a:t>
            </a:r>
            <a:r>
              <a:rPr sz="1150" spc="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-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DAS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OMISSÕES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150">
              <a:latin typeface="Arial MT"/>
              <a:cs typeface="Arial MT"/>
            </a:endParaRPr>
          </a:p>
          <a:p>
            <a:pPr marL="14604" marR="17145" indent="4445" algn="just">
              <a:lnSpc>
                <a:spcPts val="1350"/>
              </a:lnSpc>
            </a:pPr>
            <a:r>
              <a:rPr sz="1150" dirty="0">
                <a:latin typeface="Arial MT"/>
                <a:cs typeface="Arial MT"/>
              </a:rPr>
              <a:t>Os</a:t>
            </a:r>
            <a:r>
              <a:rPr sz="1150" spc="14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casos</a:t>
            </a:r>
            <a:r>
              <a:rPr sz="1150" spc="140" dirty="0">
                <a:solidFill>
                  <a:srgbClr val="1F1F1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omissos</a:t>
            </a:r>
            <a:r>
              <a:rPr sz="1150" spc="18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4F4F4F"/>
                </a:solidFill>
                <a:latin typeface="Arial MT"/>
                <a:cs typeface="Arial MT"/>
              </a:rPr>
              <a:t>no</a:t>
            </a:r>
            <a:r>
              <a:rPr sz="1150" spc="120" dirty="0">
                <a:solidFill>
                  <a:srgbClr val="4F4F4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presente</a:t>
            </a:r>
            <a:r>
              <a:rPr sz="1150" spc="18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Estatuto</a:t>
            </a:r>
            <a:r>
              <a:rPr sz="1150" spc="12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seráo</a:t>
            </a:r>
            <a:r>
              <a:rPr sz="1150" spc="16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resolvidos</a:t>
            </a:r>
            <a:r>
              <a:rPr sz="1150" spc="16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pela</a:t>
            </a:r>
            <a:r>
              <a:rPr sz="1150" spc="145" dirty="0">
                <a:solidFill>
                  <a:srgbClr val="131313"/>
                </a:solidFill>
                <a:latin typeface="Arial MT"/>
                <a:cs typeface="Arial MT"/>
              </a:rPr>
              <a:t>  </a:t>
            </a:r>
            <a:r>
              <a:rPr sz="1150" spc="-10" dirty="0">
                <a:solidFill>
                  <a:srgbClr val="111111"/>
                </a:solidFill>
                <a:latin typeface="Arial MT"/>
                <a:cs typeface="Arial MT"/>
              </a:rPr>
              <a:t>Diretoria </a:t>
            </a:r>
            <a:r>
              <a:rPr sz="1150" dirty="0">
                <a:latin typeface="Arial MT"/>
                <a:cs typeface="Arial MT"/>
              </a:rPr>
              <a:t>Executiva,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“ad</a:t>
            </a:r>
            <a:r>
              <a:rPr sz="1150" spc="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referendum</a:t>
            </a:r>
            <a:r>
              <a:rPr sz="1150" spc="13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da</a:t>
            </a:r>
            <a:r>
              <a:rPr sz="1150" spc="4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Assembleia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Geral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Arial MT"/>
              <a:cs typeface="Arial MT"/>
            </a:endParaRPr>
          </a:p>
          <a:p>
            <a:pPr marL="12700" algn="just">
              <a:lnSpc>
                <a:spcPct val="100000"/>
              </a:lnSpc>
            </a:pPr>
            <a:r>
              <a:rPr sz="1150" dirty="0">
                <a:latin typeface="Arial MT"/>
                <a:cs typeface="Arial MT"/>
              </a:rPr>
              <a:t>Guarulhos,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21</a:t>
            </a:r>
            <a:r>
              <a:rPr sz="1150" spc="-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setembro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de</a:t>
            </a:r>
            <a:r>
              <a:rPr sz="1150" spc="8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20" dirty="0">
                <a:solidFill>
                  <a:srgbClr val="1C1C1C"/>
                </a:solidFill>
                <a:latin typeface="Arial MT"/>
                <a:cs typeface="Arial MT"/>
              </a:rPr>
              <a:t>2014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167313" y="1096172"/>
            <a:ext cx="7937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spc="120" dirty="0">
                <a:solidFill>
                  <a:srgbClr val="757575"/>
                </a:solidFill>
                <a:latin typeface="Arial MT"/>
                <a:cs typeface="Arial MT"/>
              </a:rPr>
              <a:t>-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74110" y="5861680"/>
            <a:ext cx="1414145" cy="3803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8415" marR="5080" indent="-6350">
              <a:lnSpc>
                <a:spcPct val="100000"/>
              </a:lnSpc>
              <a:spcBef>
                <a:spcPts val="135"/>
              </a:spcBef>
            </a:pPr>
            <a:r>
              <a:rPr sz="1150" dirty="0">
                <a:latin typeface="Arial MT"/>
                <a:cs typeface="Arial MT"/>
              </a:rPr>
              <a:t>António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Gomes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spc="-50" dirty="0">
                <a:solidFill>
                  <a:srgbClr val="62648E"/>
                </a:solidFill>
                <a:latin typeface="Arial MT"/>
                <a:cs typeface="Arial MT"/>
              </a:rPr>
              <a:t>S </a:t>
            </a:r>
            <a:r>
              <a:rPr sz="1150" spc="-10" dirty="0">
                <a:latin typeface="Arial MT"/>
                <a:cs typeface="Arial MT"/>
              </a:rPr>
              <a:t>Presidente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74465" y="7245310"/>
            <a:ext cx="1382395" cy="54927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 indent="5080">
              <a:lnSpc>
                <a:spcPct val="97800"/>
              </a:lnSpc>
              <a:spcBef>
                <a:spcPts val="165"/>
              </a:spcBef>
              <a:tabLst>
                <a:tab pos="1063625" algn="l"/>
              </a:tabLst>
            </a:pPr>
            <a:r>
              <a:rPr sz="1150" spc="-10" dirty="0">
                <a:latin typeface="Arial MT"/>
                <a:cs typeface="Arial MT"/>
              </a:rPr>
              <a:t>Advogado</a:t>
            </a:r>
            <a:r>
              <a:rPr sz="1150" dirty="0">
                <a:latin typeface="Arial MT"/>
                <a:cs typeface="Arial MT"/>
              </a:rPr>
              <a:t>	</a:t>
            </a:r>
            <a:r>
              <a:rPr sz="1150" spc="-50" dirty="0">
                <a:solidFill>
                  <a:srgbClr val="4F5EB1"/>
                </a:solidFill>
                <a:latin typeface="Arial MT"/>
                <a:cs typeface="Arial MT"/>
              </a:rPr>
              <a:t>' </a:t>
            </a:r>
            <a:r>
              <a:rPr sz="1150" dirty="0">
                <a:latin typeface="Arial MT"/>
                <a:cs typeface="Arial MT"/>
              </a:rPr>
              <a:t>Nome</a:t>
            </a:r>
            <a:r>
              <a:rPr sz="1150" spc="375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A0A0A"/>
                </a:solidFill>
                <a:latin typeface="Arial MT"/>
                <a:cs typeface="Arial MT"/>
              </a:rPr>
              <a:t>Graziele </a:t>
            </a:r>
            <a:r>
              <a:rPr sz="1150" dirty="0">
                <a:solidFill>
                  <a:srgbClr val="282828"/>
                </a:solidFill>
                <a:latin typeface="Arial MT"/>
                <a:cs typeface="Arial MT"/>
              </a:rPr>
              <a:t>OAB/</a:t>
            </a:r>
            <a:r>
              <a:rPr sz="1150" spc="70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SP</a:t>
            </a:r>
            <a:r>
              <a:rPr sz="1150" spc="5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42424"/>
                </a:solidFill>
                <a:latin typeface="Arial MT"/>
                <a:cs typeface="Arial MT"/>
              </a:rPr>
              <a:t>n"</a:t>
            </a:r>
            <a:r>
              <a:rPr sz="1150" spc="25" dirty="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336,475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643528" y="7744621"/>
            <a:ext cx="2976880" cy="2851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7625" algn="ctr">
              <a:lnSpc>
                <a:spcPts val="1245"/>
              </a:lnSpc>
              <a:spcBef>
                <a:spcPts val="135"/>
              </a:spcBef>
            </a:pPr>
            <a:r>
              <a:rPr sz="1150" dirty="0">
                <a:solidFill>
                  <a:srgbClr val="F22323"/>
                </a:solidFill>
                <a:latin typeface="Arial MT"/>
                <a:cs typeface="Arial MT"/>
              </a:rPr>
              <a:t>3º</a:t>
            </a:r>
            <a:r>
              <a:rPr sz="1150" spc="114" dirty="0">
                <a:solidFill>
                  <a:srgbClr val="F22323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ED3A2B"/>
                </a:solidFill>
                <a:latin typeface="Arial MT"/>
                <a:cs typeface="Arial MT"/>
              </a:rPr>
              <a:t>Tabelião</a:t>
            </a:r>
            <a:r>
              <a:rPr sz="1150" spc="190" dirty="0">
                <a:solidFill>
                  <a:srgbClr val="ED3A2B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EF1A21"/>
                </a:solidFill>
                <a:latin typeface="Arial MT"/>
                <a:cs typeface="Arial MT"/>
              </a:rPr>
              <a:t>de</a:t>
            </a:r>
            <a:r>
              <a:rPr sz="1150" spc="130" dirty="0">
                <a:solidFill>
                  <a:srgbClr val="EF1A2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FF382F"/>
                </a:solidFill>
                <a:latin typeface="Arial MT"/>
                <a:cs typeface="Arial MT"/>
              </a:rPr>
              <a:t>Notas</a:t>
            </a:r>
            <a:r>
              <a:rPr sz="1150" spc="155" dirty="0">
                <a:solidFill>
                  <a:srgbClr val="FF382F"/>
                </a:solidFill>
                <a:latin typeface="Arial MT"/>
                <a:cs typeface="Arial MT"/>
              </a:rPr>
              <a:t> </a:t>
            </a:r>
            <a:r>
              <a:rPr sz="1725" baseline="4830" dirty="0">
                <a:solidFill>
                  <a:srgbClr val="F92821"/>
                </a:solidFill>
                <a:latin typeface="Arial MT"/>
                <a:cs typeface="Arial MT"/>
              </a:rPr>
              <a:t>de</a:t>
            </a:r>
            <a:r>
              <a:rPr sz="1725" spc="165" baseline="4830" dirty="0">
                <a:solidFill>
                  <a:srgbClr val="F92821"/>
                </a:solidFill>
                <a:latin typeface="Arial MT"/>
                <a:cs typeface="Arial MT"/>
              </a:rPr>
              <a:t> </a:t>
            </a:r>
            <a:r>
              <a:rPr sz="1725" spc="75" baseline="4830" dirty="0">
                <a:solidFill>
                  <a:srgbClr val="F43426"/>
                </a:solidFill>
                <a:latin typeface="Arial MT"/>
                <a:cs typeface="Arial MT"/>
              </a:rPr>
              <a:t>Guarulhos</a:t>
            </a:r>
            <a:r>
              <a:rPr sz="1725" spc="232" baseline="4830" dirty="0">
                <a:solidFill>
                  <a:srgbClr val="F43426"/>
                </a:solidFill>
                <a:latin typeface="Arial MT"/>
                <a:cs typeface="Arial MT"/>
              </a:rPr>
              <a:t> </a:t>
            </a:r>
            <a:r>
              <a:rPr sz="1725" baseline="4830" dirty="0">
                <a:solidFill>
                  <a:srgbClr val="FF1C23"/>
                </a:solidFill>
                <a:latin typeface="Arial MT"/>
                <a:cs typeface="Arial MT"/>
              </a:rPr>
              <a:t>-</a:t>
            </a:r>
            <a:r>
              <a:rPr sz="1725" spc="82" baseline="4830" dirty="0">
                <a:solidFill>
                  <a:srgbClr val="FF1C23"/>
                </a:solidFill>
                <a:latin typeface="Arial MT"/>
                <a:cs typeface="Arial MT"/>
              </a:rPr>
              <a:t> </a:t>
            </a:r>
            <a:r>
              <a:rPr sz="1725" spc="-37" baseline="4830" dirty="0">
                <a:solidFill>
                  <a:srgbClr val="FD1F26"/>
                </a:solidFill>
                <a:latin typeface="Arial MT"/>
                <a:cs typeface="Arial MT"/>
              </a:rPr>
              <a:t>SP</a:t>
            </a:r>
            <a:endParaRPr sz="1725" baseline="4830">
              <a:latin typeface="Arial MT"/>
              <a:cs typeface="Arial MT"/>
            </a:endParaRPr>
          </a:p>
          <a:p>
            <a:pPr algn="ctr">
              <a:lnSpc>
                <a:spcPts val="765"/>
              </a:lnSpc>
            </a:pPr>
            <a:r>
              <a:rPr sz="750" dirty="0">
                <a:solidFill>
                  <a:srgbClr val="F7211F"/>
                </a:solidFill>
                <a:latin typeface="Arial MT"/>
                <a:cs typeface="Arial MT"/>
              </a:rPr>
              <a:t>R</a:t>
            </a:r>
            <a:r>
              <a:rPr sz="750" spc="-45" dirty="0">
                <a:solidFill>
                  <a:srgbClr val="F7211F"/>
                </a:solidFill>
                <a:latin typeface="Arial MT"/>
                <a:cs typeface="Arial MT"/>
              </a:rPr>
              <a:t> </a:t>
            </a:r>
            <a:r>
              <a:rPr sz="750" spc="-30" dirty="0">
                <a:solidFill>
                  <a:srgbClr val="F7211F"/>
                </a:solidFill>
                <a:latin typeface="Arial MT"/>
                <a:cs typeface="Arial MT"/>
              </a:rPr>
              <a:t>›a</a:t>
            </a:r>
            <a:r>
              <a:rPr sz="750" spc="-25" dirty="0">
                <a:solidFill>
                  <a:srgbClr val="F7211F"/>
                </a:solidFill>
                <a:latin typeface="Arial MT"/>
                <a:cs typeface="Arial MT"/>
              </a:rPr>
              <a:t> </a:t>
            </a:r>
            <a:r>
              <a:rPr sz="750" spc="-35" dirty="0">
                <a:solidFill>
                  <a:srgbClr val="F23648"/>
                </a:solidFill>
                <a:latin typeface="Arial MT"/>
                <a:cs typeface="Arial MT"/>
              </a:rPr>
              <a:t>1</a:t>
            </a:r>
            <a:r>
              <a:rPr sz="750" spc="-90" dirty="0">
                <a:solidFill>
                  <a:srgbClr val="F23648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FD5D64"/>
                </a:solidFill>
                <a:latin typeface="Arial MT"/>
                <a:cs typeface="Arial MT"/>
              </a:rPr>
              <a:t>uu</a:t>
            </a:r>
            <a:r>
              <a:rPr sz="750" spc="185" dirty="0">
                <a:solidFill>
                  <a:srgbClr val="FD5D64"/>
                </a:solidFill>
                <a:latin typeface="Arial MT"/>
                <a:cs typeface="Arial MT"/>
              </a:rPr>
              <a:t> </a:t>
            </a:r>
            <a:r>
              <a:rPr sz="750" spc="-30" dirty="0">
                <a:solidFill>
                  <a:srgbClr val="F95767"/>
                </a:solidFill>
                <a:latin typeface="Arial MT"/>
                <a:cs typeface="Arial MT"/>
              </a:rPr>
              <a:t>Face</a:t>
            </a:r>
            <a:r>
              <a:rPr sz="750" spc="-120" dirty="0">
                <a:solidFill>
                  <a:srgbClr val="F95767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E83148"/>
                </a:solidFill>
                <a:latin typeface="Arial MT"/>
                <a:cs typeface="Arial MT"/>
              </a:rPr>
              <a:t>in</a:t>
            </a:r>
            <a:r>
              <a:rPr sz="750" dirty="0">
                <a:solidFill>
                  <a:srgbClr val="F45D69"/>
                </a:solidFill>
                <a:latin typeface="Arial MT"/>
                <a:cs typeface="Arial MT"/>
              </a:rPr>
              <a:t>i,</a:t>
            </a:r>
            <a:r>
              <a:rPr sz="750" spc="15" dirty="0">
                <a:solidFill>
                  <a:srgbClr val="F45D69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FF182A"/>
                </a:solidFill>
                <a:latin typeface="Arial MT"/>
                <a:cs typeface="Arial MT"/>
              </a:rPr>
              <a:t>47ô</a:t>
            </a:r>
            <a:r>
              <a:rPr sz="750" spc="450" dirty="0">
                <a:solidFill>
                  <a:srgbClr val="FF182A"/>
                </a:solidFill>
                <a:latin typeface="Arial MT"/>
                <a:cs typeface="Arial MT"/>
              </a:rPr>
              <a:t> </a:t>
            </a:r>
            <a:r>
              <a:rPr sz="750" spc="-125" dirty="0">
                <a:solidFill>
                  <a:srgbClr val="FD6E75"/>
                </a:solidFill>
                <a:latin typeface="Arial MT"/>
                <a:cs typeface="Arial MT"/>
              </a:rPr>
              <a:t>C</a:t>
            </a:r>
            <a:r>
              <a:rPr sz="750" spc="-100" dirty="0">
                <a:solidFill>
                  <a:srgbClr val="FD6E75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F45652"/>
                </a:solidFill>
                <a:latin typeface="Arial MT"/>
                <a:cs typeface="Arial MT"/>
              </a:rPr>
              <a:t>e</a:t>
            </a:r>
            <a:r>
              <a:rPr sz="750" dirty="0">
                <a:solidFill>
                  <a:srgbClr val="FF3436"/>
                </a:solidFill>
                <a:latin typeface="Arial MT"/>
                <a:cs typeface="Arial MT"/>
              </a:rPr>
              <a:t>ntro</a:t>
            </a:r>
            <a:r>
              <a:rPr sz="750" spc="60" dirty="0">
                <a:solidFill>
                  <a:srgbClr val="FF3436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FF7274"/>
                </a:solidFill>
                <a:latin typeface="Arial MT"/>
                <a:cs typeface="Arial MT"/>
              </a:rPr>
              <a:t>-</a:t>
            </a:r>
            <a:r>
              <a:rPr sz="750" spc="10" dirty="0">
                <a:solidFill>
                  <a:srgbClr val="FF7274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FF6B7E"/>
                </a:solidFill>
                <a:latin typeface="Arial MT"/>
                <a:cs typeface="Arial MT"/>
              </a:rPr>
              <a:t>CE</a:t>
            </a:r>
            <a:r>
              <a:rPr sz="750" dirty="0">
                <a:solidFill>
                  <a:srgbClr val="FB4246"/>
                </a:solidFill>
                <a:latin typeface="Arial MT"/>
                <a:cs typeface="Arial MT"/>
              </a:rPr>
              <a:t>P </a:t>
            </a:r>
            <a:r>
              <a:rPr sz="1050" spc="-15" baseline="3968" dirty="0">
                <a:solidFill>
                  <a:srgbClr val="D83D49"/>
                </a:solidFill>
                <a:latin typeface="Arial MT"/>
                <a:cs typeface="Arial MT"/>
              </a:rPr>
              <a:t>07110</a:t>
            </a:r>
            <a:r>
              <a:rPr sz="1050" spc="-82" baseline="3968" dirty="0">
                <a:solidFill>
                  <a:srgbClr val="D83D49"/>
                </a:solidFill>
                <a:latin typeface="Arial MT"/>
                <a:cs typeface="Arial MT"/>
              </a:rPr>
              <a:t> </a:t>
            </a:r>
            <a:r>
              <a:rPr sz="1050" baseline="3968" dirty="0">
                <a:solidFill>
                  <a:srgbClr val="FF3444"/>
                </a:solidFill>
                <a:latin typeface="Arial MT"/>
                <a:cs typeface="Arial MT"/>
              </a:rPr>
              <a:t>VOO</a:t>
            </a:r>
            <a:r>
              <a:rPr sz="1050" spc="262" baseline="3968" dirty="0">
                <a:solidFill>
                  <a:srgbClr val="FF3444"/>
                </a:solidFill>
                <a:latin typeface="Arial MT"/>
                <a:cs typeface="Arial MT"/>
              </a:rPr>
              <a:t>  </a:t>
            </a:r>
            <a:r>
              <a:rPr sz="1050" spc="-254" baseline="3968" dirty="0">
                <a:solidFill>
                  <a:srgbClr val="F9414F"/>
                </a:solidFill>
                <a:latin typeface="Arial MT"/>
                <a:cs typeface="Arial MT"/>
              </a:rPr>
              <a:t>BC</a:t>
            </a:r>
            <a:r>
              <a:rPr sz="1050" spc="-150" baseline="3968" dirty="0">
                <a:solidFill>
                  <a:srgbClr val="F9414F"/>
                </a:solidFill>
                <a:latin typeface="Arial MT"/>
                <a:cs typeface="Arial MT"/>
              </a:rPr>
              <a:t> </a:t>
            </a:r>
            <a:r>
              <a:rPr sz="1050" spc="-37" baseline="3968" dirty="0">
                <a:solidFill>
                  <a:srgbClr val="F24B66"/>
                </a:solidFill>
                <a:latin typeface="Arial MT"/>
                <a:cs typeface="Arial MT"/>
              </a:rPr>
              <a:t>I.:</a:t>
            </a:r>
            <a:r>
              <a:rPr sz="1050" spc="330" baseline="3968" dirty="0">
                <a:solidFill>
                  <a:srgbClr val="F24B66"/>
                </a:solidFill>
                <a:latin typeface="Arial MT"/>
                <a:cs typeface="Arial MT"/>
              </a:rPr>
              <a:t> </a:t>
            </a:r>
            <a:r>
              <a:rPr sz="1050" baseline="3968" dirty="0">
                <a:solidFill>
                  <a:srgbClr val="F64D4F"/>
                </a:solidFill>
                <a:latin typeface="Arial MT"/>
                <a:cs typeface="Arial MT"/>
              </a:rPr>
              <a:t>11</a:t>
            </a:r>
            <a:r>
              <a:rPr sz="1050" baseline="3968" dirty="0">
                <a:solidFill>
                  <a:srgbClr val="D66470"/>
                </a:solidFill>
                <a:latin typeface="Arial MT"/>
                <a:cs typeface="Arial MT"/>
              </a:rPr>
              <a:t>‘</a:t>
            </a:r>
            <a:r>
              <a:rPr sz="1050" spc="712" baseline="3968" dirty="0">
                <a:solidFill>
                  <a:srgbClr val="D66470"/>
                </a:solidFill>
                <a:latin typeface="Arial MT"/>
                <a:cs typeface="Arial MT"/>
              </a:rPr>
              <a:t> </a:t>
            </a:r>
            <a:r>
              <a:rPr sz="1050" baseline="3968" dirty="0">
                <a:solidFill>
                  <a:srgbClr val="313131"/>
                </a:solidFill>
                <a:latin typeface="Arial MT"/>
                <a:cs typeface="Arial MT"/>
              </a:rPr>
              <a:t>M6§-04</a:t>
            </a:r>
            <a:r>
              <a:rPr sz="1050" spc="-120" baseline="3968" dirty="0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sz="1050" spc="-75" baseline="3968" dirty="0">
                <a:solidFill>
                  <a:srgbClr val="F45257"/>
                </a:solidFill>
                <a:latin typeface="Arial MT"/>
                <a:cs typeface="Arial MT"/>
              </a:rPr>
              <a:t>7</a:t>
            </a:r>
            <a:endParaRPr sz="1050" baseline="3968">
              <a:latin typeface="Arial MT"/>
              <a:cs typeface="Arial M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512544" y="7563144"/>
            <a:ext cx="5143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spc="-50" dirty="0">
                <a:solidFill>
                  <a:srgbClr val="363636"/>
                </a:solidFill>
                <a:latin typeface="Arial MT"/>
                <a:cs typeface="Arial MT"/>
              </a:rPr>
              <a:t>,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878615" y="7563144"/>
            <a:ext cx="912494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dirty="0">
                <a:solidFill>
                  <a:srgbClr val="111111"/>
                </a:solidFill>
                <a:latin typeface="Arial MT"/>
                <a:cs typeface="Arial MT"/>
              </a:rPr>
              <a:t>0</a:t>
            </a:r>
            <a:r>
              <a:rPr sz="750" spc="-8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131313"/>
                </a:solidFill>
                <a:latin typeface="Arial MT"/>
                <a:cs typeface="Arial MT"/>
              </a:rPr>
              <a:t>3</a:t>
            </a:r>
            <a:r>
              <a:rPr sz="750" spc="-5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464646"/>
                </a:solidFill>
                <a:latin typeface="Arial MT"/>
                <a:cs typeface="Arial MT"/>
              </a:rPr>
              <a:t>7</a:t>
            </a:r>
            <a:r>
              <a:rPr sz="750" spc="35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750" spc="-265" dirty="0">
                <a:solidFill>
                  <a:srgbClr val="4B4B4B"/>
                </a:solidFill>
                <a:latin typeface="Arial MT"/>
                <a:cs typeface="Arial MT"/>
              </a:rPr>
              <a:t>T</a:t>
            </a:r>
            <a:r>
              <a:rPr sz="750" spc="80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750" spc="-40" dirty="0">
                <a:solidFill>
                  <a:srgbClr val="161616"/>
                </a:solidFill>
                <a:latin typeface="Arial MT"/>
                <a:cs typeface="Arial MT"/>
              </a:rPr>
              <a:t>A</a:t>
            </a:r>
            <a:r>
              <a:rPr sz="750" spc="-8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750" spc="-114" dirty="0">
                <a:solidFill>
                  <a:srgbClr val="1C1C1C"/>
                </a:solidFill>
                <a:latin typeface="Arial MT"/>
                <a:cs typeface="Arial MT"/>
              </a:rPr>
              <a:t>.A</a:t>
            </a:r>
            <a:r>
              <a:rPr sz="750" spc="-1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750" spc="-10" dirty="0">
                <a:solidFill>
                  <a:srgbClr val="111111"/>
                </a:solidFill>
                <a:latin typeface="Arial MT"/>
                <a:cs typeface="Arial MT"/>
              </a:rPr>
              <a:t>6</a:t>
            </a:r>
            <a:r>
              <a:rPr sz="750" spc="9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1D1D1D"/>
                </a:solidFill>
                <a:latin typeface="Arial MT"/>
                <a:cs typeface="Arial MT"/>
              </a:rPr>
              <a:t>1</a:t>
            </a:r>
            <a:r>
              <a:rPr sz="750" spc="-2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0F0F0F"/>
                </a:solidFill>
                <a:latin typeface="Arial MT"/>
                <a:cs typeface="Arial MT"/>
              </a:rPr>
              <a:t>8</a:t>
            </a:r>
            <a:r>
              <a:rPr sz="750" spc="-1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111111"/>
                </a:solidFill>
                <a:latin typeface="Arial MT"/>
                <a:cs typeface="Arial MT"/>
              </a:rPr>
              <a:t>4</a:t>
            </a:r>
            <a:r>
              <a:rPr sz="750" spc="-8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181818"/>
                </a:solidFill>
                <a:latin typeface="Arial MT"/>
                <a:cs typeface="Arial MT"/>
              </a:rPr>
              <a:t>7</a:t>
            </a:r>
            <a:r>
              <a:rPr sz="750" spc="-9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750" spc="-50" dirty="0">
                <a:solidFill>
                  <a:srgbClr val="897574"/>
                </a:solidFill>
                <a:latin typeface="Arial MT"/>
                <a:cs typeface="Arial MT"/>
              </a:rPr>
              <a:t>7</a:t>
            </a:r>
            <a:endParaRPr sz="7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02769" y="3633497"/>
            <a:ext cx="1022985" cy="1035050"/>
            <a:chOff x="4102769" y="3633497"/>
            <a:chExt cx="1022985" cy="10350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02769" y="3633497"/>
              <a:ext cx="1022684" cy="103471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47938" y="3819987"/>
              <a:ext cx="198521" cy="45719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29101" y="3765844"/>
              <a:ext cx="348915" cy="49931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26833" y="3663576"/>
              <a:ext cx="354931" cy="372978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87379" y="2785271"/>
            <a:ext cx="258679" cy="18047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48326" y="2911603"/>
            <a:ext cx="2833437" cy="15641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18247" y="3513182"/>
            <a:ext cx="294773" cy="66173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43000" y="4096713"/>
            <a:ext cx="788068" cy="6015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144879" y="3669592"/>
            <a:ext cx="601579" cy="39102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233237" y="2827382"/>
            <a:ext cx="246647" cy="19852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136984" y="3519197"/>
            <a:ext cx="162426" cy="54142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810753" y="2743160"/>
            <a:ext cx="2580774" cy="15641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138865" y="4072650"/>
            <a:ext cx="78205" cy="90236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1118776" y="3578686"/>
            <a:ext cx="227965" cy="116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00" spc="-40" dirty="0">
                <a:solidFill>
                  <a:srgbClr val="626262"/>
                </a:solidFill>
                <a:latin typeface="Arial MT"/>
                <a:cs typeface="Arial MT"/>
              </a:rPr>
              <a:t>Lsraóo</a:t>
            </a:r>
            <a:endParaRPr sz="6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93128" y="3567350"/>
            <a:ext cx="292735" cy="32385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indent="14604" algn="just">
              <a:lnSpc>
                <a:spcPct val="102499"/>
              </a:lnSpc>
              <a:spcBef>
                <a:spcPts val="114"/>
              </a:spcBef>
            </a:pPr>
            <a:r>
              <a:rPr sz="600" spc="-45" dirty="0">
                <a:solidFill>
                  <a:srgbClr val="414141"/>
                </a:solidFill>
                <a:latin typeface="Courier New"/>
                <a:cs typeface="Courier New"/>
              </a:rPr>
              <a:t>R$3A81 </a:t>
            </a:r>
            <a:r>
              <a:rPr sz="650" spc="-325" dirty="0">
                <a:solidFill>
                  <a:srgbClr val="4D4D4D"/>
                </a:solidFill>
                <a:latin typeface="Arial MT"/>
                <a:cs typeface="Arial MT"/>
              </a:rPr>
              <a:t>RS</a:t>
            </a:r>
            <a:r>
              <a:rPr sz="650" spc="285" dirty="0">
                <a:solidFill>
                  <a:srgbClr val="4D4D4D"/>
                </a:solidFill>
                <a:latin typeface="Arial MT"/>
                <a:cs typeface="Arial MT"/>
              </a:rPr>
              <a:t> </a:t>
            </a:r>
            <a:r>
              <a:rPr sz="650" spc="-80" dirty="0">
                <a:solidFill>
                  <a:srgbClr val="2F2F2F"/>
                </a:solidFill>
                <a:latin typeface="Arial MT"/>
                <a:cs typeface="Arial MT"/>
              </a:rPr>
              <a:t>2S.64</a:t>
            </a:r>
            <a:r>
              <a:rPr sz="650" spc="500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650" spc="-114" dirty="0">
                <a:solidFill>
                  <a:srgbClr val="3F3F3F"/>
                </a:solidFill>
                <a:latin typeface="Arial MT"/>
                <a:cs typeface="Arial MT"/>
              </a:rPr>
              <a:t>R$</a:t>
            </a:r>
            <a:r>
              <a:rPr sz="650" spc="7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650" spc="-20" dirty="0">
                <a:solidFill>
                  <a:srgbClr val="595959"/>
                </a:solidFill>
                <a:latin typeface="Arial MT"/>
                <a:cs typeface="Arial MT"/>
              </a:rPr>
              <a:t>6,34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23896" y="3767934"/>
            <a:ext cx="276860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50" spc="-75" dirty="0">
                <a:solidFill>
                  <a:srgbClr val="262626"/>
                </a:solidFill>
                <a:latin typeface="Arial MT"/>
                <a:cs typeface="Arial MT"/>
              </a:rPr>
              <a:t>Reg.Civil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5490" y="3969713"/>
            <a:ext cx="388620" cy="116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00" spc="-25" dirty="0">
                <a:solidFill>
                  <a:srgbClr val="4F4F4F"/>
                </a:solidFill>
                <a:latin typeface="Arial MT"/>
                <a:cs typeface="Arial MT"/>
              </a:rPr>
              <a:t>úutroS/Dit'g</a:t>
            </a:r>
            <a:endParaRPr sz="6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05652" y="3969713"/>
            <a:ext cx="254000" cy="116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00" spc="-125" dirty="0">
                <a:solidFill>
                  <a:srgbClr val="606060"/>
                </a:solidFill>
                <a:latin typeface="Arial MT"/>
                <a:cs typeface="Arial MT"/>
              </a:rPr>
              <a:t>RS</a:t>
            </a:r>
            <a:r>
              <a:rPr sz="600" spc="-30" dirty="0">
                <a:solidFill>
                  <a:srgbClr val="606060"/>
                </a:solidFill>
                <a:latin typeface="Arial MT"/>
                <a:cs typeface="Arial MT"/>
              </a:rPr>
              <a:t> </a:t>
            </a:r>
            <a:r>
              <a:rPr sz="600" spc="-20" dirty="0">
                <a:solidFill>
                  <a:srgbClr val="3D3D3D"/>
                </a:solidFill>
                <a:latin typeface="Arial MT"/>
                <a:cs typeface="Arial MT"/>
              </a:rPr>
              <a:t>ó,00</a:t>
            </a:r>
            <a:endParaRPr sz="6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93245" y="3259851"/>
            <a:ext cx="1614170" cy="4222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415">
              <a:lnSpc>
                <a:spcPts val="710"/>
              </a:lnSpc>
              <a:spcBef>
                <a:spcPts val="90"/>
              </a:spcBef>
            </a:pPr>
            <a:r>
              <a:rPr sz="600" spc="-40" dirty="0">
                <a:solidFill>
                  <a:srgbClr val="464646"/>
                </a:solidFill>
                <a:latin typeface="Consolas"/>
                <a:cs typeface="Consolas"/>
              </a:rPr>
              <a:t>e</a:t>
            </a:r>
            <a:r>
              <a:rPr sz="600" spc="-35" dirty="0">
                <a:solidFill>
                  <a:srgbClr val="464646"/>
                </a:solidFill>
                <a:latin typeface="Consolas"/>
                <a:cs typeface="Consolas"/>
              </a:rPr>
              <a:t> </a:t>
            </a:r>
            <a:r>
              <a:rPr sz="600" spc="-60" dirty="0">
                <a:solidFill>
                  <a:srgbClr val="464646"/>
                </a:solidFill>
                <a:latin typeface="Consolas"/>
                <a:cs typeface="Consolas"/>
              </a:rPr>
              <a:t>olocoü*$dosot›o</a:t>
            </a:r>
            <a:r>
              <a:rPr sz="600" spc="-130" dirty="0">
                <a:solidFill>
                  <a:srgbClr val="464646"/>
                </a:solidFill>
                <a:latin typeface="Consolas"/>
                <a:cs typeface="Consolas"/>
              </a:rPr>
              <a:t> </a:t>
            </a:r>
            <a:r>
              <a:rPr sz="600" spc="-10" dirty="0">
                <a:solidFill>
                  <a:srgbClr val="282828"/>
                </a:solidFill>
                <a:latin typeface="Consolas"/>
                <a:cs typeface="Consolas"/>
              </a:rPr>
              <a:t>N°Q7EOl6smO*/tQ/0014.</a:t>
            </a:r>
            <a:endParaRPr sz="600">
              <a:latin typeface="Consolas"/>
              <a:cs typeface="Consolas"/>
            </a:endParaRPr>
          </a:p>
          <a:p>
            <a:pPr marL="12700">
              <a:lnSpc>
                <a:spcPts val="880"/>
              </a:lnSpc>
            </a:pPr>
            <a:r>
              <a:rPr sz="750" spc="60" dirty="0">
                <a:solidFill>
                  <a:srgbClr val="0F0F0F"/>
                </a:solidFill>
                <a:latin typeface="Courier New"/>
                <a:cs typeface="Courier New"/>
              </a:rPr>
              <a:t>srqhuMowb$m*ls1416-</a:t>
            </a:r>
            <a:r>
              <a:rPr sz="750" spc="50" dirty="0">
                <a:solidFill>
                  <a:srgbClr val="0F0F0F"/>
                </a:solidFill>
                <a:latin typeface="Courier New"/>
                <a:cs typeface="Courier New"/>
              </a:rPr>
              <a:t>Abr*.</a:t>
            </a:r>
            <a:endParaRPr sz="750">
              <a:latin typeface="Courier New"/>
              <a:cs typeface="Courier New"/>
            </a:endParaRPr>
          </a:p>
          <a:p>
            <a:pPr marL="16510">
              <a:lnSpc>
                <a:spcPts val="735"/>
              </a:lnSpc>
            </a:pPr>
            <a:r>
              <a:rPr sz="650" spc="-135" dirty="0">
                <a:solidFill>
                  <a:srgbClr val="282828"/>
                </a:solidFill>
                <a:latin typeface="Arial MT"/>
                <a:cs typeface="Arial MT"/>
              </a:rPr>
              <a:t>AVE8B</a:t>
            </a:r>
            <a:r>
              <a:rPr sz="650" spc="10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650" spc="-175" dirty="0">
                <a:solidFill>
                  <a:srgbClr val="313131"/>
                </a:solidFill>
                <a:latin typeface="Arial MT"/>
                <a:cs typeface="Arial MT"/>
              </a:rPr>
              <a:t>REG</a:t>
            </a:r>
            <a:r>
              <a:rPr sz="650" spc="95" dirty="0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sz="650" spc="-85" dirty="0">
                <a:solidFill>
                  <a:srgbClr val="494949"/>
                </a:solidFill>
                <a:latin typeface="Arial MT"/>
                <a:cs typeface="Arial MT"/>
              </a:rPr>
              <a:t>150.99d</a:t>
            </a:r>
            <a:r>
              <a:rPr sz="650" spc="20" dirty="0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343434"/>
                </a:solidFill>
                <a:latin typeface="Arial MT"/>
                <a:cs typeface="Arial MT"/>
              </a:rPr>
              <a:t>P.</a:t>
            </a:r>
            <a:r>
              <a:rPr sz="650" spc="365" dirty="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sz="650" spc="-50" dirty="0">
                <a:solidFill>
                  <a:srgbClr val="777777"/>
                </a:solidFill>
                <a:latin typeface="Arial MT"/>
                <a:cs typeface="Arial MT"/>
              </a:rPr>
              <a:t>5</a:t>
            </a:r>
            <a:endParaRPr sz="650">
              <a:latin typeface="Arial MT"/>
              <a:cs typeface="Arial MT"/>
            </a:endParaRPr>
          </a:p>
          <a:p>
            <a:pPr marL="385445">
              <a:lnSpc>
                <a:spcPts val="805"/>
              </a:lnSpc>
              <a:tabLst>
                <a:tab pos="974725" algn="l"/>
              </a:tabLst>
            </a:pPr>
            <a:r>
              <a:rPr sz="650" spc="-75" dirty="0">
                <a:solidFill>
                  <a:srgbClr val="282828"/>
                </a:solidFill>
                <a:latin typeface="Arial MT"/>
                <a:cs typeface="Arial MT"/>
              </a:rPr>
              <a:t>GiJaruiho</a:t>
            </a:r>
            <a:r>
              <a:rPr sz="650" spc="75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650" spc="-50" dirty="0">
                <a:solidFill>
                  <a:srgbClr val="959595"/>
                </a:solidFill>
                <a:latin typeface="Arial MT"/>
                <a:cs typeface="Arial MT"/>
              </a:rPr>
              <a:t>,</a:t>
            </a:r>
            <a:r>
              <a:rPr sz="650" dirty="0">
                <a:solidFill>
                  <a:srgbClr val="959595"/>
                </a:solidFill>
                <a:latin typeface="Arial MT"/>
                <a:cs typeface="Arial MT"/>
              </a:rPr>
              <a:t>	</a:t>
            </a:r>
            <a:r>
              <a:rPr sz="1050" spc="-37" baseline="3968" dirty="0">
                <a:solidFill>
                  <a:srgbClr val="3F3F3F"/>
                </a:solidFill>
                <a:latin typeface="Arial MT"/>
                <a:cs typeface="Arial MT"/>
              </a:rPr>
              <a:t>Ola</a:t>
            </a:r>
            <a:endParaRPr sz="1050" baseline="3968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18381" y="3935874"/>
            <a:ext cx="53340" cy="138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spc="-50" dirty="0">
                <a:solidFill>
                  <a:srgbClr val="4B4B4B"/>
                </a:solidFill>
                <a:latin typeface="Arial MT"/>
                <a:cs typeface="Arial MT"/>
              </a:rPr>
              <a:t>r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64891" y="3935874"/>
            <a:ext cx="316230" cy="138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13995" algn="l"/>
              </a:tabLst>
            </a:pPr>
            <a:r>
              <a:rPr sz="750" spc="-50" dirty="0">
                <a:solidFill>
                  <a:srgbClr val="727272"/>
                </a:solidFill>
                <a:latin typeface="Arial MT"/>
                <a:cs typeface="Arial MT"/>
              </a:rPr>
              <a:t>i</a:t>
            </a:r>
            <a:r>
              <a:rPr sz="750" dirty="0">
                <a:solidFill>
                  <a:srgbClr val="727272"/>
                </a:solidFill>
                <a:latin typeface="Arial MT"/>
                <a:cs typeface="Arial MT"/>
              </a:rPr>
              <a:t>	</a:t>
            </a:r>
            <a:r>
              <a:rPr sz="750" spc="-110" dirty="0">
                <a:solidFill>
                  <a:srgbClr val="414141"/>
                </a:solidFill>
                <a:latin typeface="Arial MT"/>
                <a:cs typeface="Arial MT"/>
              </a:rPr>
              <a:t>sG</a:t>
            </a:r>
            <a:endParaRPr sz="7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63228" y="6743760"/>
            <a:ext cx="342900" cy="108284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902994" y="364018"/>
            <a:ext cx="0" cy="875665"/>
          </a:xfrm>
          <a:custGeom>
            <a:avLst/>
            <a:gdLst/>
            <a:ahLst/>
            <a:cxnLst/>
            <a:rect l="l" t="t" r="r" b="b"/>
            <a:pathLst>
              <a:path h="875665">
                <a:moveTo>
                  <a:pt x="0" y="875297"/>
                </a:moveTo>
                <a:lnTo>
                  <a:pt x="0" y="0"/>
                </a:lnTo>
              </a:path>
            </a:pathLst>
          </a:custGeom>
          <a:ln w="15039">
            <a:solidFill>
              <a:srgbClr val="3F3F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895474" y="364018"/>
            <a:ext cx="1459230" cy="875665"/>
            <a:chOff x="5895474" y="364018"/>
            <a:chExt cx="1459230" cy="875665"/>
          </a:xfrm>
        </p:grpSpPr>
        <p:sp>
          <p:nvSpPr>
            <p:cNvPr id="5" name="object 5"/>
            <p:cNvSpPr/>
            <p:nvPr/>
          </p:nvSpPr>
          <p:spPr>
            <a:xfrm>
              <a:off x="7346783" y="364018"/>
              <a:ext cx="0" cy="875665"/>
            </a:xfrm>
            <a:custGeom>
              <a:avLst/>
              <a:gdLst/>
              <a:ahLst/>
              <a:cxnLst/>
              <a:rect l="l" t="t" r="r" b="b"/>
              <a:pathLst>
                <a:path h="875665">
                  <a:moveTo>
                    <a:pt x="0" y="875297"/>
                  </a:moveTo>
                  <a:lnTo>
                    <a:pt x="0" y="0"/>
                  </a:lnTo>
                </a:path>
              </a:pathLst>
            </a:custGeom>
            <a:ln w="15039">
              <a:solidFill>
                <a:srgbClr val="3F3F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895474" y="371538"/>
              <a:ext cx="1459230" cy="0"/>
            </a:xfrm>
            <a:custGeom>
              <a:avLst/>
              <a:gdLst/>
              <a:ahLst/>
              <a:cxnLst/>
              <a:rect l="l" t="t" r="r" b="b"/>
              <a:pathLst>
                <a:path w="1459229">
                  <a:moveTo>
                    <a:pt x="0" y="0"/>
                  </a:moveTo>
                  <a:lnTo>
                    <a:pt x="1458828" y="0"/>
                  </a:lnTo>
                </a:path>
              </a:pathLst>
            </a:custGeom>
            <a:ln w="15039">
              <a:solidFill>
                <a:srgbClr val="3F3F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895474" y="1231795"/>
              <a:ext cx="1459230" cy="0"/>
            </a:xfrm>
            <a:custGeom>
              <a:avLst/>
              <a:gdLst/>
              <a:ahLst/>
              <a:cxnLst/>
              <a:rect l="l" t="t" r="r" b="b"/>
              <a:pathLst>
                <a:path w="1459229">
                  <a:moveTo>
                    <a:pt x="0" y="0"/>
                  </a:moveTo>
                  <a:lnTo>
                    <a:pt x="1458828" y="0"/>
                  </a:lnTo>
                </a:path>
              </a:pathLst>
            </a:custGeom>
            <a:ln w="15039">
              <a:solidFill>
                <a:srgbClr val="3F3F4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46847" y="577579"/>
            <a:ext cx="102268" cy="78205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79796" y="8686860"/>
            <a:ext cx="318836" cy="24063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09874" y="6551255"/>
            <a:ext cx="246647" cy="144378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00112" y="6942282"/>
            <a:ext cx="78205" cy="7820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85210" y="685863"/>
            <a:ext cx="5323974" cy="499310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178765" y="368362"/>
            <a:ext cx="905510" cy="25146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ts val="865"/>
              </a:lnSpc>
              <a:spcBef>
                <a:spcPts val="140"/>
              </a:spcBef>
            </a:pPr>
            <a:r>
              <a:rPr sz="750" b="1" dirty="0">
                <a:latin typeface="Arial"/>
                <a:cs typeface="Arial"/>
              </a:rPr>
              <a:t>GUARULHOS</a:t>
            </a:r>
            <a:r>
              <a:rPr sz="750" b="1" spc="229" dirty="0"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A2A2A"/>
                </a:solidFill>
                <a:latin typeface="Arial MT"/>
                <a:cs typeface="Arial MT"/>
              </a:rPr>
              <a:t>-</a:t>
            </a:r>
            <a:r>
              <a:rPr sz="750" spc="85" dirty="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sz="750" spc="-25" dirty="0">
                <a:solidFill>
                  <a:srgbClr val="111111"/>
                </a:solidFill>
                <a:latin typeface="Arial MT"/>
                <a:cs typeface="Arial MT"/>
              </a:rPr>
              <a:t>BP</a:t>
            </a:r>
            <a:endParaRPr sz="750">
              <a:latin typeface="Arial MT"/>
              <a:cs typeface="Arial MT"/>
            </a:endParaRPr>
          </a:p>
          <a:p>
            <a:pPr marL="64135">
              <a:lnSpc>
                <a:spcPts val="865"/>
              </a:lnSpc>
            </a:pPr>
            <a:r>
              <a:rPr sz="750" spc="-40" dirty="0">
                <a:solidFill>
                  <a:srgbClr val="1F1F1F"/>
                </a:solidFill>
                <a:latin typeface="Arial Black"/>
                <a:cs typeface="Arial Black"/>
              </a:rPr>
              <a:t>MlCfiOPlLME</a:t>
            </a:r>
            <a:r>
              <a:rPr sz="750" spc="125" dirty="0">
                <a:solidFill>
                  <a:srgbClr val="1F1F1F"/>
                </a:solidFill>
                <a:latin typeface="Arial Black"/>
                <a:cs typeface="Arial Black"/>
              </a:rPr>
              <a:t> </a:t>
            </a:r>
            <a:r>
              <a:rPr sz="750" spc="30" dirty="0">
                <a:solidFill>
                  <a:srgbClr val="2F2F2F"/>
                </a:solidFill>
                <a:latin typeface="Arial Black"/>
                <a:cs typeface="Arial Black"/>
              </a:rPr>
              <a:t>W</a:t>
            </a:r>
            <a:endParaRPr sz="750">
              <a:latin typeface="Arial Black"/>
              <a:cs typeface="Arial Blac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18020" y="1391798"/>
            <a:ext cx="5445760" cy="817880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81915" marR="18415" indent="4445">
              <a:lnSpc>
                <a:spcPts val="1370"/>
              </a:lnSpc>
              <a:spcBef>
                <a:spcPts val="235"/>
              </a:spcBef>
            </a:pPr>
            <a:r>
              <a:rPr sz="1200" dirty="0">
                <a:latin typeface="Arial MT"/>
                <a:cs typeface="Arial MT"/>
              </a:rPr>
              <a:t>entre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outros,</a:t>
            </a:r>
            <a:r>
              <a:rPr sz="1200" spc="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que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deverão</a:t>
            </a:r>
            <a:r>
              <a:rPr sz="1200" spc="6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sempre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funcionar</a:t>
            </a:r>
            <a:r>
              <a:rPr sz="1200" spc="9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com</a:t>
            </a:r>
            <a:r>
              <a:rPr sz="1200" spc="2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regimento</a:t>
            </a:r>
            <a:r>
              <a:rPr sz="1200" spc="7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interno</a:t>
            </a:r>
            <a:r>
              <a:rPr sz="1200" spc="6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próprio</a:t>
            </a:r>
            <a:r>
              <a:rPr sz="1200" spc="6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da </a:t>
            </a:r>
            <a:r>
              <a:rPr sz="1200" spc="-10" dirty="0">
                <a:latin typeface="Arial MT"/>
                <a:cs typeface="Arial MT"/>
              </a:rPr>
              <a:t>instituição,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aprovado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pelo</a:t>
            </a:r>
            <a:r>
              <a:rPr sz="1200" spc="-8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presidente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F1F1F"/>
                </a:solidFill>
                <a:latin typeface="Arial MT"/>
                <a:cs typeface="Arial MT"/>
              </a:rPr>
              <a:t>e</a:t>
            </a:r>
            <a:r>
              <a:rPr sz="1200" spc="-85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pelo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responsável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técnico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da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área;</a:t>
            </a:r>
            <a:endParaRPr sz="1200">
              <a:latin typeface="Arial MT"/>
              <a:cs typeface="Arial MT"/>
            </a:endParaRPr>
          </a:p>
          <a:p>
            <a:pPr marL="80645" marR="17780" indent="250190" algn="just">
              <a:lnSpc>
                <a:spcPct val="94300"/>
              </a:lnSpc>
              <a:spcBef>
                <a:spcPts val="1360"/>
              </a:spcBef>
              <a:buClr>
                <a:srgbClr val="000000"/>
              </a:buClr>
              <a:buAutoNum type="romanUcPeriod" startAt="5"/>
              <a:tabLst>
                <a:tab pos="330835" algn="l"/>
              </a:tabLst>
            </a:pP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Oferecer</a:t>
            </a:r>
            <a:r>
              <a:rPr sz="1200" spc="47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cursos</a:t>
            </a:r>
            <a:r>
              <a:rPr sz="1200" spc="45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C1C1C"/>
                </a:solidFill>
                <a:latin typeface="Arial MT"/>
                <a:cs typeface="Arial MT"/>
              </a:rPr>
              <a:t>de</a:t>
            </a:r>
            <a:r>
              <a:rPr sz="1200" spc="41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aprendizagem</a:t>
            </a:r>
            <a:r>
              <a:rPr sz="1200" spc="105" dirty="0">
                <a:latin typeface="Arial MT"/>
                <a:cs typeface="Arial MT"/>
              </a:rPr>
              <a:t>  </a:t>
            </a: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e</a:t>
            </a:r>
            <a:r>
              <a:rPr sz="1200" spc="36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profissionalização</a:t>
            </a:r>
            <a:r>
              <a:rPr sz="1200" spc="3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em</a:t>
            </a:r>
            <a:r>
              <a:rPr sz="1200" spc="4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ambos</a:t>
            </a:r>
            <a:r>
              <a:rPr sz="1200" spc="409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os </a:t>
            </a:r>
            <a:r>
              <a:rPr sz="1200" dirty="0">
                <a:latin typeface="Arial MT"/>
                <a:cs typeface="Arial MT"/>
              </a:rPr>
              <a:t>sentidos</a:t>
            </a:r>
            <a:r>
              <a:rPr sz="1200" spc="340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profissionais,</a:t>
            </a:r>
            <a:r>
              <a:rPr sz="1200" spc="335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através</a:t>
            </a:r>
            <a:r>
              <a:rPr sz="1200" spc="345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295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parcerias</a:t>
            </a:r>
            <a:r>
              <a:rPr sz="1200" spc="365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com</a:t>
            </a:r>
            <a:r>
              <a:rPr sz="1200" spc="315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poderes</a:t>
            </a:r>
            <a:r>
              <a:rPr sz="1200" spc="360" dirty="0">
                <a:latin typeface="Arial MT"/>
                <a:cs typeface="Arial MT"/>
              </a:rPr>
              <a:t>  </a:t>
            </a:r>
            <a:r>
              <a:rPr sz="1200" spc="-10" dirty="0">
                <a:latin typeface="Arial MT"/>
                <a:cs typeface="Arial MT"/>
              </a:rPr>
              <a:t>públicos </a:t>
            </a:r>
            <a:r>
              <a:rPr sz="1200" dirty="0">
                <a:latin typeface="Arial MT"/>
                <a:cs typeface="Arial MT"/>
              </a:rPr>
              <a:t>diversificados</a:t>
            </a:r>
            <a:r>
              <a:rPr sz="1200" spc="434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ou</a:t>
            </a:r>
            <a:r>
              <a:rPr sz="1200" spc="4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por</a:t>
            </a:r>
            <a:r>
              <a:rPr sz="1200" spc="48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iniciativas</a:t>
            </a:r>
            <a:r>
              <a:rPr sz="1200" spc="100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privadas,</a:t>
            </a:r>
            <a:r>
              <a:rPr sz="1200" spc="95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oferecendo</a:t>
            </a:r>
            <a:r>
              <a:rPr sz="1200" spc="85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assim</a:t>
            </a:r>
            <a:r>
              <a:rPr sz="1200" spc="4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uma</a:t>
            </a:r>
            <a:r>
              <a:rPr sz="1200" spc="47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melhor qualidade</a:t>
            </a:r>
            <a:r>
              <a:rPr sz="1200" dirty="0">
                <a:latin typeface="Arial MT"/>
                <a:cs typeface="Arial MT"/>
              </a:rPr>
              <a:t> de</a:t>
            </a:r>
            <a:r>
              <a:rPr sz="1200" spc="-5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vida;</a:t>
            </a:r>
            <a:endParaRPr sz="1200">
              <a:latin typeface="Arial MT"/>
              <a:cs typeface="Arial MT"/>
            </a:endParaRPr>
          </a:p>
          <a:p>
            <a:pPr marL="81915" marR="35560" indent="280035" algn="just">
              <a:lnSpc>
                <a:spcPts val="1370"/>
              </a:lnSpc>
              <a:spcBef>
                <a:spcPts val="1365"/>
              </a:spcBef>
              <a:buAutoNum type="romanUcPeriod" startAt="5"/>
              <a:tabLst>
                <a:tab pos="361950" algn="l"/>
              </a:tabLst>
            </a:pPr>
            <a:r>
              <a:rPr sz="1200" dirty="0">
                <a:latin typeface="Arial MT"/>
                <a:cs typeface="Arial MT"/>
              </a:rPr>
              <a:t>Promover</a:t>
            </a:r>
            <a:r>
              <a:rPr sz="1200" spc="4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ações</a:t>
            </a:r>
            <a:r>
              <a:rPr sz="1200" spc="39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de</a:t>
            </a:r>
            <a:r>
              <a:rPr sz="1200" spc="31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prevenção,</a:t>
            </a:r>
            <a:r>
              <a:rPr sz="1200" spc="4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habilitação</a:t>
            </a:r>
            <a:r>
              <a:rPr sz="1200" spc="4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29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reabilitação</a:t>
            </a:r>
            <a:r>
              <a:rPr sz="1200" spc="42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de</a:t>
            </a:r>
            <a:r>
              <a:rPr sz="1200" spc="36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pessoas portadoras</a:t>
            </a:r>
            <a:r>
              <a:rPr sz="1200" spc="6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A0A0A"/>
                </a:solidFill>
                <a:latin typeface="Arial MT"/>
                <a:cs typeface="Arial MT"/>
              </a:rPr>
              <a:t>de</a:t>
            </a:r>
            <a:r>
              <a:rPr sz="1200" spc="-65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deficiências;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AutoNum type="romanUcPeriod" startAt="5"/>
            </a:pPr>
            <a:endParaRPr sz="1200">
              <a:latin typeface="Arial MT"/>
              <a:cs typeface="Arial MT"/>
            </a:endParaRPr>
          </a:p>
          <a:p>
            <a:pPr marL="81280" marR="29845" indent="304165" algn="just">
              <a:lnSpc>
                <a:spcPts val="1350"/>
              </a:lnSpc>
              <a:buAutoNum type="romanUcPeriod" startAt="5"/>
              <a:tabLst>
                <a:tab pos="385445" algn="l"/>
              </a:tabLst>
            </a:pPr>
            <a:r>
              <a:rPr sz="1200" dirty="0">
                <a:latin typeface="Arial MT"/>
                <a:cs typeface="Arial MT"/>
              </a:rPr>
              <a:t>Promover</a:t>
            </a:r>
            <a:r>
              <a:rPr sz="1200" spc="25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A0A0A"/>
                </a:solidFill>
                <a:latin typeface="Arial MT"/>
                <a:cs typeface="Arial MT"/>
              </a:rPr>
              <a:t>campanhas</a:t>
            </a:r>
            <a:r>
              <a:rPr sz="1200" spc="260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educativas,</a:t>
            </a:r>
            <a:r>
              <a:rPr sz="1200" spc="2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preventiva</a:t>
            </a:r>
            <a:r>
              <a:rPr sz="1200" spc="29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e</a:t>
            </a:r>
            <a:r>
              <a:rPr sz="1200" spc="16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assistencial</a:t>
            </a:r>
            <a:r>
              <a:rPr sz="1200" spc="26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na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área</a:t>
            </a:r>
            <a:r>
              <a:rPr sz="1200" spc="18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da </a:t>
            </a:r>
            <a:r>
              <a:rPr sz="1200" spc="-10" dirty="0">
                <a:latin typeface="Arial MT"/>
                <a:cs typeface="Arial MT"/>
              </a:rPr>
              <a:t>saúde;</a:t>
            </a:r>
            <a:endParaRPr sz="1200">
              <a:latin typeface="Arial MT"/>
              <a:cs typeface="Arial MT"/>
            </a:endParaRPr>
          </a:p>
          <a:p>
            <a:pPr marL="74930" marR="23495" indent="334645" algn="just">
              <a:lnSpc>
                <a:spcPct val="94700"/>
              </a:lnSpc>
              <a:spcBef>
                <a:spcPts val="1330"/>
              </a:spcBef>
              <a:buAutoNum type="romanUcPeriod" startAt="5"/>
              <a:tabLst>
                <a:tab pos="409575" algn="l"/>
              </a:tabLst>
            </a:pPr>
            <a:r>
              <a:rPr sz="1200" dirty="0">
                <a:latin typeface="Arial MT"/>
                <a:cs typeface="Arial MT"/>
              </a:rPr>
              <a:t>Defender</a:t>
            </a:r>
            <a:r>
              <a:rPr sz="1200" spc="15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maneira</a:t>
            </a:r>
            <a:r>
              <a:rPr sz="1200" spc="1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preventiva</a:t>
            </a:r>
            <a:r>
              <a:rPr sz="1200" spc="17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6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assistencial</a:t>
            </a:r>
            <a:r>
              <a:rPr sz="1200" spc="20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82828"/>
                </a:solidFill>
                <a:latin typeface="Arial MT"/>
                <a:cs typeface="Arial MT"/>
              </a:rPr>
              <a:t>a</a:t>
            </a:r>
            <a:r>
              <a:rPr sz="1200" spc="110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concessão</a:t>
            </a:r>
            <a:r>
              <a:rPr sz="1200" spc="22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de</a:t>
            </a:r>
            <a:r>
              <a:rPr sz="1200" spc="9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uso</a:t>
            </a:r>
            <a:r>
              <a:rPr sz="1200" spc="10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real </a:t>
            </a:r>
            <a:r>
              <a:rPr sz="1200" dirty="0">
                <a:latin typeface="Arial MT"/>
                <a:cs typeface="Arial MT"/>
              </a:rPr>
              <a:t>das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Areas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Públicas,</a:t>
            </a:r>
            <a:r>
              <a:rPr sz="1200" spc="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aos</a:t>
            </a:r>
            <a:r>
              <a:rPr sz="1200" spc="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moradores</a:t>
            </a:r>
            <a:r>
              <a:rPr sz="1200" spc="8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das</a:t>
            </a:r>
            <a:r>
              <a:rPr sz="1200" spc="1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comunidades</a:t>
            </a:r>
            <a:r>
              <a:rPr sz="1200" spc="10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carentes,</a:t>
            </a:r>
            <a:r>
              <a:rPr sz="1200" spc="7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exercendo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os </a:t>
            </a:r>
            <a:r>
              <a:rPr sz="1200" dirty="0">
                <a:latin typeface="Arial MT"/>
                <a:cs typeface="Arial MT"/>
              </a:rPr>
              <a:t>dispostos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da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lei</a:t>
            </a:r>
            <a:r>
              <a:rPr sz="1200" spc="-6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Municipal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61616"/>
                </a:solidFill>
                <a:latin typeface="Arial MT"/>
                <a:cs typeface="Arial MT"/>
              </a:rPr>
              <a:t>de</a:t>
            </a:r>
            <a:r>
              <a:rPr sz="1200" spc="-2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n°</a:t>
            </a:r>
            <a:r>
              <a:rPr sz="1200" spc="-7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3283/87,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bem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como</a:t>
            </a:r>
            <a:r>
              <a:rPr sz="1200" spc="-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os</a:t>
            </a:r>
            <a:r>
              <a:rPr sz="1200" spc="-8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direitos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defesa do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uso </a:t>
            </a:r>
            <a:r>
              <a:rPr sz="1200" dirty="0">
                <a:latin typeface="Arial MT"/>
                <a:cs typeface="Arial MT"/>
              </a:rPr>
              <a:t>da</a:t>
            </a:r>
            <a:r>
              <a:rPr sz="1200" spc="1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terra</a:t>
            </a:r>
            <a:r>
              <a:rPr sz="1200" spc="16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(solo),</a:t>
            </a:r>
            <a:r>
              <a:rPr sz="1200" spc="18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para</a:t>
            </a:r>
            <a:r>
              <a:rPr sz="1200" spc="16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moradias</a:t>
            </a:r>
            <a:r>
              <a:rPr sz="1200" spc="1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às</a:t>
            </a:r>
            <a:r>
              <a:rPr sz="1200" spc="114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famílias</a:t>
            </a:r>
            <a:r>
              <a:rPr sz="1200" spc="1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carentes</a:t>
            </a:r>
            <a:r>
              <a:rPr sz="1200" spc="20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para</a:t>
            </a:r>
            <a:r>
              <a:rPr sz="1200" spc="15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que</a:t>
            </a:r>
            <a:r>
              <a:rPr sz="1200" spc="1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possa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oferecer </a:t>
            </a:r>
            <a:r>
              <a:rPr sz="1200" dirty="0">
                <a:latin typeface="Arial MT"/>
                <a:cs typeface="Arial MT"/>
              </a:rPr>
              <a:t>melhor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qualidade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vida,</a:t>
            </a:r>
            <a:r>
              <a:rPr sz="1200" spc="1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seja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A1A1A"/>
                </a:solidFill>
                <a:latin typeface="Arial MT"/>
                <a:cs typeface="Arial MT"/>
              </a:rPr>
              <a:t>ela</a:t>
            </a:r>
            <a:r>
              <a:rPr sz="1200" spc="-4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junto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ao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poder público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privado,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através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de </a:t>
            </a:r>
            <a:r>
              <a:rPr sz="1200" spc="-20" dirty="0">
                <a:latin typeface="Arial MT"/>
                <a:cs typeface="Arial MT"/>
              </a:rPr>
              <a:t>negociação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ou</a:t>
            </a:r>
            <a:r>
              <a:rPr sz="1200" spc="-8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concessões,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bem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como</a:t>
            </a:r>
            <a:r>
              <a:rPr sz="1200" spc="-3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em</a:t>
            </a:r>
            <a:r>
              <a:rPr sz="1200" spc="-6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formas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de</a:t>
            </a:r>
            <a:r>
              <a:rPr sz="1200" spc="-8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cooperativas.</a:t>
            </a:r>
            <a:endParaRPr sz="1200">
              <a:latin typeface="Arial MT"/>
              <a:cs typeface="Arial MT"/>
            </a:endParaRPr>
          </a:p>
          <a:p>
            <a:pPr marL="65405" marR="32384" indent="272415" algn="just">
              <a:lnSpc>
                <a:spcPct val="94300"/>
              </a:lnSpc>
              <a:spcBef>
                <a:spcPts val="1365"/>
              </a:spcBef>
              <a:buAutoNum type="romanUcPeriod" startAt="5"/>
              <a:tabLst>
                <a:tab pos="337820" algn="l"/>
              </a:tabLst>
            </a:pPr>
            <a:r>
              <a:rPr sz="1200" dirty="0">
                <a:latin typeface="Arial MT"/>
                <a:cs typeface="Arial MT"/>
              </a:rPr>
              <a:t>Desenvolver</a:t>
            </a:r>
            <a:r>
              <a:rPr sz="1200" spc="3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projetos</a:t>
            </a:r>
            <a:r>
              <a:rPr sz="1200" spc="2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285" dirty="0">
                <a:latin typeface="Arial MT"/>
                <a:cs typeface="Arial MT"/>
              </a:rPr>
              <a:t> </a:t>
            </a:r>
            <a:r>
              <a:rPr sz="1200" i="1" dirty="0">
                <a:solidFill>
                  <a:srgbClr val="1C1C1C"/>
                </a:solidFill>
                <a:latin typeface="Arial"/>
                <a:cs typeface="Arial"/>
              </a:rPr>
              <a:t>Armar</a:t>
            </a:r>
            <a:r>
              <a:rPr sz="1200" i="1" spc="32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200" dirty="0">
                <a:latin typeface="Arial MT"/>
                <a:cs typeface="Arial MT"/>
              </a:rPr>
              <a:t>convênios</a:t>
            </a:r>
            <a:r>
              <a:rPr sz="1200" spc="3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2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moradia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popular</a:t>
            </a:r>
            <a:r>
              <a:rPr sz="1200" spc="27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junto</a:t>
            </a:r>
            <a:r>
              <a:rPr sz="1200" spc="26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aos </a:t>
            </a:r>
            <a:r>
              <a:rPr sz="1200" dirty="0">
                <a:latin typeface="Arial MT"/>
                <a:cs typeface="Arial MT"/>
              </a:rPr>
              <a:t>associados,</a:t>
            </a:r>
            <a:r>
              <a:rPr sz="1200" spc="145" dirty="0">
                <a:latin typeface="Arial MT"/>
                <a:cs typeface="Arial MT"/>
              </a:rPr>
              <a:t>  </a:t>
            </a:r>
            <a:r>
              <a:rPr sz="1200" spc="-10" dirty="0">
                <a:latin typeface="Arial MT"/>
                <a:cs typeface="Arial MT"/>
              </a:rPr>
              <a:t>representando-</a:t>
            </a:r>
            <a:r>
              <a:rPr sz="1200" dirty="0">
                <a:latin typeface="Arial MT"/>
                <a:cs typeface="Arial MT"/>
              </a:rPr>
              <a:t>os</a:t>
            </a:r>
            <a:r>
              <a:rPr sz="1200" spc="90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junto</a:t>
            </a:r>
            <a:r>
              <a:rPr sz="1200" spc="100" dirty="0">
                <a:latin typeface="Arial MT"/>
                <a:cs typeface="Arial MT"/>
              </a:rPr>
              <a:t> 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aos</a:t>
            </a:r>
            <a:r>
              <a:rPr sz="1200" spc="95" dirty="0">
                <a:solidFill>
                  <a:srgbClr val="0C0C0C"/>
                </a:solidFill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órgãos</a:t>
            </a:r>
            <a:r>
              <a:rPr sz="1200" spc="85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Municipais,</a:t>
            </a:r>
            <a:r>
              <a:rPr sz="1200" spc="120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Estaduais</a:t>
            </a:r>
            <a:r>
              <a:rPr sz="1200" spc="105" dirty="0">
                <a:latin typeface="Arial MT"/>
                <a:cs typeface="Arial MT"/>
              </a:rPr>
              <a:t>  </a:t>
            </a:r>
            <a:r>
              <a:rPr sz="1200" spc="-50" dirty="0">
                <a:solidFill>
                  <a:srgbClr val="232323"/>
                </a:solidFill>
                <a:latin typeface="Arial MT"/>
                <a:cs typeface="Arial MT"/>
              </a:rPr>
              <a:t>e </a:t>
            </a:r>
            <a:r>
              <a:rPr sz="1200" spc="-10" dirty="0">
                <a:latin typeface="Arial MT"/>
                <a:cs typeface="Arial MT"/>
              </a:rPr>
              <a:t>Federais,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bem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como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CDHU,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COHAB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8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-8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Iniciativa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Privada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em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Nível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Nacional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50" dirty="0">
                <a:latin typeface="Arial MT"/>
                <a:cs typeface="Arial MT"/>
              </a:rPr>
              <a:t>e </a:t>
            </a:r>
            <a:r>
              <a:rPr sz="1200" spc="-10" dirty="0">
                <a:latin typeface="Arial MT"/>
                <a:cs typeface="Arial MT"/>
              </a:rPr>
              <a:t>Internacional.</a:t>
            </a:r>
            <a:endParaRPr sz="1200">
              <a:latin typeface="Arial MT"/>
              <a:cs typeface="Arial MT"/>
            </a:endParaRPr>
          </a:p>
          <a:p>
            <a:pPr marL="64135" marR="42545" indent="220345" algn="just">
              <a:lnSpc>
                <a:spcPct val="94700"/>
              </a:lnSpc>
              <a:spcBef>
                <a:spcPts val="1360"/>
              </a:spcBef>
              <a:buAutoNum type="romanUcPeriod" startAt="5"/>
              <a:tabLst>
                <a:tab pos="284480" algn="l"/>
              </a:tabLst>
            </a:pPr>
            <a:r>
              <a:rPr sz="1200" dirty="0">
                <a:latin typeface="Arial MT"/>
                <a:cs typeface="Arial MT"/>
              </a:rPr>
              <a:t>Possibilitar</a:t>
            </a:r>
            <a:r>
              <a:rPr sz="1200" spc="2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condições</a:t>
            </a:r>
            <a:r>
              <a:rPr sz="1200" spc="22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em</a:t>
            </a:r>
            <a:r>
              <a:rPr sz="1200" spc="17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caso</a:t>
            </a:r>
            <a:r>
              <a:rPr sz="1200" spc="1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1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assentamento</a:t>
            </a:r>
            <a:r>
              <a:rPr sz="1200" spc="24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à</a:t>
            </a:r>
            <a:r>
              <a:rPr sz="1200" spc="18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garantia</a:t>
            </a:r>
            <a:r>
              <a:rPr sz="1200" spc="1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da</a:t>
            </a:r>
            <a:r>
              <a:rPr sz="1200" spc="14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aquisição </a:t>
            </a:r>
            <a:r>
              <a:rPr sz="1200" dirty="0">
                <a:latin typeface="Arial MT"/>
                <a:cs typeface="Arial MT"/>
              </a:rPr>
              <a:t>junto</a:t>
            </a:r>
            <a:r>
              <a:rPr sz="1200" spc="90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ás</a:t>
            </a:r>
            <a:r>
              <a:rPr sz="1200" spc="4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partes,</a:t>
            </a:r>
            <a:r>
              <a:rPr sz="1200" spc="95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onde</a:t>
            </a:r>
            <a:r>
              <a:rPr sz="1200" spc="90" dirty="0">
                <a:latin typeface="Arial MT"/>
                <a:cs typeface="Arial MT"/>
              </a:rPr>
              <a:t>  </a:t>
            </a: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á</a:t>
            </a:r>
            <a:r>
              <a:rPr sz="1200" spc="95" dirty="0">
                <a:solidFill>
                  <a:srgbClr val="111111"/>
                </a:solidFill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instituição</a:t>
            </a:r>
            <a:r>
              <a:rPr sz="1200" spc="105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após</a:t>
            </a:r>
            <a:r>
              <a:rPr sz="1200" spc="90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4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efetivação</a:t>
            </a:r>
            <a:r>
              <a:rPr sz="1200" spc="105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das</a:t>
            </a:r>
            <a:r>
              <a:rPr sz="1200" spc="90" dirty="0">
                <a:latin typeface="Arial MT"/>
                <a:cs typeface="Arial MT"/>
              </a:rPr>
              <a:t>  </a:t>
            </a:r>
            <a:r>
              <a:rPr sz="1200" spc="-10" dirty="0">
                <a:latin typeface="Arial MT"/>
                <a:cs typeface="Arial MT"/>
              </a:rPr>
              <a:t>negociações </a:t>
            </a:r>
            <a:r>
              <a:rPr sz="1200" dirty="0">
                <a:latin typeface="Arial MT"/>
                <a:cs typeface="Arial MT"/>
              </a:rPr>
              <a:t>implantará</a:t>
            </a:r>
            <a:r>
              <a:rPr sz="1200" spc="484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formas</a:t>
            </a:r>
            <a:r>
              <a:rPr sz="1200" spc="3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para</a:t>
            </a:r>
            <a:r>
              <a:rPr sz="1200" spc="42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81818"/>
                </a:solidFill>
                <a:latin typeface="Arial MT"/>
                <a:cs typeface="Arial MT"/>
              </a:rPr>
              <a:t>tal</a:t>
            </a:r>
            <a:r>
              <a:rPr sz="1200" spc="33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quitação;</a:t>
            </a:r>
            <a:r>
              <a:rPr sz="1200" spc="4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36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a</a:t>
            </a:r>
            <a:r>
              <a:rPr sz="1200" spc="37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mesma</a:t>
            </a:r>
            <a:r>
              <a:rPr sz="1200" spc="4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poderá</a:t>
            </a:r>
            <a:r>
              <a:rPr sz="1200" spc="459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criar</a:t>
            </a:r>
            <a:r>
              <a:rPr sz="1200" spc="37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61616"/>
                </a:solidFill>
                <a:latin typeface="Arial MT"/>
                <a:cs typeface="Arial MT"/>
              </a:rPr>
              <a:t>um</a:t>
            </a:r>
            <a:r>
              <a:rPr sz="1200" spc="40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órgão </a:t>
            </a:r>
            <a:r>
              <a:rPr sz="1200" dirty="0">
                <a:latin typeface="Arial MT"/>
                <a:cs typeface="Arial MT"/>
              </a:rPr>
              <a:t>assessor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para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Administrar</a:t>
            </a:r>
            <a:r>
              <a:rPr sz="1200" spc="7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todas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quaisquer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situações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relacionadas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ã àrea</a:t>
            </a:r>
            <a:r>
              <a:rPr sz="1200" spc="6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se </a:t>
            </a:r>
            <a:r>
              <a:rPr sz="1200" dirty="0">
                <a:latin typeface="Arial MT"/>
                <a:cs typeface="Arial MT"/>
              </a:rPr>
              <a:t>for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C1C1C"/>
                </a:solidFill>
                <a:latin typeface="Arial MT"/>
                <a:cs typeface="Arial MT"/>
              </a:rPr>
              <a:t>o</a:t>
            </a:r>
            <a:r>
              <a:rPr sz="1200" spc="-6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caso,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podendo</a:t>
            </a:r>
            <a:r>
              <a:rPr sz="1200" spc="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ser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ocupante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C1C1C"/>
                </a:solidFill>
                <a:latin typeface="Arial MT"/>
                <a:cs typeface="Arial MT"/>
              </a:rPr>
              <a:t>de</a:t>
            </a:r>
            <a:r>
              <a:rPr sz="1200" spc="-2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cargo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na</a:t>
            </a:r>
            <a:r>
              <a:rPr sz="1200" spc="-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própria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direção desta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instituição </a:t>
            </a:r>
            <a:r>
              <a:rPr sz="1200" dirty="0">
                <a:latin typeface="Arial MT"/>
                <a:cs typeface="Arial MT"/>
              </a:rPr>
              <a:t>uma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vez</a:t>
            </a:r>
            <a:r>
              <a:rPr sz="1200" spc="-5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designado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pela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assembleia;</a:t>
            </a:r>
            <a:endParaRPr sz="1200">
              <a:latin typeface="Arial MT"/>
              <a:cs typeface="Arial MT"/>
            </a:endParaRPr>
          </a:p>
          <a:p>
            <a:pPr marL="60960" marR="46355" indent="234950" algn="just">
              <a:lnSpc>
                <a:spcPct val="97000"/>
              </a:lnSpc>
              <a:spcBef>
                <a:spcPts val="1355"/>
              </a:spcBef>
              <a:buAutoNum type="romanUcPeriod" startAt="5"/>
              <a:tabLst>
                <a:tab pos="295910" algn="l"/>
              </a:tabLst>
            </a:pPr>
            <a:r>
              <a:rPr sz="1200" dirty="0">
                <a:latin typeface="Arial MT"/>
                <a:cs typeface="Arial MT"/>
              </a:rPr>
              <a:t>Defender</a:t>
            </a:r>
            <a:r>
              <a:rPr sz="1200" spc="6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os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interesse.s</a:t>
            </a:r>
            <a:r>
              <a:rPr sz="1200" spc="7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comuns</a:t>
            </a:r>
            <a:r>
              <a:rPr sz="1200" spc="6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da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população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dos</a:t>
            </a:r>
            <a:r>
              <a:rPr sz="1200" spc="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assocíados,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junto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-25" dirty="0">
                <a:solidFill>
                  <a:srgbClr val="111111"/>
                </a:solidFill>
                <a:latin typeface="Arial MT"/>
                <a:cs typeface="Arial MT"/>
              </a:rPr>
              <a:t>aos </a:t>
            </a:r>
            <a:r>
              <a:rPr sz="1200" dirty="0">
                <a:latin typeface="Arial MT"/>
                <a:cs typeface="Arial MT"/>
              </a:rPr>
              <a:t>poderes</a:t>
            </a:r>
            <a:r>
              <a:rPr sz="1200" spc="229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públicos,</a:t>
            </a:r>
            <a:r>
              <a:rPr sz="1200" spc="250" dirty="0">
                <a:latin typeface="Arial MT"/>
                <a:cs typeface="Arial MT"/>
              </a:rPr>
              <a:t>  </a:t>
            </a: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onde</a:t>
            </a:r>
            <a:r>
              <a:rPr sz="1200" spc="210" dirty="0">
                <a:solidFill>
                  <a:srgbClr val="111111"/>
                </a:solidFill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se</a:t>
            </a:r>
            <a:r>
              <a:rPr sz="1200" spc="190" dirty="0">
                <a:latin typeface="Arial MT"/>
                <a:cs typeface="Arial MT"/>
              </a:rPr>
              <a:t> 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encontre</a:t>
            </a:r>
            <a:r>
              <a:rPr sz="1200" spc="220" dirty="0">
                <a:solidFill>
                  <a:srgbClr val="0C0C0C"/>
                </a:solidFill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instalada</a:t>
            </a:r>
            <a:r>
              <a:rPr sz="1200" spc="235" dirty="0">
                <a:latin typeface="Arial MT"/>
                <a:cs typeface="Arial MT"/>
              </a:rPr>
              <a:t>  </a:t>
            </a:r>
            <a:r>
              <a:rPr sz="1200" dirty="0">
                <a:solidFill>
                  <a:srgbClr val="151515"/>
                </a:solidFill>
                <a:latin typeface="Arial MT"/>
                <a:cs typeface="Arial MT"/>
              </a:rPr>
              <a:t>a</a:t>
            </a:r>
            <a:r>
              <a:rPr sz="1200" spc="215" dirty="0">
                <a:solidFill>
                  <a:srgbClr val="151515"/>
                </a:solidFill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sede</a:t>
            </a:r>
            <a:r>
              <a:rPr sz="1200" spc="204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entidade</a:t>
            </a:r>
            <a:r>
              <a:rPr sz="1200" spc="225" dirty="0">
                <a:latin typeface="Arial MT"/>
                <a:cs typeface="Arial MT"/>
              </a:rPr>
              <a:t>  </a:t>
            </a:r>
            <a:r>
              <a:rPr sz="1200" spc="-25" dirty="0">
                <a:solidFill>
                  <a:srgbClr val="151515"/>
                </a:solidFill>
                <a:latin typeface="Arial MT"/>
                <a:cs typeface="Arial MT"/>
              </a:rPr>
              <a:t>em </a:t>
            </a:r>
            <a:r>
              <a:rPr sz="1800" spc="-15" baseline="2314" dirty="0">
                <a:latin typeface="Arial MT"/>
                <a:cs typeface="Arial MT"/>
              </a:rPr>
              <a:t>funcionamento,</a:t>
            </a:r>
            <a:r>
              <a:rPr sz="1800" spc="-112" baseline="2314" dirty="0">
                <a:latin typeface="Arial MT"/>
                <a:cs typeface="Arial MT"/>
              </a:rPr>
              <a:t> </a:t>
            </a:r>
            <a:r>
              <a:rPr sz="1800" baseline="2314" dirty="0">
                <a:latin typeface="Arial MT"/>
                <a:cs typeface="Arial MT"/>
              </a:rPr>
              <a:t>bem</a:t>
            </a:r>
            <a:r>
              <a:rPr sz="1800" spc="-7" baseline="2314" dirty="0">
                <a:latin typeface="Arial MT"/>
                <a:cs typeface="Arial MT"/>
              </a:rPr>
              <a:t> </a:t>
            </a:r>
            <a:r>
              <a:rPr sz="1800" baseline="2314" dirty="0">
                <a:solidFill>
                  <a:srgbClr val="111111"/>
                </a:solidFill>
                <a:latin typeface="Arial MT"/>
                <a:cs typeface="Arial MT"/>
              </a:rPr>
              <a:t>como</a:t>
            </a:r>
            <a:r>
              <a:rPr sz="1800" spc="-60" baseline="2314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800" baseline="2314" dirty="0">
                <a:latin typeface="Arial MT"/>
                <a:cs typeface="Arial MT"/>
              </a:rPr>
              <a:t>dos</a:t>
            </a:r>
            <a:r>
              <a:rPr sz="1800" spc="-82" baseline="2314" dirty="0">
                <a:latin typeface="Arial MT"/>
                <a:cs typeface="Arial MT"/>
              </a:rPr>
              <a:t> </a:t>
            </a:r>
            <a:r>
              <a:rPr sz="1800" baseline="2314" dirty="0">
                <a:solidFill>
                  <a:srgbClr val="1A1A1A"/>
                </a:solidFill>
                <a:latin typeface="Arial MT"/>
                <a:cs typeface="Arial MT"/>
              </a:rPr>
              <a:t>locais</a:t>
            </a:r>
            <a:r>
              <a:rPr sz="1800" spc="-67" baseline="2314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800" baseline="2314" dirty="0">
                <a:latin typeface="Arial MT"/>
                <a:cs typeface="Arial MT"/>
              </a:rPr>
              <a:t>onde</a:t>
            </a:r>
            <a:r>
              <a:rPr sz="1800" spc="-15" baseline="2314" dirty="0">
                <a:latin typeface="Arial MT"/>
                <a:cs typeface="Arial MT"/>
              </a:rPr>
              <a:t> estejam</a:t>
            </a:r>
            <a:r>
              <a:rPr sz="1800" spc="-7" baseline="2314" dirty="0">
                <a:latin typeface="Arial MT"/>
                <a:cs typeface="Arial MT"/>
              </a:rPr>
              <a:t> </a:t>
            </a:r>
            <a:r>
              <a:rPr sz="1800" baseline="2314" dirty="0">
                <a:latin typeface="Arial MT"/>
                <a:cs typeface="Arial MT"/>
              </a:rPr>
              <a:t>instaladas</a:t>
            </a:r>
            <a:r>
              <a:rPr sz="1800" spc="44" baseline="2314" dirty="0">
                <a:latin typeface="Arial MT"/>
                <a:cs typeface="Arial MT"/>
              </a:rPr>
              <a:t> </a:t>
            </a:r>
            <a:r>
              <a:rPr sz="1800" baseline="2314" dirty="0">
                <a:latin typeface="Arial MT"/>
                <a:cs typeface="Arial MT"/>
              </a:rPr>
              <a:t>suas</a:t>
            </a:r>
            <a:r>
              <a:rPr sz="1800" spc="-52" baseline="2314" dirty="0">
                <a:latin typeface="Arial MT"/>
                <a:cs typeface="Arial MT"/>
              </a:rPr>
              <a:t> </a:t>
            </a:r>
            <a:r>
              <a:rPr sz="1800" spc="-15" baseline="2314" dirty="0">
                <a:latin typeface="Arial MT"/>
                <a:cs typeface="Arial MT"/>
              </a:rPr>
              <a:t>fili</a:t>
            </a:r>
            <a:r>
              <a:rPr sz="1200" spc="-10" dirty="0">
                <a:latin typeface="Arial MT"/>
                <a:cs typeface="Arial MT"/>
              </a:rPr>
              <a:t>a</a:t>
            </a:r>
            <a:r>
              <a:rPr sz="1800" spc="-15" baseline="2314" dirty="0">
                <a:latin typeface="Arial MT"/>
                <a:cs typeface="Arial MT"/>
              </a:rPr>
              <a:t>is;</a:t>
            </a:r>
            <a:endParaRPr sz="1800" baseline="2314">
              <a:latin typeface="Arial MT"/>
              <a:cs typeface="Arial MT"/>
            </a:endParaRPr>
          </a:p>
          <a:p>
            <a:pPr marL="52069" marR="50800" indent="291465" algn="just">
              <a:lnSpc>
                <a:spcPts val="1350"/>
              </a:lnSpc>
              <a:spcBef>
                <a:spcPts val="1330"/>
              </a:spcBef>
              <a:buClr>
                <a:srgbClr val="000000"/>
              </a:buClr>
              <a:buAutoNum type="romanUcPeriod" startAt="5"/>
              <a:tabLst>
                <a:tab pos="343535" algn="l"/>
              </a:tabLst>
            </a:pPr>
            <a:r>
              <a:rPr sz="1200" dirty="0">
                <a:solidFill>
                  <a:srgbClr val="161616"/>
                </a:solidFill>
                <a:latin typeface="Arial MT"/>
                <a:cs typeface="Arial MT"/>
              </a:rPr>
              <a:t>À</a:t>
            </a:r>
            <a:r>
              <a:rPr sz="1200" spc="4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instituição</a:t>
            </a:r>
            <a:r>
              <a:rPr sz="1200" spc="13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81818"/>
                </a:solidFill>
                <a:latin typeface="Arial MT"/>
                <a:cs typeface="Arial MT"/>
              </a:rPr>
              <a:t>sempre</a:t>
            </a:r>
            <a:r>
              <a:rPr sz="1200" spc="7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que</a:t>
            </a:r>
            <a:r>
              <a:rPr sz="1200" spc="2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possível</a:t>
            </a:r>
            <a:r>
              <a:rPr sz="1200" spc="6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E0E0E"/>
                </a:solidFill>
                <a:latin typeface="Arial MT"/>
                <a:cs typeface="Arial MT"/>
              </a:rPr>
              <a:t>e</a:t>
            </a:r>
            <a:r>
              <a:rPr sz="1200" spc="5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necessário</a:t>
            </a:r>
            <a:r>
              <a:rPr sz="1200" spc="1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poderá</a:t>
            </a:r>
            <a:r>
              <a:rPr sz="1200" spc="114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contratar</a:t>
            </a:r>
            <a:r>
              <a:rPr sz="1200" spc="1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serviços </a:t>
            </a:r>
            <a:r>
              <a:rPr sz="1200" dirty="0">
                <a:latin typeface="Arial MT"/>
                <a:cs typeface="Arial MT"/>
              </a:rPr>
              <a:t>profissionais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Assessoria</a:t>
            </a:r>
            <a:r>
              <a:rPr sz="1200" spc="7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61616"/>
                </a:solidFill>
                <a:latin typeface="Arial MT"/>
                <a:cs typeface="Arial MT"/>
              </a:rPr>
              <a:t>e</a:t>
            </a:r>
            <a:r>
              <a:rPr sz="1200" spc="-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Consultoria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Empresarial,</a:t>
            </a:r>
            <a:r>
              <a:rPr sz="1200" spc="1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desde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que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nào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se</a:t>
            </a:r>
            <a:r>
              <a:rPr sz="1200" spc="4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faça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com</a:t>
            </a:r>
            <a:r>
              <a:rPr sz="1200" spc="-6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caráter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empregatício;</a:t>
            </a:r>
            <a:endParaRPr sz="1200">
              <a:latin typeface="Arial MT"/>
              <a:cs typeface="Arial MT"/>
            </a:endParaRPr>
          </a:p>
          <a:p>
            <a:pPr marL="50800" marR="48895" indent="328295" algn="just">
              <a:lnSpc>
                <a:spcPct val="95100"/>
              </a:lnSpc>
              <a:spcBef>
                <a:spcPts val="1325"/>
              </a:spcBef>
              <a:buAutoNum type="romanUcPeriod" startAt="5"/>
              <a:tabLst>
                <a:tab pos="379095" algn="l"/>
              </a:tabLst>
            </a:pPr>
            <a:r>
              <a:rPr sz="1200" dirty="0">
                <a:latin typeface="Arial MT"/>
                <a:cs typeface="Arial MT"/>
              </a:rPr>
              <a:t>Promover,</a:t>
            </a:r>
            <a:r>
              <a:rPr sz="1200" spc="2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defender</a:t>
            </a:r>
            <a:r>
              <a:rPr sz="1200" spc="17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383838"/>
                </a:solidFill>
                <a:latin typeface="Arial MT"/>
                <a:cs typeface="Arial MT"/>
              </a:rPr>
              <a:t>e</a:t>
            </a:r>
            <a:r>
              <a:rPr sz="1200" spc="45" dirty="0">
                <a:solidFill>
                  <a:srgbClr val="383838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assistir</a:t>
            </a:r>
            <a:r>
              <a:rPr sz="1200" spc="12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defesa</a:t>
            </a:r>
            <a:r>
              <a:rPr sz="1200" spc="15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E0E0E"/>
                </a:solidFill>
                <a:latin typeface="Arial MT"/>
                <a:cs typeface="Arial MT"/>
              </a:rPr>
              <a:t>dos</a:t>
            </a:r>
            <a:r>
              <a:rPr sz="1200" spc="12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direitos</a:t>
            </a:r>
            <a:r>
              <a:rPr sz="1200" spc="14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do</a:t>
            </a:r>
            <a:r>
              <a:rPr sz="1200" spc="10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consumidor</a:t>
            </a:r>
            <a:r>
              <a:rPr sz="1200" spc="2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100" dirty="0">
                <a:latin typeface="Arial MT"/>
                <a:cs typeface="Arial MT"/>
              </a:rPr>
              <a:t> </a:t>
            </a:r>
            <a:r>
              <a:rPr sz="1200" spc="-25" dirty="0">
                <a:solidFill>
                  <a:srgbClr val="0F0F0F"/>
                </a:solidFill>
                <a:latin typeface="Arial MT"/>
                <a:cs typeface="Arial MT"/>
              </a:rPr>
              <a:t>do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meio</a:t>
            </a:r>
            <a:r>
              <a:rPr sz="1200" spc="-5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ambiente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em</a:t>
            </a:r>
            <a:r>
              <a:rPr sz="1200" spc="-5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consonância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com</a:t>
            </a:r>
            <a:r>
              <a:rPr sz="1200" spc="-4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C1C1C"/>
                </a:solidFill>
                <a:latin typeface="Arial MT"/>
                <a:cs typeface="Arial MT"/>
              </a:rPr>
              <a:t>o</a:t>
            </a:r>
            <a:r>
              <a:rPr sz="1200" spc="-8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Artigo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5º</a:t>
            </a:r>
            <a:r>
              <a:rPr sz="1200" spc="-7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51515"/>
                </a:solidFill>
                <a:latin typeface="Arial MT"/>
                <a:cs typeface="Arial MT"/>
              </a:rPr>
              <a:t>Inciso</a:t>
            </a:r>
            <a:r>
              <a:rPr sz="1200" spc="-1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XXXII,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Artigo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170,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Inciso </a:t>
            </a:r>
            <a:r>
              <a:rPr sz="1200" dirty="0">
                <a:latin typeface="Arial MT"/>
                <a:cs typeface="Arial MT"/>
              </a:rPr>
              <a:t>V</a:t>
            </a:r>
            <a:r>
              <a:rPr sz="1200" spc="-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20" dirty="0">
                <a:latin typeface="Arial MT"/>
                <a:cs typeface="Arial MT"/>
              </a:rPr>
              <a:t> VI</a:t>
            </a:r>
            <a:r>
              <a:rPr sz="1200" spc="-6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da</a:t>
            </a:r>
            <a:r>
              <a:rPr sz="1200" spc="-6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Constituição</a:t>
            </a:r>
            <a:r>
              <a:rPr sz="1200" spc="8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da</a:t>
            </a:r>
            <a:r>
              <a:rPr sz="1200" spc="-4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0A0A0A"/>
                </a:solidFill>
                <a:latin typeface="Arial MT"/>
                <a:cs typeface="Arial MT"/>
              </a:rPr>
              <a:t>República</a:t>
            </a:r>
            <a:r>
              <a:rPr sz="1200" spc="15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Federativa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do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Brasil,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consubstanciado</a:t>
            </a:r>
            <a:r>
              <a:rPr sz="1200" spc="-5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com </a:t>
            </a:r>
            <a:r>
              <a:rPr sz="1200" dirty="0">
                <a:latin typeface="Arial MT"/>
                <a:cs typeface="Arial MT"/>
              </a:rPr>
              <a:t>o</a:t>
            </a:r>
            <a:r>
              <a:rPr sz="1200" spc="10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código</a:t>
            </a:r>
            <a:r>
              <a:rPr sz="1200" spc="20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1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defesa</a:t>
            </a:r>
            <a:r>
              <a:rPr sz="1200" spc="18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do</a:t>
            </a:r>
            <a:r>
              <a:rPr sz="1200" spc="114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consumidor</a:t>
            </a:r>
            <a:r>
              <a:rPr sz="1200" spc="24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C1C1C"/>
                </a:solidFill>
                <a:latin typeface="Arial MT"/>
                <a:cs typeface="Arial MT"/>
              </a:rPr>
              <a:t>lei</a:t>
            </a:r>
            <a:r>
              <a:rPr sz="1200" spc="6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F2F2F"/>
                </a:solidFill>
                <a:latin typeface="Arial MT"/>
                <a:cs typeface="Arial MT"/>
              </a:rPr>
              <a:t>n°</a:t>
            </a:r>
            <a:r>
              <a:rPr sz="1200" spc="30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8.078/90,</a:t>
            </a:r>
            <a:r>
              <a:rPr sz="1200" spc="21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do</a:t>
            </a:r>
            <a:r>
              <a:rPr sz="1200" spc="7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consumidor,</a:t>
            </a:r>
            <a:r>
              <a:rPr sz="1200" spc="250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0C0C0C"/>
                </a:solidFill>
                <a:latin typeface="Arial MT"/>
                <a:cs typeface="Arial MT"/>
              </a:rPr>
              <a:t>incluindo </a:t>
            </a:r>
            <a:r>
              <a:rPr sz="1200" dirty="0">
                <a:latin typeface="Arial MT"/>
                <a:cs typeface="Arial MT"/>
              </a:rPr>
              <a:t>entre</a:t>
            </a:r>
            <a:r>
              <a:rPr sz="1200" spc="39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outras</a:t>
            </a:r>
            <a:r>
              <a:rPr sz="1200" spc="37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36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C1C1C"/>
                </a:solidFill>
                <a:latin typeface="Arial MT"/>
                <a:cs typeface="Arial MT"/>
              </a:rPr>
              <a:t>lei</a:t>
            </a:r>
            <a:r>
              <a:rPr sz="1200" spc="33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36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n°</a:t>
            </a:r>
            <a:r>
              <a:rPr sz="1200" spc="27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7.347/85</a:t>
            </a:r>
            <a:r>
              <a:rPr sz="1200" spc="42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42424"/>
                </a:solidFill>
                <a:latin typeface="Arial MT"/>
                <a:cs typeface="Arial MT"/>
              </a:rPr>
              <a:t>e</a:t>
            </a:r>
            <a:r>
              <a:rPr sz="1200" spc="315" dirty="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lei</a:t>
            </a:r>
            <a:r>
              <a:rPr sz="1200" spc="3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n</a:t>
            </a:r>
            <a:r>
              <a:rPr sz="1125" baseline="33333" dirty="0">
                <a:latin typeface="Arial MT"/>
                <a:cs typeface="Arial MT"/>
              </a:rPr>
              <a:t>o</a:t>
            </a:r>
            <a:r>
              <a:rPr sz="1125" spc="682" baseline="33333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9.605-</a:t>
            </a:r>
            <a:r>
              <a:rPr sz="1200" dirty="0">
                <a:latin typeface="Arial MT"/>
                <a:cs typeface="Arial MT"/>
              </a:rPr>
              <a:t>98</a:t>
            </a:r>
            <a:r>
              <a:rPr sz="1200" spc="4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3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39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toda</a:t>
            </a:r>
            <a:r>
              <a:rPr sz="1200" spc="34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legislação pertinente </a:t>
            </a:r>
            <a:r>
              <a:rPr sz="1200" dirty="0">
                <a:latin typeface="Arial MT"/>
                <a:cs typeface="Arial MT"/>
              </a:rPr>
              <a:t>ás</a:t>
            </a:r>
            <a:r>
              <a:rPr sz="1200" spc="-8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matérias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previstas no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ordenamento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jurídico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brasileiro;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36397" y="1016731"/>
            <a:ext cx="2370222" cy="192505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6575262" y="6852044"/>
            <a:ext cx="505459" cy="548005"/>
            <a:chOff x="6575262" y="6852044"/>
            <a:chExt cx="505459" cy="548005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75262" y="6912203"/>
              <a:ext cx="306805" cy="48727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3942" y="6852044"/>
              <a:ext cx="246647" cy="403057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1840833" y="571563"/>
            <a:ext cx="3808095" cy="240665"/>
            <a:chOff x="1840833" y="571563"/>
            <a:chExt cx="3808095" cy="240665"/>
          </a:xfrm>
        </p:grpSpPr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833" y="571563"/>
              <a:ext cx="108284" cy="7820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961149" y="673831"/>
              <a:ext cx="3687682" cy="138363"/>
            </a:xfrm>
            <a:prstGeom prst="rect">
              <a:avLst/>
            </a:prstGeom>
          </p:spPr>
        </p:pic>
      </p:grp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821910" y="8722955"/>
            <a:ext cx="336884" cy="276726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42513" y="818210"/>
            <a:ext cx="727911" cy="144378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683547" y="7243071"/>
            <a:ext cx="90236" cy="12031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134731" y="445231"/>
            <a:ext cx="186489" cy="180473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5909014" y="413649"/>
            <a:ext cx="1450340" cy="866775"/>
          </a:xfrm>
          <a:prstGeom prst="rect">
            <a:avLst/>
          </a:prstGeom>
          <a:ln w="15039">
            <a:solidFill>
              <a:srgbClr val="3F3F44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288290">
              <a:lnSpc>
                <a:spcPts val="894"/>
              </a:lnSpc>
              <a:spcBef>
                <a:spcPts val="110"/>
              </a:spcBef>
            </a:pPr>
            <a:r>
              <a:rPr sz="800" spc="-75" dirty="0">
                <a:solidFill>
                  <a:srgbClr val="1A1A1A"/>
                </a:solidFill>
                <a:latin typeface="Arial Black"/>
                <a:cs typeface="Arial Black"/>
              </a:rPr>
              <a:t>OU1RULHO6</a:t>
            </a:r>
            <a:r>
              <a:rPr sz="800" spc="125" dirty="0">
                <a:solidFill>
                  <a:srgbClr val="1A1A1A"/>
                </a:solidFill>
                <a:latin typeface="Arial Black"/>
                <a:cs typeface="Arial Black"/>
              </a:rPr>
              <a:t> </a:t>
            </a:r>
            <a:r>
              <a:rPr sz="800" dirty="0">
                <a:solidFill>
                  <a:srgbClr val="282828"/>
                </a:solidFill>
                <a:latin typeface="Arial Black"/>
                <a:cs typeface="Arial Black"/>
              </a:rPr>
              <a:t>-</a:t>
            </a:r>
            <a:r>
              <a:rPr sz="800" spc="35" dirty="0">
                <a:solidFill>
                  <a:srgbClr val="282828"/>
                </a:solidFill>
                <a:latin typeface="Arial Black"/>
                <a:cs typeface="Arial Black"/>
              </a:rPr>
              <a:t> </a:t>
            </a:r>
            <a:r>
              <a:rPr sz="800" spc="-25" dirty="0">
                <a:solidFill>
                  <a:srgbClr val="111111"/>
                </a:solidFill>
                <a:latin typeface="Arial Black"/>
                <a:cs typeface="Arial Black"/>
              </a:rPr>
              <a:t>SP</a:t>
            </a:r>
            <a:endParaRPr sz="800">
              <a:latin typeface="Arial Black"/>
              <a:cs typeface="Arial Black"/>
            </a:endParaRPr>
          </a:p>
          <a:p>
            <a:pPr marL="339725">
              <a:lnSpc>
                <a:spcPts val="894"/>
              </a:lnSpc>
            </a:pPr>
            <a:r>
              <a:rPr sz="800" b="1" spc="-35" dirty="0">
                <a:solidFill>
                  <a:srgbClr val="1F1F1F"/>
                </a:solidFill>
                <a:latin typeface="Arial"/>
                <a:cs typeface="Arial"/>
              </a:rPr>
              <a:t>MIGROPILME</a:t>
            </a:r>
            <a:r>
              <a:rPr sz="800" b="1" spc="1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800" b="1" spc="-35" dirty="0">
                <a:solidFill>
                  <a:srgbClr val="282828"/>
                </a:solidFill>
                <a:latin typeface="Arial"/>
                <a:cs typeface="Arial"/>
              </a:rPr>
              <a:t>N*</a:t>
            </a:r>
            <a:endParaRPr sz="800">
              <a:latin typeface="Arial"/>
              <a:cs typeface="Arial"/>
            </a:endParaRPr>
          </a:p>
          <a:p>
            <a:pPr marL="343535">
              <a:lnSpc>
                <a:spcPct val="100000"/>
              </a:lnSpc>
              <a:spcBef>
                <a:spcPts val="495"/>
              </a:spcBef>
            </a:pPr>
            <a:r>
              <a:rPr sz="1550" dirty="0">
                <a:solidFill>
                  <a:srgbClr val="212121"/>
                </a:solidFill>
                <a:latin typeface="Arial MT"/>
                <a:cs typeface="Arial MT"/>
              </a:rPr>
              <a:t>15</a:t>
            </a:r>
            <a:r>
              <a:rPr sz="1550" spc="-35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550" spc="-285" dirty="0">
                <a:solidFill>
                  <a:srgbClr val="242424"/>
                </a:solidFill>
                <a:latin typeface="Arial MT"/>
                <a:cs typeface="Arial MT"/>
              </a:rPr>
              <a:t>1</a:t>
            </a:r>
            <a:r>
              <a:rPr sz="1550" spc="30" dirty="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sz="1550" dirty="0">
                <a:solidFill>
                  <a:srgbClr val="313131"/>
                </a:solidFill>
                <a:latin typeface="Arial MT"/>
                <a:cs typeface="Arial MT"/>
              </a:rPr>
              <a:t>1</a:t>
            </a:r>
            <a:r>
              <a:rPr sz="1550" spc="-220" dirty="0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sz="1550" spc="-25" dirty="0">
                <a:solidFill>
                  <a:srgbClr val="2B2B2B"/>
                </a:solidFill>
                <a:latin typeface="Arial MT"/>
                <a:cs typeface="Arial MT"/>
              </a:rPr>
              <a:t>16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62439" y="1383025"/>
            <a:ext cx="5390515" cy="833628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36195" marR="10795" indent="4445" algn="just">
              <a:lnSpc>
                <a:spcPct val="98700"/>
              </a:lnSpc>
              <a:spcBef>
                <a:spcPts val="150"/>
              </a:spcBef>
            </a:pPr>
            <a:r>
              <a:rPr sz="1150" dirty="0">
                <a:latin typeface="Arial MT"/>
                <a:cs typeface="Arial MT"/>
              </a:rPr>
              <a:t>XIV.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Assegurar</a:t>
            </a:r>
            <a:r>
              <a:rPr sz="1150" spc="3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neste</a:t>
            </a:r>
            <a:r>
              <a:rPr sz="1150" spc="2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Estatuto</a:t>
            </a:r>
            <a:r>
              <a:rPr sz="1150" spc="3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2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entidade</a:t>
            </a:r>
            <a:r>
              <a:rPr sz="1150" spc="36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dentro</a:t>
            </a:r>
            <a:r>
              <a:rPr sz="1150" spc="29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de</a:t>
            </a:r>
            <a:r>
              <a:rPr sz="1150" spc="30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suas</a:t>
            </a:r>
            <a:r>
              <a:rPr sz="1150" spc="28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necessidades </a:t>
            </a:r>
            <a:r>
              <a:rPr sz="1150" dirty="0">
                <a:latin typeface="Arial MT"/>
                <a:cs typeface="Arial MT"/>
              </a:rPr>
              <a:t>bàsicas</a:t>
            </a:r>
            <a:r>
              <a:rPr sz="1150" spc="4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poderá</a:t>
            </a:r>
            <a:r>
              <a:rPr sz="1150" spc="4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implantar</a:t>
            </a:r>
            <a:r>
              <a:rPr sz="1150" spc="4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departamentos</a:t>
            </a:r>
            <a:r>
              <a:rPr sz="1150" spc="114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313131"/>
                </a:solidFill>
                <a:latin typeface="Arial MT"/>
                <a:cs typeface="Arial MT"/>
              </a:rPr>
              <a:t>e</a:t>
            </a:r>
            <a:r>
              <a:rPr sz="1150" spc="395" dirty="0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41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criar</a:t>
            </a:r>
            <a:r>
              <a:rPr sz="1150" spc="434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cargos</a:t>
            </a:r>
            <a:r>
              <a:rPr sz="1150" spc="46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43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venham</a:t>
            </a:r>
            <a:r>
              <a:rPr sz="1150" spc="434" dirty="0">
                <a:latin typeface="Arial MT"/>
                <a:cs typeface="Arial MT"/>
              </a:rPr>
              <a:t> </a:t>
            </a:r>
            <a:r>
              <a:rPr sz="1150" spc="-50" dirty="0">
                <a:solidFill>
                  <a:srgbClr val="181818"/>
                </a:solidFill>
                <a:latin typeface="Arial MT"/>
                <a:cs typeface="Arial MT"/>
              </a:rPr>
              <a:t>a </a:t>
            </a:r>
            <a:r>
              <a:rPr sz="1150" dirty="0">
                <a:latin typeface="Arial MT"/>
                <a:cs typeface="Arial MT"/>
              </a:rPr>
              <a:t>atender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aos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anseios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das</a:t>
            </a:r>
            <a:r>
              <a:rPr sz="1150" spc="7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demandas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o</a:t>
            </a:r>
            <a:r>
              <a:rPr sz="1150" spc="30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funcionamento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instituição;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 MT"/>
              <a:cs typeface="Arial MT"/>
            </a:endParaRPr>
          </a:p>
          <a:p>
            <a:pPr marL="38100" marR="5080" indent="-1905" algn="just">
              <a:lnSpc>
                <a:spcPct val="98700"/>
              </a:lnSpc>
            </a:pPr>
            <a:r>
              <a:rPr sz="1150" dirty="0">
                <a:latin typeface="Arial MT"/>
                <a:cs typeface="Arial MT"/>
              </a:rPr>
              <a:t>Parágrafo</a:t>
            </a:r>
            <a:r>
              <a:rPr sz="1150" spc="434" dirty="0">
                <a:latin typeface="Arial MT"/>
                <a:cs typeface="Arial MT"/>
              </a:rPr>
              <a:t> </a:t>
            </a:r>
            <a:r>
              <a:rPr sz="1150" spc="65" dirty="0">
                <a:latin typeface="Arial MT"/>
                <a:cs typeface="Arial MT"/>
              </a:rPr>
              <a:t>Único</a:t>
            </a:r>
            <a:r>
              <a:rPr sz="1150" spc="48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-</a:t>
            </a:r>
            <a:r>
              <a:rPr sz="1150" spc="32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4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cumprir</a:t>
            </a:r>
            <a:r>
              <a:rPr sz="1150" spc="47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suas</a:t>
            </a:r>
            <a:r>
              <a:rPr sz="1150" spc="34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finalidades</a:t>
            </a:r>
            <a:r>
              <a:rPr sz="1150" spc="4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sociais,</a:t>
            </a:r>
            <a:r>
              <a:rPr sz="1150" spc="41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a</a:t>
            </a:r>
            <a:r>
              <a:rPr sz="1150" spc="36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Associação</a:t>
            </a:r>
            <a:r>
              <a:rPr sz="1150" spc="434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232323"/>
                </a:solidFill>
                <a:latin typeface="Arial MT"/>
                <a:cs typeface="Arial MT"/>
              </a:rPr>
              <a:t>se </a:t>
            </a:r>
            <a:r>
              <a:rPr sz="1150" dirty="0">
                <a:latin typeface="Arial MT"/>
                <a:cs typeface="Arial MT"/>
              </a:rPr>
              <a:t>organizará</a:t>
            </a:r>
            <a:r>
              <a:rPr sz="1150" spc="40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em</a:t>
            </a:r>
            <a:r>
              <a:rPr sz="1150" spc="3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tantas</a:t>
            </a:r>
            <a:r>
              <a:rPr sz="1150" spc="3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unidades</a:t>
            </a:r>
            <a:r>
              <a:rPr sz="1150" spc="3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quantas</a:t>
            </a:r>
            <a:r>
              <a:rPr sz="1150" spc="3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fízerem</a:t>
            </a:r>
            <a:r>
              <a:rPr sz="1150" spc="3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necessárias,</a:t>
            </a:r>
            <a:r>
              <a:rPr sz="1150" spc="459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em</a:t>
            </a:r>
            <a:r>
              <a:rPr sz="1150" spc="33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todo</a:t>
            </a:r>
            <a:r>
              <a:rPr sz="1150" spc="370" dirty="0">
                <a:latin typeface="Arial MT"/>
                <a:cs typeface="Arial MT"/>
              </a:rPr>
              <a:t> </a:t>
            </a:r>
            <a:r>
              <a:rPr sz="1150" spc="-50" dirty="0">
                <a:solidFill>
                  <a:srgbClr val="242424"/>
                </a:solidFill>
                <a:latin typeface="Arial MT"/>
                <a:cs typeface="Arial MT"/>
              </a:rPr>
              <a:t>a </a:t>
            </a:r>
            <a:r>
              <a:rPr sz="1150" dirty="0">
                <a:latin typeface="Arial MT"/>
                <a:cs typeface="Arial MT"/>
              </a:rPr>
              <a:t>terrítório</a:t>
            </a:r>
            <a:r>
              <a:rPr sz="1150" spc="10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nacional,</a:t>
            </a:r>
            <a:r>
              <a:rPr sz="1150" spc="14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as</a:t>
            </a:r>
            <a:r>
              <a:rPr sz="1150" spc="4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quais</a:t>
            </a:r>
            <a:r>
              <a:rPr sz="1150" spc="12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funcionaräo</a:t>
            </a:r>
            <a:r>
              <a:rPr sz="1150" spc="11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mediante</a:t>
            </a:r>
            <a:r>
              <a:rPr sz="1150" spc="9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delegaçãa</a:t>
            </a:r>
            <a:r>
              <a:rPr sz="1150" spc="114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expressa</a:t>
            </a:r>
            <a:r>
              <a:rPr sz="1150" spc="110" dirty="0">
                <a:latin typeface="Arial MT"/>
                <a:cs typeface="Arial MT"/>
              </a:rPr>
              <a:t>  </a:t>
            </a:r>
            <a:r>
              <a:rPr sz="1150" spc="-25" dirty="0">
                <a:solidFill>
                  <a:srgbClr val="131313"/>
                </a:solidFill>
                <a:latin typeface="Arial MT"/>
                <a:cs typeface="Arial MT"/>
              </a:rPr>
              <a:t>da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matriz,</a:t>
            </a:r>
            <a:r>
              <a:rPr sz="1150" spc="8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131313"/>
                </a:solidFill>
                <a:latin typeface="Arial MT"/>
                <a:cs typeface="Arial MT"/>
              </a:rPr>
              <a:t>e</a:t>
            </a:r>
            <a:r>
              <a:rPr sz="1150" spc="2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se</a:t>
            </a:r>
            <a:r>
              <a:rPr sz="1150" spc="5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spc="-55" dirty="0">
                <a:latin typeface="Arial MT"/>
                <a:cs typeface="Arial MT"/>
              </a:rPr>
              <a:t>regerăo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pelas</a:t>
            </a:r>
            <a:r>
              <a:rPr sz="1150" spc="6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disposiçöes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contidas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neste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estatuto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82828"/>
                </a:solidFill>
                <a:latin typeface="Arial MT"/>
                <a:cs typeface="Arial MT"/>
              </a:rPr>
              <a:t>e,</a:t>
            </a:r>
            <a:r>
              <a:rPr sz="1150" spc="70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ainda,</a:t>
            </a:r>
            <a:r>
              <a:rPr sz="1150" spc="9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por</a:t>
            </a:r>
            <a:r>
              <a:rPr sz="1150" spc="75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0A0A0A"/>
                </a:solidFill>
                <a:latin typeface="Arial MT"/>
                <a:cs typeface="Arial MT"/>
              </a:rPr>
              <a:t>um </a:t>
            </a:r>
            <a:r>
              <a:rPr sz="1150" dirty="0">
                <a:latin typeface="Arial MT"/>
                <a:cs typeface="Arial MT"/>
              </a:rPr>
              <a:t>regimento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interno</a:t>
            </a:r>
            <a:r>
              <a:rPr sz="1150" spc="4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aprovado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pela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Assembleia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Geral.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Arial MT"/>
              <a:cs typeface="Arial MT"/>
            </a:endParaRPr>
          </a:p>
          <a:p>
            <a:pPr marL="41910" algn="just">
              <a:lnSpc>
                <a:spcPct val="100000"/>
              </a:lnSpc>
            </a:pPr>
            <a:r>
              <a:rPr sz="1150" b="1" dirty="0">
                <a:latin typeface="Arial"/>
                <a:cs typeface="Arial"/>
              </a:rPr>
              <a:t>ARTIGO</a:t>
            </a:r>
            <a:r>
              <a:rPr sz="1150" b="1" spc="70" dirty="0">
                <a:latin typeface="Arial"/>
                <a:cs typeface="Arial"/>
              </a:rPr>
              <a:t> </a:t>
            </a:r>
            <a:r>
              <a:rPr sz="1150" dirty="0">
                <a:latin typeface="Arial MT"/>
                <a:cs typeface="Arial MT"/>
              </a:rPr>
              <a:t>3º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-</a:t>
            </a:r>
            <a:r>
              <a:rPr sz="1150" spc="-3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b="1" dirty="0">
                <a:latin typeface="Arial"/>
                <a:cs typeface="Arial"/>
              </a:rPr>
              <a:t>DOS</a:t>
            </a:r>
            <a:r>
              <a:rPr sz="1150" b="1" spc="15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COMPROMISSOS</a:t>
            </a:r>
            <a:r>
              <a:rPr sz="1150" b="1" spc="225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DA</a:t>
            </a:r>
            <a:r>
              <a:rPr sz="1150" b="1" spc="80" dirty="0">
                <a:latin typeface="Arial"/>
                <a:cs typeface="Arial"/>
              </a:rPr>
              <a:t> </a:t>
            </a:r>
            <a:r>
              <a:rPr sz="1150" b="1" spc="-10" dirty="0">
                <a:latin typeface="Arial"/>
                <a:cs typeface="Arial"/>
              </a:rPr>
              <a:t>ASSOCIAÇÃO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Arial"/>
              <a:cs typeface="Arial"/>
            </a:endParaRPr>
          </a:p>
          <a:p>
            <a:pPr marL="30480" marR="10160" indent="5715" algn="just">
              <a:lnSpc>
                <a:spcPct val="98900"/>
              </a:lnSpc>
            </a:pP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Â</a:t>
            </a:r>
            <a:r>
              <a:rPr sz="1150" spc="10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spc="-130" dirty="0">
                <a:solidFill>
                  <a:srgbClr val="151515"/>
                </a:solidFill>
                <a:latin typeface="Arial MT"/>
                <a:cs typeface="Arial MT"/>
              </a:rPr>
              <a:t>ÂSSOClaçăo</a:t>
            </a:r>
            <a:r>
              <a:rPr sz="1150" spc="28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dedîcara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ãs</a:t>
            </a:r>
            <a:r>
              <a:rPr sz="1150" spc="12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suas</a:t>
            </a:r>
            <a:r>
              <a:rPr sz="1150" spc="14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atividades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através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seus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administradores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associados,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e</a:t>
            </a:r>
            <a:r>
              <a:rPr sz="1150" spc="15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adotará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práticas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de</a:t>
            </a:r>
            <a:r>
              <a:rPr sz="1150" spc="8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gestão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administrativa,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suficientes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a</a:t>
            </a:r>
            <a:r>
              <a:rPr sz="1150" spc="4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coibir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spc="-50" dirty="0">
                <a:solidFill>
                  <a:srgbClr val="0E0E0E"/>
                </a:solidFill>
                <a:latin typeface="Arial MT"/>
                <a:cs typeface="Arial MT"/>
              </a:rPr>
              <a:t>a </a:t>
            </a:r>
            <a:r>
              <a:rPr sz="1150" dirty="0">
                <a:latin typeface="Arial MT"/>
                <a:cs typeface="Arial MT"/>
              </a:rPr>
              <a:t>obtenção,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-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forma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individual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coletiva,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de</a:t>
            </a:r>
            <a:r>
              <a:rPr sz="1150" spc="1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beneficios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ou</a:t>
            </a:r>
            <a:r>
              <a:rPr sz="1150" spc="9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vantagens,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licitas</a:t>
            </a:r>
            <a:r>
              <a:rPr sz="1150" spc="7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ou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ilícitas,</a:t>
            </a:r>
            <a:r>
              <a:rPr sz="1150" spc="40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3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qualquer</a:t>
            </a:r>
            <a:r>
              <a:rPr sz="1150" spc="4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forma,</a:t>
            </a:r>
            <a:r>
              <a:rPr sz="1150" spc="345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em</a:t>
            </a:r>
            <a:r>
              <a:rPr sz="1150" spc="3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decorréncia</a:t>
            </a:r>
            <a:r>
              <a:rPr sz="1150" spc="4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da</a:t>
            </a:r>
            <a:r>
              <a:rPr sz="1150" spc="33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participaçăo</a:t>
            </a:r>
            <a:r>
              <a:rPr sz="1150" spc="4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nos</a:t>
            </a:r>
            <a:r>
              <a:rPr sz="1150" spc="33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pfocessos </a:t>
            </a:r>
            <a:r>
              <a:rPr sz="1150" dirty="0">
                <a:latin typeface="Arial MT"/>
                <a:cs typeface="Arial MT"/>
              </a:rPr>
              <a:t>decisórios,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232323"/>
                </a:solidFill>
                <a:latin typeface="Arial MT"/>
                <a:cs typeface="Arial MT"/>
              </a:rPr>
              <a:t>e</a:t>
            </a:r>
            <a:r>
              <a:rPr sz="1150" spc="70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suas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rendas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serão</a:t>
            </a:r>
            <a:r>
              <a:rPr sz="1150" spc="14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integralmente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aplicadas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em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território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nacional, </a:t>
            </a:r>
            <a:r>
              <a:rPr sz="1150" dirty="0">
                <a:latin typeface="Arial MT"/>
                <a:cs typeface="Arial MT"/>
              </a:rPr>
              <a:t>na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consecução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2A2A2A"/>
                </a:solidFill>
                <a:latin typeface="Arial MT"/>
                <a:cs typeface="Arial MT"/>
              </a:rPr>
              <a:t>e</a:t>
            </a:r>
            <a:r>
              <a:rPr sz="1150" spc="-40" dirty="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no</a:t>
            </a:r>
            <a:r>
              <a:rPr sz="1150" spc="8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desenvolvìmento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seus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objetivos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sociais.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Arial MT"/>
              <a:cs typeface="Arial MT"/>
            </a:endParaRPr>
          </a:p>
          <a:p>
            <a:pPr marL="36195" algn="just">
              <a:lnSpc>
                <a:spcPct val="100000"/>
              </a:lnSpc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4º</a:t>
            </a:r>
            <a:r>
              <a:rPr sz="1150" spc="1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-</a:t>
            </a:r>
            <a:r>
              <a:rPr sz="1150" spc="335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50" b="1" dirty="0">
                <a:latin typeface="Arial"/>
                <a:cs typeface="Arial"/>
              </a:rPr>
              <a:t>DA</a:t>
            </a:r>
            <a:r>
              <a:rPr sz="1150" b="1" spc="90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ASSEMBLÉIA</a:t>
            </a:r>
            <a:r>
              <a:rPr sz="1150" b="1" spc="160" dirty="0">
                <a:latin typeface="Arial"/>
                <a:cs typeface="Arial"/>
              </a:rPr>
              <a:t> </a:t>
            </a:r>
            <a:r>
              <a:rPr sz="1150" b="1" spc="-10" dirty="0">
                <a:latin typeface="Arial"/>
                <a:cs typeface="Arial"/>
              </a:rPr>
              <a:t>GERAL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50">
              <a:latin typeface="Arial"/>
              <a:cs typeface="Arial"/>
            </a:endParaRPr>
          </a:p>
          <a:p>
            <a:pPr marL="24130" marR="26670" indent="5715" algn="just">
              <a:lnSpc>
                <a:spcPct val="98800"/>
              </a:lnSpc>
            </a:pP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A</a:t>
            </a:r>
            <a:r>
              <a:rPr sz="1150" spc="65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Assembleia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Geral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Deliberativa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é</a:t>
            </a:r>
            <a:r>
              <a:rPr sz="1150" spc="3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50" dirty="0">
                <a:solidFill>
                  <a:srgbClr val="131313"/>
                </a:solidFill>
                <a:latin typeface="Arial MT"/>
                <a:cs typeface="Arial MT"/>
              </a:rPr>
              <a:t>o</a:t>
            </a:r>
            <a:r>
              <a:rPr sz="1150" spc="7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órgão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máximo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soberano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da</a:t>
            </a:r>
            <a:r>
              <a:rPr sz="1150" spc="12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Associaçăo, </a:t>
            </a:r>
            <a:r>
              <a:rPr sz="1150" dirty="0">
                <a:solidFill>
                  <a:srgbClr val="262626"/>
                </a:solidFill>
                <a:latin typeface="Arial MT"/>
                <a:cs typeface="Arial MT"/>
              </a:rPr>
              <a:t>e</a:t>
            </a:r>
            <a:r>
              <a:rPr sz="1150" spc="335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será</a:t>
            </a:r>
            <a:r>
              <a:rPr sz="1150" spc="36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constituída</a:t>
            </a:r>
            <a:r>
              <a:rPr sz="1150" spc="4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pelos</a:t>
            </a:r>
            <a:r>
              <a:rPr sz="1150" spc="4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seus</a:t>
            </a:r>
            <a:r>
              <a:rPr sz="1150" spc="3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associados</a:t>
            </a:r>
            <a:r>
              <a:rPr sz="1150" spc="43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em</a:t>
            </a:r>
            <a:r>
              <a:rPr sz="1150" spc="33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pleno</a:t>
            </a:r>
            <a:r>
              <a:rPr sz="1150" spc="37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gozo</a:t>
            </a:r>
            <a:r>
              <a:rPr sz="1150" spc="3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de</a:t>
            </a:r>
            <a:r>
              <a:rPr sz="1150" spc="39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seus</a:t>
            </a:r>
            <a:r>
              <a:rPr sz="1150" spc="37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direitos. </a:t>
            </a:r>
            <a:r>
              <a:rPr sz="1150" spc="-45" dirty="0">
                <a:latin typeface="Arial MT"/>
                <a:cs typeface="Arial MT"/>
              </a:rPr>
              <a:t>Reunir-se-</a:t>
            </a:r>
            <a:r>
              <a:rPr sz="1150" dirty="0">
                <a:latin typeface="Arial MT"/>
                <a:cs typeface="Arial MT"/>
              </a:rPr>
              <a:t>ź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na</a:t>
            </a:r>
            <a:r>
              <a:rPr sz="1150" spc="2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segunda</a:t>
            </a:r>
            <a:r>
              <a:rPr sz="1150" spc="3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quinzena</a:t>
            </a:r>
            <a:r>
              <a:rPr sz="1150" spc="3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de</a:t>
            </a:r>
            <a:r>
              <a:rPr sz="1150" spc="29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janeiro,</a:t>
            </a:r>
            <a:r>
              <a:rPr sz="1150" spc="3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3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tomar</a:t>
            </a:r>
            <a:r>
              <a:rPr sz="1150" spc="3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conhecimento</a:t>
            </a:r>
            <a:r>
              <a:rPr sz="1150" spc="430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das </a:t>
            </a:r>
            <a:r>
              <a:rPr sz="1150" spc="-10" dirty="0">
                <a:latin typeface="Arial MT"/>
                <a:cs typeface="Arial MT"/>
              </a:rPr>
              <a:t>aşões</a:t>
            </a:r>
            <a:r>
              <a:rPr sz="1150" spc="4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4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45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Executiva</a:t>
            </a:r>
            <a:r>
              <a:rPr sz="1150" spc="48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e,</a:t>
            </a:r>
            <a:r>
              <a:rPr sz="1150" spc="40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extraordinariamente,</a:t>
            </a:r>
            <a:r>
              <a:rPr sz="1150" spc="4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quando</a:t>
            </a:r>
            <a:r>
              <a:rPr sz="1150" spc="45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devidamente </a:t>
            </a:r>
            <a:r>
              <a:rPr sz="1150" dirty="0">
                <a:latin typeface="Arial MT"/>
                <a:cs typeface="Arial MT"/>
              </a:rPr>
              <a:t>convocada.</a:t>
            </a:r>
            <a:r>
              <a:rPr sz="1150" spc="4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Constituirá</a:t>
            </a:r>
            <a:r>
              <a:rPr sz="1150" spc="3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em</a:t>
            </a:r>
            <a:r>
              <a:rPr sz="1150" spc="24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primeira</a:t>
            </a:r>
            <a:r>
              <a:rPr sz="1150" spc="3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convocação</a:t>
            </a:r>
            <a:r>
              <a:rPr sz="1150" spc="3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com</a:t>
            </a:r>
            <a:r>
              <a:rPr sz="1150" spc="229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maioria</a:t>
            </a:r>
            <a:r>
              <a:rPr sz="1150" spc="3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absoluta</a:t>
            </a:r>
            <a:r>
              <a:rPr sz="1150" spc="290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dos </a:t>
            </a:r>
            <a:r>
              <a:rPr sz="1150" dirty="0">
                <a:latin typeface="Arial MT"/>
                <a:cs typeface="Arial MT"/>
              </a:rPr>
              <a:t>associados</a:t>
            </a:r>
            <a:r>
              <a:rPr sz="1150" spc="10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e,</a:t>
            </a:r>
            <a:r>
              <a:rPr sz="1150" spc="42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em</a:t>
            </a:r>
            <a:r>
              <a:rPr sz="1150" spc="47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segunda</a:t>
            </a:r>
            <a:r>
              <a:rPr sz="1150" spc="4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convocação,</a:t>
            </a:r>
            <a:r>
              <a:rPr sz="1150" spc="114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meia</a:t>
            </a:r>
            <a:r>
              <a:rPr sz="1150" spc="4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hora</a:t>
            </a:r>
            <a:r>
              <a:rPr sz="1150" spc="46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após</a:t>
            </a:r>
            <a:r>
              <a:rPr sz="1150" spc="4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a</a:t>
            </a:r>
            <a:r>
              <a:rPr sz="1150" spc="49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primeira,</a:t>
            </a:r>
            <a:r>
              <a:rPr sz="1150" spc="105" dirty="0">
                <a:latin typeface="Arial MT"/>
                <a:cs typeface="Arial MT"/>
              </a:rPr>
              <a:t>  </a:t>
            </a:r>
            <a:r>
              <a:rPr sz="1150" spc="-25" dirty="0">
                <a:solidFill>
                  <a:srgbClr val="181818"/>
                </a:solidFill>
                <a:latin typeface="Arial MT"/>
                <a:cs typeface="Arial MT"/>
              </a:rPr>
              <a:t>com </a:t>
            </a:r>
            <a:r>
              <a:rPr sz="1150" dirty="0">
                <a:latin typeface="Arial MT"/>
                <a:cs typeface="Arial MT"/>
              </a:rPr>
              <a:t>qualquer</a:t>
            </a:r>
            <a:r>
              <a:rPr sz="1150" spc="3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número,</a:t>
            </a:r>
            <a:r>
              <a:rPr sz="1150" spc="3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deliberando</a:t>
            </a:r>
            <a:r>
              <a:rPr sz="1150" spc="3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pela</a:t>
            </a:r>
            <a:r>
              <a:rPr sz="1150" spc="22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maioria</a:t>
            </a:r>
            <a:r>
              <a:rPr sz="1150" spc="29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simples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dos</a:t>
            </a:r>
            <a:r>
              <a:rPr sz="1150" spc="2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votos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dos</a:t>
            </a:r>
            <a:r>
              <a:rPr sz="1150" spc="26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presentes, </a:t>
            </a:r>
            <a:r>
              <a:rPr sz="1150" dirty="0">
                <a:latin typeface="Arial MT"/>
                <a:cs typeface="Arial MT"/>
              </a:rPr>
              <a:t>salvo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nos</a:t>
            </a:r>
            <a:r>
              <a:rPr sz="1150" spc="5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casos</a:t>
            </a:r>
            <a:r>
              <a:rPr sz="1150" spc="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previsto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neste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estatuto,</a:t>
            </a:r>
            <a:r>
              <a:rPr sz="1150" spc="14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tendo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as</a:t>
            </a:r>
            <a:r>
              <a:rPr sz="1150" spc="5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seguintes</a:t>
            </a:r>
            <a:r>
              <a:rPr sz="1150" spc="3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prerrogativas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Arial MT"/>
              <a:cs typeface="Arial MT"/>
            </a:endParaRPr>
          </a:p>
          <a:p>
            <a:pPr marL="143510" indent="-121920">
              <a:lnSpc>
                <a:spcPct val="100000"/>
              </a:lnSpc>
              <a:spcBef>
                <a:spcPts val="5"/>
              </a:spcBef>
              <a:buAutoNum type="romanUcPeriod"/>
              <a:tabLst>
                <a:tab pos="143510" algn="l"/>
              </a:tabLst>
            </a:pPr>
            <a:r>
              <a:rPr sz="1150" dirty="0">
                <a:latin typeface="Arial MT"/>
                <a:cs typeface="Arial MT"/>
              </a:rPr>
              <a:t>Fiscalizar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42424"/>
                </a:solidFill>
                <a:latin typeface="Arial MT"/>
                <a:cs typeface="Arial MT"/>
              </a:rPr>
              <a:t>os</a:t>
            </a:r>
            <a:r>
              <a:rPr sz="1150" spc="70" dirty="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membros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spc="-45" dirty="0">
                <a:solidFill>
                  <a:srgbClr val="0E0E0E"/>
                </a:solidFill>
                <a:latin typeface="Arial MT"/>
                <a:cs typeface="Arial MT"/>
              </a:rPr>
              <a:t>Associaçăo,</a:t>
            </a:r>
            <a:r>
              <a:rPr sz="1150" spc="19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na</a:t>
            </a:r>
            <a:r>
              <a:rPr sz="1150" spc="5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consecução</a:t>
            </a:r>
            <a:r>
              <a:rPr sz="1150" spc="15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seus</a:t>
            </a:r>
            <a:r>
              <a:rPr sz="1150" spc="3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objetivos;</a:t>
            </a:r>
            <a:endParaRPr sz="1150">
              <a:latin typeface="Arial MT"/>
              <a:cs typeface="Arial MT"/>
            </a:endParaRPr>
          </a:p>
          <a:p>
            <a:pPr marL="191135" indent="-169545">
              <a:lnSpc>
                <a:spcPts val="1375"/>
              </a:lnSpc>
              <a:spcBef>
                <a:spcPts val="15"/>
              </a:spcBef>
              <a:buClr>
                <a:srgbClr val="000000"/>
              </a:buClr>
              <a:buAutoNum type="romanUcPeriod"/>
              <a:tabLst>
                <a:tab pos="191135" algn="l"/>
              </a:tabLst>
            </a:pP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Eleger</a:t>
            </a:r>
            <a:r>
              <a:rPr sz="1150" spc="11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e</a:t>
            </a:r>
            <a:r>
              <a:rPr sz="1150" spc="-5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destituir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os</a:t>
            </a:r>
            <a:r>
              <a:rPr sz="1150" spc="4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administradores;</a:t>
            </a:r>
            <a:endParaRPr sz="1150">
              <a:latin typeface="Arial MT"/>
              <a:cs typeface="Arial MT"/>
            </a:endParaRPr>
          </a:p>
          <a:p>
            <a:pPr marL="233045" indent="-211454">
              <a:lnSpc>
                <a:spcPts val="1360"/>
              </a:lnSpc>
              <a:buAutoNum type="romanUcPeriod"/>
              <a:tabLst>
                <a:tab pos="233045" algn="l"/>
              </a:tabLst>
            </a:pPr>
            <a:r>
              <a:rPr sz="1150" dirty="0">
                <a:latin typeface="Arial MT"/>
                <a:cs typeface="Arial MT"/>
              </a:rPr>
              <a:t>Deliberar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sobre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-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previsão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orçamentária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e</a:t>
            </a:r>
            <a:r>
              <a:rPr sz="1150" spc="2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-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prestação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3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contas;</a:t>
            </a:r>
            <a:endParaRPr sz="1150">
              <a:latin typeface="Arial MT"/>
              <a:cs typeface="Arial MT"/>
            </a:endParaRPr>
          </a:p>
          <a:p>
            <a:pPr marL="240029" indent="-224154">
              <a:lnSpc>
                <a:spcPts val="1360"/>
              </a:lnSpc>
              <a:buAutoNum type="romanUcPeriod"/>
              <a:tabLst>
                <a:tab pos="240029" algn="l"/>
              </a:tabLst>
            </a:pPr>
            <a:r>
              <a:rPr sz="1150" dirty="0">
                <a:latin typeface="Arial MT"/>
                <a:cs typeface="Arial MT"/>
              </a:rPr>
              <a:t>Estabe</a:t>
            </a:r>
            <a:r>
              <a:rPr sz="1725" baseline="2415" dirty="0">
                <a:latin typeface="Arial MT"/>
                <a:cs typeface="Arial MT"/>
              </a:rPr>
              <a:t>l</a:t>
            </a:r>
            <a:r>
              <a:rPr sz="1150" dirty="0">
                <a:latin typeface="Arial MT"/>
                <a:cs typeface="Arial MT"/>
              </a:rPr>
              <a:t>ecer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42424"/>
                </a:solidFill>
                <a:latin typeface="Arial MT"/>
                <a:cs typeface="Arial MT"/>
              </a:rPr>
              <a:t>o</a:t>
            </a:r>
            <a:r>
              <a:rPr sz="1150" spc="100" dirty="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valor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das</a:t>
            </a:r>
            <a:r>
              <a:rPr sz="1150" spc="6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mensalidades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dos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assocíados;</a:t>
            </a:r>
            <a:endParaRPr sz="1150">
              <a:latin typeface="Arial MT"/>
              <a:cs typeface="Arial MT"/>
            </a:endParaRPr>
          </a:p>
          <a:p>
            <a:pPr marL="204470" indent="-181610">
              <a:lnSpc>
                <a:spcPts val="1360"/>
              </a:lnSpc>
              <a:buAutoNum type="romanUcPeriod"/>
              <a:tabLst>
                <a:tab pos="204470" algn="l"/>
              </a:tabLst>
            </a:pPr>
            <a:r>
              <a:rPr sz="1150" dirty="0">
                <a:latin typeface="Arial MT"/>
                <a:cs typeface="Arial MT"/>
              </a:rPr>
              <a:t>Deliberar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quanto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42424"/>
                </a:solidFill>
                <a:latin typeface="Arial MT"/>
                <a:cs typeface="Arial MT"/>
              </a:rPr>
              <a:t>ã</a:t>
            </a:r>
            <a:r>
              <a:rPr sz="1150" spc="70" dirty="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compra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venda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imóveis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da</a:t>
            </a:r>
            <a:r>
              <a:rPr sz="1150" spc="7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Associaçăo;</a:t>
            </a:r>
            <a:endParaRPr sz="1150">
              <a:latin typeface="Arial MT"/>
              <a:cs typeface="Arial MT"/>
            </a:endParaRPr>
          </a:p>
          <a:p>
            <a:pPr marL="18415" marR="44450" indent="232410">
              <a:lnSpc>
                <a:spcPts val="1350"/>
              </a:lnSpc>
              <a:spcBef>
                <a:spcPts val="55"/>
              </a:spcBef>
              <a:buClr>
                <a:srgbClr val="000000"/>
              </a:buClr>
              <a:buAutoNum type="romanUcPeriod"/>
              <a:tabLst>
                <a:tab pos="250825" algn="l"/>
              </a:tabLst>
            </a:pP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Aprovar</a:t>
            </a:r>
            <a:r>
              <a:rPr sz="1150" spc="11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regimento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interno,</a:t>
            </a:r>
            <a:r>
              <a:rPr sz="1150" spc="7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que</a:t>
            </a:r>
            <a:r>
              <a:rPr sz="1150" spc="-1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disciplinará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os</a:t>
            </a:r>
            <a:r>
              <a:rPr sz="1150" spc="6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vários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setores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de</a:t>
            </a:r>
            <a:r>
              <a:rPr sz="1150" spc="4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atividades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Associação;</a:t>
            </a:r>
            <a:endParaRPr sz="1150">
              <a:latin typeface="Arial MT"/>
              <a:cs typeface="Arial MT"/>
            </a:endParaRPr>
          </a:p>
          <a:p>
            <a:pPr marL="281305" indent="-264160">
              <a:lnSpc>
                <a:spcPts val="1295"/>
              </a:lnSpc>
              <a:buAutoNum type="romanUcPeriod"/>
              <a:tabLst>
                <a:tab pos="281305" algn="l"/>
              </a:tabLst>
            </a:pPr>
            <a:r>
              <a:rPr sz="1150" dirty="0">
                <a:latin typeface="Arial MT"/>
                <a:cs typeface="Arial MT"/>
              </a:rPr>
              <a:t>Alterar,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no</a:t>
            </a:r>
            <a:r>
              <a:rPr sz="1150" spc="7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todo</a:t>
            </a:r>
            <a:r>
              <a:rPr sz="1150" spc="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ou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em</a:t>
            </a:r>
            <a:r>
              <a:rPr sz="1150" spc="35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parte,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o</a:t>
            </a:r>
            <a:r>
              <a:rPr sz="1150" spc="-5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presente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estatuto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social;</a:t>
            </a:r>
            <a:endParaRPr sz="1150">
              <a:latin typeface="Arial MT"/>
              <a:cs typeface="Arial MT"/>
            </a:endParaRPr>
          </a:p>
          <a:p>
            <a:pPr marL="322580" indent="-305435">
              <a:lnSpc>
                <a:spcPts val="1360"/>
              </a:lnSpc>
              <a:buAutoNum type="romanUcPeriod"/>
              <a:tabLst>
                <a:tab pos="322580" algn="l"/>
              </a:tabLst>
            </a:pPr>
            <a:r>
              <a:rPr sz="1150" dirty="0">
                <a:latin typeface="Arial MT"/>
                <a:cs typeface="Arial MT"/>
              </a:rPr>
              <a:t>Deliberar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quanto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à</a:t>
            </a:r>
            <a:r>
              <a:rPr sz="1150" spc="6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dissolução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Associaçăo;</a:t>
            </a:r>
            <a:endParaRPr sz="1150">
              <a:latin typeface="Arial MT"/>
              <a:cs typeface="Arial MT"/>
            </a:endParaRPr>
          </a:p>
          <a:p>
            <a:pPr marL="19050" marR="47625" indent="-3810">
              <a:lnSpc>
                <a:spcPts val="1350"/>
              </a:lnSpc>
              <a:spcBef>
                <a:spcPts val="70"/>
              </a:spcBef>
              <a:buAutoNum type="romanUcPeriod"/>
              <a:tabLst>
                <a:tab pos="19050" algn="l"/>
                <a:tab pos="269875" algn="l"/>
              </a:tabLst>
            </a:pPr>
            <a:r>
              <a:rPr sz="1150" dirty="0">
                <a:latin typeface="Arial MT"/>
                <a:cs typeface="Arial MT"/>
              </a:rPr>
              <a:t>	Decidir,</a:t>
            </a:r>
            <a:r>
              <a:rPr sz="1150" spc="2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em</a:t>
            </a:r>
            <a:r>
              <a:rPr sz="1150" spc="23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ultima</a:t>
            </a:r>
            <a:r>
              <a:rPr sz="1150" spc="2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instãncia,</a:t>
            </a:r>
            <a:r>
              <a:rPr sz="1150" spc="38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sobre</a:t>
            </a:r>
            <a:r>
              <a:rPr sz="1150" spc="2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todo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e</a:t>
            </a:r>
            <a:r>
              <a:rPr sz="1150" spc="229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qualquer</a:t>
            </a:r>
            <a:r>
              <a:rPr sz="1150" spc="3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assunto</a:t>
            </a:r>
            <a:r>
              <a:rPr sz="1150" spc="2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de</a:t>
            </a:r>
            <a:r>
              <a:rPr sz="1150" spc="25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interesse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social,</a:t>
            </a:r>
            <a:r>
              <a:rPr sz="1150" spc="7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bem</a:t>
            </a:r>
            <a:r>
              <a:rPr sz="1150" spc="3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como</a:t>
            </a:r>
            <a:r>
              <a:rPr sz="1150" spc="8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sobre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424242"/>
                </a:solidFill>
                <a:latin typeface="Arial MT"/>
                <a:cs typeface="Arial MT"/>
              </a:rPr>
              <a:t>os</a:t>
            </a:r>
            <a:r>
              <a:rPr sz="1150" spc="30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casos</a:t>
            </a:r>
            <a:r>
              <a:rPr sz="1150" spc="8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omissos</a:t>
            </a:r>
            <a:r>
              <a:rPr sz="1150" spc="7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no</a:t>
            </a:r>
            <a:r>
              <a:rPr sz="1150" spc="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presente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estatuto.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Arial MT"/>
              <a:cs typeface="Arial MT"/>
            </a:endParaRPr>
          </a:p>
          <a:p>
            <a:pPr marL="12700" marR="39370" algn="just">
              <a:lnSpc>
                <a:spcPct val="98400"/>
              </a:lnSpc>
            </a:pPr>
            <a:r>
              <a:rPr sz="1150" b="1" dirty="0">
                <a:latin typeface="Arial"/>
                <a:cs typeface="Arial"/>
              </a:rPr>
              <a:t>Parágrafo</a:t>
            </a:r>
            <a:r>
              <a:rPr sz="1150" b="1" spc="170" dirty="0">
                <a:latin typeface="Arial"/>
                <a:cs typeface="Arial"/>
              </a:rPr>
              <a:t>  </a:t>
            </a:r>
            <a:r>
              <a:rPr sz="1150" b="1" dirty="0">
                <a:latin typeface="Arial"/>
                <a:cs typeface="Arial"/>
              </a:rPr>
              <a:t>Primeiro</a:t>
            </a:r>
            <a:r>
              <a:rPr sz="1150" b="1" spc="434" dirty="0">
                <a:latin typeface="Arial"/>
                <a:cs typeface="Arial"/>
              </a:rPr>
              <a:t>   </a:t>
            </a:r>
            <a:r>
              <a:rPr sz="1150" dirty="0">
                <a:latin typeface="Arial MT"/>
                <a:cs typeface="Arial MT"/>
              </a:rPr>
              <a:t>As</a:t>
            </a:r>
            <a:r>
              <a:rPr sz="1150" spc="13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assembleias</a:t>
            </a:r>
            <a:r>
              <a:rPr sz="1150" spc="190" dirty="0">
                <a:solidFill>
                  <a:srgbClr val="0F0F0F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gerais</a:t>
            </a:r>
            <a:r>
              <a:rPr sz="1150" spc="125" dirty="0">
                <a:solidFill>
                  <a:srgbClr val="0F0F0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poderão</a:t>
            </a:r>
            <a:r>
              <a:rPr sz="1150" spc="13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ser</a:t>
            </a:r>
            <a:r>
              <a:rPr sz="1150" spc="14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ordinárias</a:t>
            </a:r>
            <a:r>
              <a:rPr sz="1150" spc="165" dirty="0">
                <a:solidFill>
                  <a:srgbClr val="0C0C0C"/>
                </a:solidFill>
                <a:latin typeface="Arial MT"/>
                <a:cs typeface="Arial MT"/>
              </a:rPr>
              <a:t>  </a:t>
            </a:r>
            <a:r>
              <a:rPr sz="1150" spc="-25" dirty="0">
                <a:latin typeface="Arial MT"/>
                <a:cs typeface="Arial MT"/>
              </a:rPr>
              <a:t>ou </a:t>
            </a:r>
            <a:r>
              <a:rPr sz="1150" dirty="0">
                <a:latin typeface="Arial MT"/>
                <a:cs typeface="Arial MT"/>
              </a:rPr>
              <a:t>extraordinárias,</a:t>
            </a:r>
            <a:r>
              <a:rPr sz="1150" spc="180" dirty="0">
                <a:latin typeface="Arial MT"/>
                <a:cs typeface="Arial MT"/>
              </a:rPr>
              <a:t>  </a:t>
            </a:r>
            <a:r>
              <a:rPr sz="1150" spc="60" dirty="0">
                <a:solidFill>
                  <a:srgbClr val="282828"/>
                </a:solidFill>
                <a:latin typeface="Arial MT"/>
                <a:cs typeface="Arial MT"/>
              </a:rPr>
              <a:t>e</a:t>
            </a:r>
            <a:r>
              <a:rPr sz="1150" spc="185" dirty="0">
                <a:solidFill>
                  <a:srgbClr val="282828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serão</a:t>
            </a:r>
            <a:r>
              <a:rPr sz="1150" spc="229" dirty="0">
                <a:solidFill>
                  <a:srgbClr val="111111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convocadas,</a:t>
            </a:r>
            <a:r>
              <a:rPr sz="1150" spc="26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pelo</a:t>
            </a:r>
            <a:r>
              <a:rPr sz="1150" spc="204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Presidente</a:t>
            </a:r>
            <a:r>
              <a:rPr sz="1150" spc="254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18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por</a:t>
            </a:r>
            <a:r>
              <a:rPr sz="1150" spc="210" dirty="0">
                <a:solidFill>
                  <a:srgbClr val="151515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1/5</a:t>
            </a:r>
            <a:r>
              <a:rPr sz="1150" spc="200" dirty="0">
                <a:latin typeface="Arial MT"/>
                <a:cs typeface="Arial MT"/>
              </a:rPr>
              <a:t>  </a:t>
            </a:r>
            <a:r>
              <a:rPr sz="1150" spc="-25" dirty="0">
                <a:latin typeface="Arial MT"/>
                <a:cs typeface="Arial MT"/>
              </a:rPr>
              <a:t>dos </a:t>
            </a:r>
            <a:r>
              <a:rPr sz="1150" dirty="0">
                <a:latin typeface="Arial MT"/>
                <a:cs typeface="Arial MT"/>
              </a:rPr>
              <a:t>associados,</a:t>
            </a:r>
            <a:r>
              <a:rPr sz="1150" spc="19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mediante</a:t>
            </a:r>
            <a:r>
              <a:rPr sz="1150" spc="16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62626"/>
                </a:solidFill>
                <a:latin typeface="Arial MT"/>
                <a:cs typeface="Arial MT"/>
              </a:rPr>
              <a:t>edital</a:t>
            </a:r>
            <a:r>
              <a:rPr sz="1150" spc="140" dirty="0">
                <a:solidFill>
                  <a:srgbClr val="262626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fixado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na</a:t>
            </a:r>
            <a:r>
              <a:rPr sz="1150" spc="15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sede</a:t>
            </a:r>
            <a:r>
              <a:rPr sz="1150" spc="17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social</a:t>
            </a:r>
            <a:r>
              <a:rPr sz="1150" spc="160" dirty="0">
                <a:solidFill>
                  <a:srgbClr val="0E0E0E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da</a:t>
            </a:r>
            <a:r>
              <a:rPr sz="1150" spc="155" dirty="0">
                <a:solidFill>
                  <a:srgbClr val="0C0C0C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Associação,</a:t>
            </a:r>
            <a:r>
              <a:rPr sz="1150" spc="215" dirty="0">
                <a:latin typeface="Arial MT"/>
                <a:cs typeface="Arial MT"/>
              </a:rPr>
              <a:t>  </a:t>
            </a:r>
            <a:r>
              <a:rPr sz="1150" spc="-25" dirty="0">
                <a:solidFill>
                  <a:srgbClr val="131313"/>
                </a:solidFill>
                <a:latin typeface="Arial MT"/>
                <a:cs typeface="Arial MT"/>
              </a:rPr>
              <a:t>com </a:t>
            </a:r>
            <a:r>
              <a:rPr sz="1150" dirty="0">
                <a:latin typeface="Arial MT"/>
                <a:cs typeface="Arial MT"/>
              </a:rPr>
              <a:t>antecedência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mfnima</a:t>
            </a:r>
            <a:r>
              <a:rPr sz="1150" spc="13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13131"/>
                </a:solidFill>
                <a:latin typeface="Arial MT"/>
                <a:cs typeface="Arial MT"/>
              </a:rPr>
              <a:t>de</a:t>
            </a:r>
            <a:r>
              <a:rPr sz="1150" spc="140" dirty="0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10</a:t>
            </a:r>
            <a:r>
              <a:rPr sz="1150" spc="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(dez)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spc="-65" dirty="0">
                <a:latin typeface="Arial MT"/>
                <a:cs typeface="Arial MT"/>
              </a:rPr>
              <a:t>dnas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spc="50" dirty="0">
                <a:latin typeface="Arial MT"/>
                <a:cs typeface="Arial MT"/>
              </a:rPr>
              <a:t>de</a:t>
            </a:r>
            <a:r>
              <a:rPr sz="1150" spc="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sua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realização,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onde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constará: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local,</a:t>
            </a:r>
            <a:endParaRPr sz="1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43705" y="8747018"/>
            <a:ext cx="342900" cy="27071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18349" y="1022747"/>
            <a:ext cx="2400302" cy="19250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5921045" y="309875"/>
            <a:ext cx="0" cy="863600"/>
          </a:xfrm>
          <a:custGeom>
            <a:avLst/>
            <a:gdLst/>
            <a:ahLst/>
            <a:cxnLst/>
            <a:rect l="l" t="t" r="r" b="b"/>
            <a:pathLst>
              <a:path h="863600">
                <a:moveTo>
                  <a:pt x="0" y="863265"/>
                </a:moveTo>
                <a:lnTo>
                  <a:pt x="0" y="0"/>
                </a:lnTo>
              </a:path>
            </a:pathLst>
          </a:custGeom>
          <a:ln w="15039">
            <a:solidFill>
              <a:srgbClr val="4444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913526" y="309875"/>
            <a:ext cx="1452880" cy="863600"/>
            <a:chOff x="5913526" y="309875"/>
            <a:chExt cx="1452880" cy="863600"/>
          </a:xfrm>
        </p:grpSpPr>
        <p:sp>
          <p:nvSpPr>
            <p:cNvPr id="6" name="object 6"/>
            <p:cNvSpPr/>
            <p:nvPr/>
          </p:nvSpPr>
          <p:spPr>
            <a:xfrm>
              <a:off x="7358820" y="309875"/>
              <a:ext cx="0" cy="863600"/>
            </a:xfrm>
            <a:custGeom>
              <a:avLst/>
              <a:gdLst/>
              <a:ahLst/>
              <a:cxnLst/>
              <a:rect l="l" t="t" r="r" b="b"/>
              <a:pathLst>
                <a:path h="863600">
                  <a:moveTo>
                    <a:pt x="0" y="863265"/>
                  </a:moveTo>
                  <a:lnTo>
                    <a:pt x="0" y="0"/>
                  </a:lnTo>
                </a:path>
              </a:pathLst>
            </a:custGeom>
            <a:ln w="15039">
              <a:solidFill>
                <a:srgbClr val="4444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913526" y="317395"/>
              <a:ext cx="1452880" cy="0"/>
            </a:xfrm>
            <a:custGeom>
              <a:avLst/>
              <a:gdLst/>
              <a:ahLst/>
              <a:cxnLst/>
              <a:rect l="l" t="t" r="r" b="b"/>
              <a:pathLst>
                <a:path w="1452879">
                  <a:moveTo>
                    <a:pt x="0" y="0"/>
                  </a:moveTo>
                  <a:lnTo>
                    <a:pt x="1452814" y="0"/>
                  </a:lnTo>
                </a:path>
              </a:pathLst>
            </a:custGeom>
            <a:ln w="15039">
              <a:solidFill>
                <a:srgbClr val="4444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913526" y="1165622"/>
              <a:ext cx="1452880" cy="0"/>
            </a:xfrm>
            <a:custGeom>
              <a:avLst/>
              <a:gdLst/>
              <a:ahLst/>
              <a:cxnLst/>
              <a:rect l="l" t="t" r="r" b="b"/>
              <a:pathLst>
                <a:path w="1452879">
                  <a:moveTo>
                    <a:pt x="0" y="0"/>
                  </a:moveTo>
                  <a:lnTo>
                    <a:pt x="1452814" y="0"/>
                  </a:lnTo>
                </a:path>
              </a:pathLst>
            </a:custGeom>
            <a:ln w="15039">
              <a:solidFill>
                <a:srgbClr val="4444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876927" y="571563"/>
            <a:ext cx="5137785" cy="391160"/>
            <a:chOff x="1876927" y="571563"/>
            <a:chExt cx="5137785" cy="39116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54545" y="848288"/>
              <a:ext cx="649705" cy="11429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76927" y="571563"/>
              <a:ext cx="5137487" cy="270710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6178051" y="308205"/>
            <a:ext cx="929640" cy="25527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25400">
              <a:lnSpc>
                <a:spcPts val="790"/>
              </a:lnSpc>
              <a:spcBef>
                <a:spcPts val="140"/>
              </a:spcBef>
            </a:pPr>
            <a:r>
              <a:rPr sz="750" dirty="0">
                <a:solidFill>
                  <a:srgbClr val="161616"/>
                </a:solidFill>
                <a:latin typeface="Arial MT"/>
                <a:cs typeface="Arial MT"/>
              </a:rPr>
              <a:t>OUARUŁHOS</a:t>
            </a:r>
            <a:r>
              <a:rPr sz="750" spc="26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414141"/>
                </a:solidFill>
                <a:latin typeface="Arial MT"/>
                <a:cs typeface="Arial MT"/>
              </a:rPr>
              <a:t>-</a:t>
            </a:r>
            <a:r>
              <a:rPr sz="750" spc="145" dirty="0">
                <a:solidFill>
                  <a:srgbClr val="414141"/>
                </a:solidFill>
                <a:latin typeface="Arial MT"/>
                <a:cs typeface="Arial MT"/>
              </a:rPr>
              <a:t> </a:t>
            </a:r>
            <a:r>
              <a:rPr sz="750" spc="-25" dirty="0">
                <a:solidFill>
                  <a:srgbClr val="282828"/>
                </a:solidFill>
                <a:latin typeface="Arial MT"/>
                <a:cs typeface="Arial MT"/>
              </a:rPr>
              <a:t>SP</a:t>
            </a:r>
            <a:endParaRPr sz="750">
              <a:latin typeface="Arial MT"/>
              <a:cs typeface="Arial MT"/>
            </a:endParaRPr>
          </a:p>
          <a:p>
            <a:pPr marL="74930">
              <a:lnSpc>
                <a:spcPts val="969"/>
              </a:lnSpc>
            </a:pPr>
            <a:r>
              <a:rPr sz="1350" baseline="3086" dirty="0">
                <a:solidFill>
                  <a:srgbClr val="1C1C1C"/>
                </a:solidFill>
                <a:latin typeface="Arial MT"/>
                <a:cs typeface="Arial MT"/>
              </a:rPr>
              <a:t>MiCnoriLuE</a:t>
            </a:r>
            <a:r>
              <a:rPr sz="1350" spc="419" baseline="3086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1A1A1A"/>
                </a:solidFill>
                <a:latin typeface="Arial MT"/>
                <a:cs typeface="Arial MT"/>
              </a:rPr>
              <a:t>w</a:t>
            </a:r>
            <a:r>
              <a:rPr sz="1350" spc="-37" baseline="9259" dirty="0">
                <a:solidFill>
                  <a:srgbClr val="1A1A1A"/>
                </a:solidFill>
                <a:latin typeface="Arial MT"/>
                <a:cs typeface="Arial MT"/>
              </a:rPr>
              <a:t>e</a:t>
            </a:r>
            <a:endParaRPr sz="1350" baseline="9259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57446" y="919308"/>
            <a:ext cx="1373505" cy="1308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10" dirty="0">
                <a:solidFill>
                  <a:srgbClr val="262626"/>
                </a:solidFill>
                <a:latin typeface="Arial MT"/>
                <a:cs typeface="Arial MT"/>
              </a:rPr>
              <a:t>1*</a:t>
            </a:r>
            <a:r>
              <a:rPr sz="700" spc="-90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700" dirty="0">
                <a:solidFill>
                  <a:srgbClr val="232323"/>
                </a:solidFill>
                <a:latin typeface="Arial MT"/>
                <a:cs typeface="Arial MT"/>
              </a:rPr>
              <a:t>ğtod</a:t>
            </a:r>
            <a:r>
              <a:rPr sz="700" dirty="0">
                <a:solidFill>
                  <a:srgbClr val="3F3F3F"/>
                </a:solidFill>
                <a:latin typeface="Arial MT"/>
                <a:cs typeface="Arial MT"/>
              </a:rPr>
              <a:t>N</a:t>
            </a:r>
            <a:r>
              <a:rPr sz="700" spc="100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700" spc="-35" dirty="0">
                <a:solidFill>
                  <a:srgbClr val="2F2F2F"/>
                </a:solidFill>
                <a:latin typeface="Arial MT"/>
                <a:cs typeface="Arial MT"/>
              </a:rPr>
              <a:t>Rag</a:t>
            </a:r>
            <a:r>
              <a:rPr sz="700" spc="195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700" spc="-70" dirty="0">
                <a:solidFill>
                  <a:srgbClr val="1A1A1A"/>
                </a:solidFill>
                <a:latin typeface="Arial MT"/>
                <a:cs typeface="Arial MT"/>
              </a:rPr>
              <a:t>Thu/os</a:t>
            </a:r>
            <a:r>
              <a:rPr sz="700" spc="-5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700" spc="-20" dirty="0">
                <a:solidFill>
                  <a:srgbClr val="2D2D2D"/>
                </a:solidFill>
                <a:latin typeface="Arial MT"/>
                <a:cs typeface="Arial MT"/>
              </a:rPr>
              <a:t>«</a:t>
            </a:r>
            <a:r>
              <a:rPr sz="700" spc="-10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700" spc="-10" dirty="0">
                <a:solidFill>
                  <a:srgbClr val="212121"/>
                </a:solidFill>
                <a:latin typeface="Arial MT"/>
                <a:cs typeface="Arial MT"/>
              </a:rPr>
              <a:t>noamar¥›s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86429" y="1386034"/>
            <a:ext cx="5370195" cy="54006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0480" algn="just">
              <a:lnSpc>
                <a:spcPts val="1375"/>
              </a:lnSpc>
              <a:spcBef>
                <a:spcPts val="135"/>
              </a:spcBef>
            </a:pPr>
            <a:r>
              <a:rPr sz="1150" dirty="0">
                <a:latin typeface="Arial MT"/>
                <a:cs typeface="Arial MT"/>
              </a:rPr>
              <a:t>dia,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més,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ano,</a:t>
            </a:r>
            <a:r>
              <a:rPr sz="1150" spc="13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hora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prirneira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segunda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chamada,</a:t>
            </a:r>
            <a:r>
              <a:rPr sz="1150" spc="25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ordem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do</a:t>
            </a:r>
            <a:r>
              <a:rPr sz="1150" spc="6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spc="-70" dirty="0">
                <a:latin typeface="Arial MT"/>
                <a:cs typeface="Arial MT"/>
              </a:rPr>
              <a:t>dna,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232323"/>
                </a:solidFill>
                <a:latin typeface="Arial MT"/>
                <a:cs typeface="Arial MT"/>
              </a:rPr>
              <a:t>e</a:t>
            </a:r>
            <a:r>
              <a:rPr sz="1150" spc="30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i="1" dirty="0">
                <a:solidFill>
                  <a:srgbClr val="282828"/>
                </a:solidFill>
                <a:latin typeface="Arial"/>
                <a:cs typeface="Arial"/>
              </a:rPr>
              <a:t>o</a:t>
            </a:r>
            <a:r>
              <a:rPr sz="1150" i="1" spc="130" dirty="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sz="1150" i="1" spc="-20" dirty="0">
                <a:solidFill>
                  <a:srgbClr val="0C0C0C"/>
                </a:solidFill>
                <a:latin typeface="Arial"/>
                <a:cs typeface="Arial"/>
              </a:rPr>
              <a:t>nome</a:t>
            </a:r>
            <a:endParaRPr sz="1150">
              <a:latin typeface="Arial"/>
              <a:cs typeface="Arial"/>
            </a:endParaRPr>
          </a:p>
          <a:p>
            <a:pPr marL="30480" algn="just">
              <a:lnSpc>
                <a:spcPts val="1375"/>
              </a:lnSpc>
            </a:pPr>
            <a:r>
              <a:rPr sz="1150" dirty="0">
                <a:latin typeface="Arial MT"/>
                <a:cs typeface="Arial MT"/>
              </a:rPr>
              <a:t>de</a:t>
            </a:r>
            <a:r>
              <a:rPr sz="1150" spc="2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quem</a:t>
            </a:r>
            <a:r>
              <a:rPr sz="1150" spc="5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convocou;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Arial MT"/>
              <a:cs typeface="Arial MT"/>
            </a:endParaRPr>
          </a:p>
          <a:p>
            <a:pPr marL="30480" marR="8890" indent="-635" algn="just">
              <a:lnSpc>
                <a:spcPct val="99100"/>
              </a:lnSpc>
              <a:spcBef>
                <a:spcPts val="5"/>
              </a:spcBef>
            </a:pPr>
            <a:r>
              <a:rPr sz="1150" dirty="0">
                <a:latin typeface="Arial MT"/>
                <a:cs typeface="Arial MT"/>
              </a:rPr>
              <a:t>Parágrafo</a:t>
            </a:r>
            <a:r>
              <a:rPr sz="1150" spc="155" dirty="0">
                <a:latin typeface="Arial MT"/>
                <a:cs typeface="Arial MT"/>
              </a:rPr>
              <a:t>  </a:t>
            </a:r>
            <a:r>
              <a:rPr sz="1150" spc="45" dirty="0">
                <a:latin typeface="Arial MT"/>
                <a:cs typeface="Arial MT"/>
              </a:rPr>
              <a:t>Segundo</a:t>
            </a:r>
            <a:r>
              <a:rPr sz="1150" spc="459" dirty="0">
                <a:latin typeface="Arial MT"/>
                <a:cs typeface="Arial MT"/>
              </a:rPr>
              <a:t>   </a:t>
            </a:r>
            <a:r>
              <a:rPr sz="1150" dirty="0">
                <a:latin typeface="Arial MT"/>
                <a:cs typeface="Arial MT"/>
              </a:rPr>
              <a:t>Quando</a:t>
            </a:r>
            <a:r>
              <a:rPr sz="1150" spc="17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42424"/>
                </a:solidFill>
                <a:latin typeface="Arial MT"/>
                <a:cs typeface="Arial MT"/>
              </a:rPr>
              <a:t>a</a:t>
            </a:r>
            <a:r>
              <a:rPr sz="1150" spc="160" dirty="0">
                <a:solidFill>
                  <a:srgbClr val="242424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assembleia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geral</a:t>
            </a:r>
            <a:r>
              <a:rPr sz="1150" spc="14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for</a:t>
            </a:r>
            <a:r>
              <a:rPr sz="1150" spc="14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convocada</a:t>
            </a:r>
            <a:r>
              <a:rPr sz="1150" spc="190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pelos </a:t>
            </a:r>
            <a:r>
              <a:rPr sz="1150" dirty="0">
                <a:latin typeface="Arial MT"/>
                <a:cs typeface="Arial MT"/>
              </a:rPr>
              <a:t>associados,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deverá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o</a:t>
            </a:r>
            <a:r>
              <a:rPr sz="1150" spc="1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Presidente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convocá-</a:t>
            </a:r>
            <a:r>
              <a:rPr sz="1150" dirty="0">
                <a:latin typeface="Arial MT"/>
                <a:cs typeface="Arial MT"/>
              </a:rPr>
              <a:t>la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A2A2A"/>
                </a:solidFill>
                <a:latin typeface="Arial MT"/>
                <a:cs typeface="Arial MT"/>
              </a:rPr>
              <a:t>no</a:t>
            </a:r>
            <a:r>
              <a:rPr sz="1150" spc="40" dirty="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prazo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3</a:t>
            </a:r>
            <a:r>
              <a:rPr sz="1150" spc="3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(três)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oias,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C0C0C"/>
                </a:solidFill>
                <a:latin typeface="Arial MT"/>
                <a:cs typeface="Arial MT"/>
              </a:rPr>
              <a:t>contados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da</a:t>
            </a:r>
            <a:r>
              <a:rPr sz="1150" spc="16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data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entrega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do</a:t>
            </a:r>
            <a:r>
              <a:rPr sz="1150" spc="19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reouerimento,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que</a:t>
            </a:r>
            <a:r>
              <a:rPr sz="1150" spc="12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deverá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ser</a:t>
            </a:r>
            <a:r>
              <a:rPr sz="1150" spc="2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encaminnado</a:t>
            </a:r>
            <a:r>
              <a:rPr sz="1150" spc="2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ao</a:t>
            </a:r>
            <a:r>
              <a:rPr sz="1150" spc="19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presidente </a:t>
            </a:r>
            <a:r>
              <a:rPr sz="1150" dirty="0">
                <a:latin typeface="Arial MT"/>
                <a:cs typeface="Arial MT"/>
              </a:rPr>
              <a:t>através</a:t>
            </a:r>
            <a:r>
              <a:rPr sz="1150" spc="27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notificação</a:t>
            </a:r>
            <a:r>
              <a:rPr sz="1150" spc="26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extrajudicial.</a:t>
            </a:r>
            <a:r>
              <a:rPr sz="1150" spc="23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Se</a:t>
            </a:r>
            <a:r>
              <a:rPr sz="1150" spc="21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18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Presidente</a:t>
            </a:r>
            <a:r>
              <a:rPr sz="1150" spc="254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não</a:t>
            </a:r>
            <a:r>
              <a:rPr sz="1150" spc="22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convocar</a:t>
            </a:r>
            <a:r>
              <a:rPr sz="1150" spc="265" dirty="0">
                <a:latin typeface="Arial MT"/>
                <a:cs typeface="Arial MT"/>
              </a:rPr>
              <a:t>  </a:t>
            </a:r>
            <a:r>
              <a:rPr sz="1150" spc="-50" dirty="0">
                <a:solidFill>
                  <a:srgbClr val="1A1A1A"/>
                </a:solidFill>
                <a:latin typeface="Arial MT"/>
                <a:cs typeface="Arial MT"/>
              </a:rPr>
              <a:t>a </a:t>
            </a:r>
            <a:r>
              <a:rPr sz="1150" dirty="0">
                <a:latin typeface="Arial MT"/>
                <a:cs typeface="Arial MT"/>
              </a:rPr>
              <a:t>assembłeia,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aqueles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deliberam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por</a:t>
            </a:r>
            <a:r>
              <a:rPr sz="1150" spc="10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sua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realização,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farão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convocação,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150">
              <a:latin typeface="Arial MT"/>
              <a:cs typeface="Arial MT"/>
            </a:endParaRPr>
          </a:p>
          <a:p>
            <a:pPr marL="24765" marR="10160" indent="5715" algn="just">
              <a:lnSpc>
                <a:spcPts val="1350"/>
              </a:lnSpc>
            </a:pPr>
            <a:r>
              <a:rPr sz="1150" dirty="0">
                <a:latin typeface="Arial MT"/>
                <a:cs typeface="Arial MT"/>
              </a:rPr>
              <a:t>Parźgrafo</a:t>
            </a:r>
            <a:r>
              <a:rPr sz="1150" spc="3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Terceiro</a:t>
            </a:r>
            <a:r>
              <a:rPr sz="1150" spc="3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Serão</a:t>
            </a:r>
            <a:r>
              <a:rPr sz="1150" spc="2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tomadas</a:t>
            </a:r>
            <a:r>
              <a:rPr sz="1150" spc="29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por</a:t>
            </a:r>
            <a:r>
              <a:rPr sz="1150" spc="254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escrutìnio</a:t>
            </a:r>
            <a:r>
              <a:rPr sz="1150" spc="3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secreto</a:t>
            </a:r>
            <a:r>
              <a:rPr sz="1150" spc="3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deliberações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envołvam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eleições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262626"/>
                </a:solidFill>
                <a:latin typeface="Arial MT"/>
                <a:cs typeface="Arial MT"/>
              </a:rPr>
              <a:t>e</a:t>
            </a:r>
            <a:r>
              <a:rPr sz="1150" spc="-30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consełho</a:t>
            </a:r>
            <a:r>
              <a:rPr sz="1150" spc="2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fiscal</a:t>
            </a:r>
            <a:r>
              <a:rPr sz="1150" spc="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e</a:t>
            </a:r>
            <a:r>
              <a:rPr sz="1150" spc="4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1F1F1F"/>
                </a:solidFill>
                <a:latin typeface="Arial MT"/>
                <a:cs typeface="Arial MT"/>
              </a:rPr>
              <a:t>a</a:t>
            </a:r>
            <a:r>
              <a:rPr sz="1150" spc="-8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/ulgamento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oos</a:t>
            </a:r>
            <a:r>
              <a:rPr sz="1150" spc="5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atos</a:t>
            </a:r>
            <a:r>
              <a:rPr sz="1150" spc="30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1A1A1A"/>
                </a:solidFill>
                <a:latin typeface="Arial MT"/>
                <a:cs typeface="Arial MT"/>
              </a:rPr>
              <a:t>da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quanto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á</a:t>
            </a:r>
            <a:r>
              <a:rPr sz="1150" spc="8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aplicaçao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de</a:t>
            </a:r>
            <a:r>
              <a:rPr sz="1150" spc="6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penalidades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Arial MT"/>
              <a:cs typeface="Arial MT"/>
            </a:endParaRPr>
          </a:p>
          <a:p>
            <a:pPr marL="29845" algn="just">
              <a:lnSpc>
                <a:spcPts val="1375"/>
              </a:lnSpc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5º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-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DOS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ASSOCIADOS</a:t>
            </a:r>
            <a:endParaRPr sz="1150">
              <a:latin typeface="Arial MT"/>
              <a:cs typeface="Arial MT"/>
            </a:endParaRPr>
          </a:p>
          <a:p>
            <a:pPr marL="28575" algn="just">
              <a:lnSpc>
                <a:spcPts val="1375"/>
              </a:lnSpc>
            </a:pP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Os</a:t>
            </a:r>
            <a:r>
              <a:rPr sz="1150" spc="9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associados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serão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divididos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43434"/>
                </a:solidFill>
                <a:latin typeface="Arial MT"/>
                <a:cs typeface="Arial MT"/>
              </a:rPr>
              <a:t>nas</a:t>
            </a:r>
            <a:r>
              <a:rPr sz="1150" spc="110" dirty="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seguintes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categorias: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1150">
              <a:latin typeface="Arial MT"/>
              <a:cs typeface="Arial MT"/>
            </a:endParaRPr>
          </a:p>
          <a:p>
            <a:pPr marL="24765" marR="15875" indent="-3175" algn="just">
              <a:lnSpc>
                <a:spcPts val="1330"/>
              </a:lnSpc>
              <a:spcBef>
                <a:spcPts val="5"/>
              </a:spcBef>
              <a:buAutoNum type="romanUcPeriod"/>
              <a:tabLst>
                <a:tab pos="24765" algn="l"/>
                <a:tab pos="174625" algn="l"/>
              </a:tabLst>
            </a:pPr>
            <a:r>
              <a:rPr sz="1150" spc="55" dirty="0">
                <a:latin typeface="Arial MT"/>
                <a:cs typeface="Arial MT"/>
              </a:rPr>
              <a:t>	Associados</a:t>
            </a:r>
            <a:r>
              <a:rPr sz="1150" spc="33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F</a:t>
            </a:r>
            <a:r>
              <a:rPr sz="1150" dirty="0">
                <a:latin typeface="Arial MT"/>
                <a:cs typeface="Arial MT"/>
              </a:rPr>
              <a:t>undadores:</a:t>
            </a:r>
            <a:r>
              <a:rPr sz="1150" spc="3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33333"/>
                </a:solidFill>
                <a:latin typeface="Arial MT"/>
                <a:cs typeface="Arial MT"/>
              </a:rPr>
              <a:t>os</a:t>
            </a:r>
            <a:r>
              <a:rPr sz="1150" spc="210" dirty="0">
                <a:solidFill>
                  <a:srgbClr val="33333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2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ajuaaram</a:t>
            </a:r>
            <a:r>
              <a:rPr sz="1150" spc="3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na</a:t>
            </a:r>
            <a:r>
              <a:rPr sz="1150" spc="2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fundaçáo</a:t>
            </a:r>
            <a:r>
              <a:rPr sz="1150" spc="31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Associaçáo,</a:t>
            </a:r>
            <a:r>
              <a:rPr sz="1150" spc="360" dirty="0">
                <a:latin typeface="Arial MT"/>
                <a:cs typeface="Arial MT"/>
              </a:rPr>
              <a:t> </a:t>
            </a:r>
            <a:r>
              <a:rPr sz="1150" spc="-50" dirty="0">
                <a:solidFill>
                  <a:srgbClr val="1A1A1A"/>
                </a:solidFill>
                <a:latin typeface="Arial MT"/>
                <a:cs typeface="Arial MT"/>
              </a:rPr>
              <a:t>e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spc="-200" dirty="0">
                <a:solidFill>
                  <a:srgbClr val="1A1A1A"/>
                </a:solidFill>
                <a:latin typeface="Arial MT"/>
                <a:cs typeface="Arial MT"/>
              </a:rPr>
              <a:t>săo</a:t>
            </a:r>
            <a:r>
              <a:rPr sz="1150" spc="10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relacionados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em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folha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anexa</a:t>
            </a:r>
            <a:endParaRPr sz="1150">
              <a:latin typeface="Arial MT"/>
              <a:cs typeface="Arial MT"/>
            </a:endParaRPr>
          </a:p>
          <a:p>
            <a:pPr marL="191770" indent="-175895" algn="just">
              <a:lnSpc>
                <a:spcPct val="100000"/>
              </a:lnSpc>
              <a:spcBef>
                <a:spcPts val="1300"/>
              </a:spcBef>
              <a:buAutoNum type="romanUcPeriod"/>
              <a:tabLst>
                <a:tab pos="191770" algn="l"/>
              </a:tabLst>
            </a:pPr>
            <a:r>
              <a:rPr sz="1150" spc="55" dirty="0">
                <a:latin typeface="Arial MT"/>
                <a:cs typeface="Arial MT"/>
              </a:rPr>
              <a:t>Associados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spc="50" dirty="0">
                <a:latin typeface="Arial MT"/>
                <a:cs typeface="Arial MT"/>
              </a:rPr>
              <a:t>Beneméritos: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i="1" dirty="0">
                <a:solidFill>
                  <a:srgbClr val="0C0C0C"/>
                </a:solidFill>
                <a:latin typeface="Arial"/>
                <a:cs typeface="Arial"/>
              </a:rPr>
              <a:t>os</a:t>
            </a:r>
            <a:r>
              <a:rPr sz="1150" i="1" spc="110" dirty="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-5" dirty="0">
                <a:latin typeface="Arial MT"/>
                <a:cs typeface="Arial MT"/>
              </a:rPr>
              <a:t> </a:t>
            </a:r>
            <a:r>
              <a:rPr sz="1150" i="1" dirty="0">
                <a:latin typeface="Arial"/>
                <a:cs typeface="Arial"/>
              </a:rPr>
              <a:t>contribuem</a:t>
            </a:r>
            <a:r>
              <a:rPr sz="1150" i="1" spc="200" dirty="0"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com</a:t>
            </a:r>
            <a:r>
              <a:rPr sz="1150" spc="40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donatiyos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0C0C0C"/>
                </a:solidFill>
                <a:latin typeface="Arial MT"/>
                <a:cs typeface="Arial MT"/>
              </a:rPr>
              <a:t>e</a:t>
            </a:r>
            <a:r>
              <a:rPr sz="1150" spc="-1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doações: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AutoNum type="romanUcPeriod"/>
            </a:pPr>
            <a:endParaRPr sz="1150">
              <a:latin typeface="Arial MT"/>
              <a:cs typeface="Arial MT"/>
            </a:endParaRPr>
          </a:p>
          <a:p>
            <a:pPr marL="20320" marR="26670" indent="-4445" algn="just">
              <a:lnSpc>
                <a:spcPct val="100000"/>
              </a:lnSpc>
              <a:buAutoNum type="romanUcPeriod"/>
              <a:tabLst>
                <a:tab pos="20320" algn="l"/>
                <a:tab pos="238760" algn="l"/>
              </a:tabLst>
            </a:pPr>
            <a:r>
              <a:rPr sz="1150" spc="55" dirty="0">
                <a:latin typeface="Arial MT"/>
                <a:cs typeface="Arial MT"/>
              </a:rPr>
              <a:t>	Associados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spc="60" dirty="0">
                <a:latin typeface="Arial MT"/>
                <a:cs typeface="Arial MT"/>
              </a:rPr>
              <a:t>Contribuintes.</a:t>
            </a:r>
            <a:r>
              <a:rPr sz="1150" spc="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as</a:t>
            </a:r>
            <a:r>
              <a:rPr sz="1150" spc="7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pessoas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fisicas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jurídicas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5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contribuem, </a:t>
            </a:r>
            <a:r>
              <a:rPr sz="1150" dirty="0">
                <a:latin typeface="Arial MT"/>
                <a:cs typeface="Arial MT"/>
              </a:rPr>
              <a:t>mensalmente,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com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quantia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fixada</a:t>
            </a:r>
            <a:r>
              <a:rPr sz="1150" spc="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pela</a:t>
            </a:r>
            <a:r>
              <a:rPr sz="1150" spc="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Assembleia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Geral;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AutoNum type="romanUcPeriod"/>
            </a:pPr>
            <a:endParaRPr sz="1150">
              <a:latin typeface="Arial MT"/>
              <a:cs typeface="Arial MT"/>
            </a:endParaRPr>
          </a:p>
          <a:p>
            <a:pPr marL="12700" marR="24130" indent="263525" algn="just">
              <a:lnSpc>
                <a:spcPct val="98700"/>
              </a:lnSpc>
              <a:buAutoNum type="romanUcPeriod"/>
              <a:tabLst>
                <a:tab pos="276225" algn="l"/>
              </a:tabLst>
            </a:pPr>
            <a:r>
              <a:rPr sz="1150" spc="60" dirty="0">
                <a:latin typeface="Arial MT"/>
                <a:cs typeface="Arial MT"/>
              </a:rPr>
              <a:t>Associados</a:t>
            </a:r>
            <a:r>
              <a:rPr sz="1150" spc="8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Beneficiados.</a:t>
            </a:r>
            <a:r>
              <a:rPr sz="1150" spc="9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os</a:t>
            </a:r>
            <a:r>
              <a:rPr sz="1150" spc="37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que</a:t>
            </a:r>
            <a:r>
              <a:rPr sz="1150" spc="33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recebe</a:t>
            </a:r>
            <a:r>
              <a:rPr sz="1725" baseline="2415" dirty="0">
                <a:latin typeface="Arial MT"/>
                <a:cs typeface="Arial MT"/>
              </a:rPr>
              <a:t>m</a:t>
            </a:r>
            <a:r>
              <a:rPr sz="1725" spc="419" baseline="24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gratuitamente</a:t>
            </a:r>
            <a:r>
              <a:rPr sz="1150" spc="9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os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beneficios </a:t>
            </a:r>
            <a:r>
              <a:rPr sz="1150" dirty="0">
                <a:latin typeface="Arial MT"/>
                <a:cs typeface="Arial MT"/>
              </a:rPr>
              <a:t>alcançados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pela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entidade,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junto</a:t>
            </a:r>
            <a:r>
              <a:rPr sz="1150" spc="229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aos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associados</a:t>
            </a:r>
            <a:r>
              <a:rPr sz="1150" spc="2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contribuintes,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órgàos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públicos </a:t>
            </a:r>
            <a:r>
              <a:rPr sz="1150" dirty="0">
                <a:latin typeface="Arial MT"/>
                <a:cs typeface="Arial MT"/>
              </a:rPr>
              <a:t>e </a:t>
            </a:r>
            <a:r>
              <a:rPr sz="1150" spc="-10" dirty="0">
                <a:latin typeface="Arial MT"/>
                <a:cs typeface="Arial MT"/>
              </a:rPr>
              <a:t>privados: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150">
              <a:latin typeface="Arial MT"/>
              <a:cs typeface="Arial MT"/>
            </a:endParaRPr>
          </a:p>
          <a:p>
            <a:pPr marL="18415" algn="just">
              <a:lnSpc>
                <a:spcPct val="100000"/>
              </a:lnSpc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6º</a:t>
            </a:r>
            <a:r>
              <a:rPr sz="1150" spc="30" dirty="0">
                <a:latin typeface="Arial MT"/>
                <a:cs typeface="Arial MT"/>
              </a:rPr>
              <a:t> </a:t>
            </a:r>
            <a:r>
              <a:rPr sz="1150" spc="-565" dirty="0">
                <a:solidFill>
                  <a:srgbClr val="161616"/>
                </a:solidFill>
                <a:latin typeface="Arial MT"/>
                <a:cs typeface="Arial MT"/>
              </a:rPr>
              <a:t>—</a:t>
            </a:r>
            <a:r>
              <a:rPr sz="1150" spc="13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ADMISSÃO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ASSOCÍADO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82023" y="6917049"/>
            <a:ext cx="5351145" cy="142811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3175" algn="just">
              <a:lnSpc>
                <a:spcPct val="98400"/>
              </a:lnSpc>
              <a:spcBef>
                <a:spcPts val="155"/>
              </a:spcBef>
            </a:pPr>
            <a:r>
              <a:rPr sz="1250" spc="-25" dirty="0">
                <a:latin typeface="Arial MT"/>
                <a:cs typeface="Arial MT"/>
              </a:rPr>
              <a:t>Poderào</a:t>
            </a:r>
            <a:r>
              <a:rPr sz="1250" spc="20" dirty="0">
                <a:latin typeface="Arial MT"/>
                <a:cs typeface="Arial MT"/>
              </a:rPr>
              <a:t> </a:t>
            </a:r>
            <a:r>
              <a:rPr sz="1250" spc="-65" dirty="0">
                <a:latin typeface="Arial MT"/>
                <a:cs typeface="Arial MT"/>
              </a:rPr>
              <a:t>fiLar-</a:t>
            </a:r>
            <a:r>
              <a:rPr sz="1250" dirty="0">
                <a:latin typeface="Arial MT"/>
                <a:cs typeface="Arial MT"/>
              </a:rPr>
              <a:t>se</a:t>
            </a:r>
            <a:r>
              <a:rPr sz="1250" spc="25" dirty="0">
                <a:latin typeface="Arial MT"/>
                <a:cs typeface="Arial MT"/>
              </a:rPr>
              <a:t> </a:t>
            </a:r>
            <a:r>
              <a:rPr sz="1250" spc="-20" dirty="0">
                <a:solidFill>
                  <a:srgbClr val="0A0A0A"/>
                </a:solidFill>
                <a:latin typeface="Arial MT"/>
                <a:cs typeface="Arial MT"/>
              </a:rPr>
              <a:t>somente</a:t>
            </a:r>
            <a:r>
              <a:rPr sz="1250" spc="15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250" spc="-20" dirty="0">
                <a:latin typeface="Arial MT"/>
                <a:cs typeface="Arial MT"/>
              </a:rPr>
              <a:t>pessoas</a:t>
            </a:r>
            <a:r>
              <a:rPr sz="1250" spc="5" dirty="0">
                <a:latin typeface="Arial MT"/>
                <a:cs typeface="Arial MT"/>
              </a:rPr>
              <a:t> </a:t>
            </a:r>
            <a:r>
              <a:rPr sz="1250" spc="-10" dirty="0">
                <a:solidFill>
                  <a:srgbClr val="0E0E0E"/>
                </a:solidFill>
                <a:latin typeface="Arial MT"/>
                <a:cs typeface="Arial MT"/>
              </a:rPr>
              <a:t>maiores</a:t>
            </a:r>
            <a:r>
              <a:rPr sz="1250" spc="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250" dirty="0">
                <a:solidFill>
                  <a:srgbClr val="232323"/>
                </a:solidFill>
                <a:latin typeface="Arial MT"/>
                <a:cs typeface="Arial MT"/>
              </a:rPr>
              <a:t>de</a:t>
            </a:r>
            <a:r>
              <a:rPr sz="1250" spc="-40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250" dirty="0">
                <a:solidFill>
                  <a:srgbClr val="181818"/>
                </a:solidFill>
                <a:latin typeface="Arial MT"/>
                <a:cs typeface="Arial MT"/>
              </a:rPr>
              <a:t>18 </a:t>
            </a:r>
            <a:r>
              <a:rPr sz="1250" spc="-20" dirty="0">
                <a:latin typeface="Arial MT"/>
                <a:cs typeface="Arial MT"/>
              </a:rPr>
              <a:t>(dezoito)</a:t>
            </a:r>
            <a:r>
              <a:rPr sz="1250" spc="25" dirty="0">
                <a:latin typeface="Arial MT"/>
                <a:cs typeface="Arial MT"/>
              </a:rPr>
              <a:t> </a:t>
            </a:r>
            <a:r>
              <a:rPr sz="1250" dirty="0">
                <a:latin typeface="Arial MT"/>
                <a:cs typeface="Arial MT"/>
              </a:rPr>
              <a:t>anos.</a:t>
            </a:r>
            <a:r>
              <a:rPr sz="1250" spc="15" dirty="0">
                <a:latin typeface="Arial MT"/>
                <a:cs typeface="Arial MT"/>
              </a:rPr>
              <a:t> </a:t>
            </a:r>
            <a:r>
              <a:rPr sz="1250" dirty="0">
                <a:latin typeface="Arial MT"/>
                <a:cs typeface="Arial MT"/>
              </a:rPr>
              <a:t>ou</a:t>
            </a:r>
            <a:r>
              <a:rPr sz="1250" spc="-60" dirty="0">
                <a:latin typeface="Arial MT"/>
                <a:cs typeface="Arial MT"/>
              </a:rPr>
              <a:t> </a:t>
            </a:r>
            <a:r>
              <a:rPr sz="1250" spc="-10" dirty="0">
                <a:solidFill>
                  <a:srgbClr val="0F0F0F"/>
                </a:solidFill>
                <a:latin typeface="Arial MT"/>
                <a:cs typeface="Arial MT"/>
              </a:rPr>
              <a:t>maiores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6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16</a:t>
            </a:r>
            <a:r>
              <a:rPr sz="1150" spc="17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(dezesseis)</a:t>
            </a:r>
            <a:r>
              <a:rPr sz="1150" spc="22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e</a:t>
            </a:r>
            <a:r>
              <a:rPr sz="1150" spc="160" dirty="0">
                <a:solidFill>
                  <a:srgbClr val="232323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menores</a:t>
            </a:r>
            <a:r>
              <a:rPr sz="1150" spc="18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313131"/>
                </a:solidFill>
                <a:latin typeface="Arial MT"/>
                <a:cs typeface="Arial MT"/>
              </a:rPr>
              <a:t>de</a:t>
            </a:r>
            <a:r>
              <a:rPr sz="1150" spc="165" dirty="0">
                <a:solidFill>
                  <a:srgbClr val="313131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18</a:t>
            </a:r>
            <a:r>
              <a:rPr sz="1150" spc="19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(dezoito)</a:t>
            </a:r>
            <a:r>
              <a:rPr sz="1150" spc="22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legalmente</a:t>
            </a:r>
            <a:r>
              <a:rPr sz="1150" spc="245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autorizadas, </a:t>
            </a:r>
            <a:r>
              <a:rPr sz="1150" dirty="0">
                <a:latin typeface="Arial MT"/>
                <a:cs typeface="Arial MT"/>
              </a:rPr>
              <a:t>independente</a:t>
            </a:r>
            <a:r>
              <a:rPr sz="1150" spc="16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8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classe</a:t>
            </a:r>
            <a:r>
              <a:rPr sz="1150" spc="13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social,</a:t>
            </a:r>
            <a:r>
              <a:rPr sz="1150" spc="11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nacionalidade,</a:t>
            </a:r>
            <a:r>
              <a:rPr sz="1150" spc="11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sexo,</a:t>
            </a:r>
            <a:r>
              <a:rPr sz="1150" spc="130" dirty="0">
                <a:solidFill>
                  <a:srgbClr val="151515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raça,</a:t>
            </a:r>
            <a:r>
              <a:rPr sz="1150" spc="114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cor</a:t>
            </a:r>
            <a:r>
              <a:rPr sz="1150" spc="10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90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crença </a:t>
            </a:r>
            <a:r>
              <a:rPr sz="1150" dirty="0">
                <a:latin typeface="Arial MT"/>
                <a:cs typeface="Arial MT"/>
              </a:rPr>
              <a:t>religiosa</a:t>
            </a:r>
            <a:r>
              <a:rPr sz="1150" spc="43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e,</a:t>
            </a:r>
            <a:r>
              <a:rPr sz="1150" spc="10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12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seu</a:t>
            </a:r>
            <a:r>
              <a:rPr sz="1150" spc="484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ingres</a:t>
            </a:r>
            <a:r>
              <a:rPr sz="1150" spc="-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so,</a:t>
            </a:r>
            <a:r>
              <a:rPr sz="1150" spc="10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o</a:t>
            </a:r>
            <a:r>
              <a:rPr sz="1150" spc="85" dirty="0">
                <a:solidFill>
                  <a:srgbClr val="131313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interessado</a:t>
            </a:r>
            <a:r>
              <a:rPr sz="1150" spc="12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deverá</a:t>
            </a:r>
            <a:r>
              <a:rPr sz="1150" spc="12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preencner</a:t>
            </a:r>
            <a:r>
              <a:rPr sz="1150" spc="16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ficha</a:t>
            </a:r>
            <a:r>
              <a:rPr sz="1150" spc="95" dirty="0">
                <a:latin typeface="Arial MT"/>
                <a:cs typeface="Arial MT"/>
              </a:rPr>
              <a:t>  </a:t>
            </a:r>
            <a:r>
              <a:rPr sz="1150" spc="-25" dirty="0">
                <a:solidFill>
                  <a:srgbClr val="161616"/>
                </a:solidFill>
                <a:latin typeface="Arial MT"/>
                <a:cs typeface="Arial MT"/>
              </a:rPr>
              <a:t>de </a:t>
            </a:r>
            <a:r>
              <a:rPr sz="1150" dirty="0">
                <a:latin typeface="Arial MT"/>
                <a:cs typeface="Arial MT"/>
              </a:rPr>
              <a:t>inscriçào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na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secretaria</a:t>
            </a:r>
            <a:r>
              <a:rPr sz="1150" spc="2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da</a:t>
            </a:r>
            <a:r>
              <a:rPr sz="1150" spc="17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entldade,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a</a:t>
            </a:r>
            <a:r>
              <a:rPr sz="1150" spc="13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submeterá</a:t>
            </a:r>
            <a:r>
              <a:rPr sz="1150" spc="2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à</a:t>
            </a:r>
            <a:r>
              <a:rPr sz="1150" spc="2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Oiretoria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Executiva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343434"/>
                </a:solidFill>
                <a:latin typeface="Arial MT"/>
                <a:cs typeface="Arial MT"/>
              </a:rPr>
              <a:t>e, </a:t>
            </a:r>
            <a:r>
              <a:rPr sz="1150" dirty="0">
                <a:latin typeface="Arial MT"/>
                <a:cs typeface="Arial MT"/>
              </a:rPr>
              <a:t>uma</a:t>
            </a:r>
            <a:r>
              <a:rPr sz="1150" spc="114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vez</a:t>
            </a:r>
            <a:r>
              <a:rPr sz="1150" spc="9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aprovada,</a:t>
            </a:r>
            <a:r>
              <a:rPr sz="1150" spc="14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terá</a:t>
            </a:r>
            <a:r>
              <a:rPr sz="1150" spc="12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seu</a:t>
            </a:r>
            <a:r>
              <a:rPr sz="1150" spc="90" dirty="0">
                <a:solidFill>
                  <a:srgbClr val="1C1C1C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nome,</a:t>
            </a:r>
            <a:r>
              <a:rPr sz="1150" spc="12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imediatamente,</a:t>
            </a:r>
            <a:r>
              <a:rPr sz="1150" spc="10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lançadO</a:t>
            </a:r>
            <a:r>
              <a:rPr sz="1150" spc="114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no</a:t>
            </a:r>
            <a:r>
              <a:rPr sz="1150" spc="49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livro</a:t>
            </a:r>
            <a:r>
              <a:rPr sz="1150" spc="85" dirty="0">
                <a:latin typeface="Arial MT"/>
                <a:cs typeface="Arial MT"/>
              </a:rPr>
              <a:t>  </a:t>
            </a:r>
            <a:r>
              <a:rPr sz="1150" spc="-25" dirty="0">
                <a:solidFill>
                  <a:srgbClr val="181818"/>
                </a:solidFill>
                <a:latin typeface="Arial MT"/>
                <a:cs typeface="Arial MT"/>
              </a:rPr>
              <a:t>de </a:t>
            </a:r>
            <a:r>
              <a:rPr sz="1150" dirty="0">
                <a:latin typeface="Arial MT"/>
                <a:cs typeface="Arial MT"/>
              </a:rPr>
              <a:t>associados,</a:t>
            </a:r>
            <a:r>
              <a:rPr sz="1150" spc="3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com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indicaçăo</a:t>
            </a:r>
            <a:r>
              <a:rPr sz="1150" spc="3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3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seu</a:t>
            </a:r>
            <a:r>
              <a:rPr sz="1150" spc="3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número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matricula</a:t>
            </a:r>
            <a:r>
              <a:rPr sz="1150" spc="3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A2A2A"/>
                </a:solidFill>
                <a:latin typeface="Arial MT"/>
                <a:cs typeface="Arial MT"/>
              </a:rPr>
              <a:t>e</a:t>
            </a:r>
            <a:r>
              <a:rPr sz="1150" spc="254" dirty="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categoria</a:t>
            </a:r>
            <a:r>
              <a:rPr sz="1150" spc="3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à</a:t>
            </a:r>
            <a:r>
              <a:rPr sz="1150" spc="26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spc="-35" dirty="0">
                <a:latin typeface="Arial MT"/>
                <a:cs typeface="Arial MT"/>
              </a:rPr>
              <a:t>quad </a:t>
            </a:r>
            <a:r>
              <a:rPr sz="1150" dirty="0">
                <a:latin typeface="Arial MT"/>
                <a:cs typeface="Arial MT"/>
              </a:rPr>
              <a:t>pertence.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devendo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3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interessado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01279" y="7272481"/>
            <a:ext cx="121920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spc="-25" dirty="0">
                <a:solidFill>
                  <a:srgbClr val="7C89BC"/>
                </a:solidFill>
                <a:latin typeface="Arial MT"/>
                <a:cs typeface="Arial MT"/>
              </a:rPr>
              <a:t>’*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71895" y="8484662"/>
            <a:ext cx="5349875" cy="106934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0955" marR="5080" indent="-3175">
              <a:lnSpc>
                <a:spcPts val="1350"/>
              </a:lnSpc>
              <a:spcBef>
                <a:spcPts val="204"/>
              </a:spcBef>
              <a:buAutoNum type="romanUcPeriod"/>
              <a:tabLst>
                <a:tab pos="20955" algn="l"/>
                <a:tab pos="177165" algn="l"/>
              </a:tabLst>
            </a:pPr>
            <a:r>
              <a:rPr sz="1150" dirty="0">
                <a:latin typeface="Arial MT"/>
                <a:cs typeface="Arial MT"/>
              </a:rPr>
              <a:t>	Apresentar</a:t>
            </a:r>
            <a:r>
              <a:rPr sz="1150" spc="32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a</a:t>
            </a:r>
            <a:r>
              <a:rPr sz="1150" spc="29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cëdula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de</a:t>
            </a:r>
            <a:r>
              <a:rPr sz="1150" spc="27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identidade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e,</a:t>
            </a:r>
            <a:r>
              <a:rPr sz="1150" spc="24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no</a:t>
            </a:r>
            <a:r>
              <a:rPr sz="1150" spc="26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caso</a:t>
            </a:r>
            <a:r>
              <a:rPr sz="1150" spc="29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63636"/>
                </a:solidFill>
                <a:latin typeface="Arial MT"/>
                <a:cs typeface="Arial MT"/>
              </a:rPr>
              <a:t>de</a:t>
            </a:r>
            <a:r>
              <a:rPr sz="1150" spc="220" dirty="0">
                <a:solidFill>
                  <a:srgbClr val="36363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menor</a:t>
            </a:r>
            <a:r>
              <a:rPr sz="1150" spc="32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de</a:t>
            </a:r>
            <a:r>
              <a:rPr sz="1150" spc="26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dezoito</a:t>
            </a:r>
            <a:r>
              <a:rPr sz="1150" spc="30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1A1A1A"/>
                </a:solidFill>
                <a:latin typeface="Arial MT"/>
                <a:cs typeface="Arial MT"/>
              </a:rPr>
              <a:t>anos, </a:t>
            </a:r>
            <a:r>
              <a:rPr sz="1150" dirty="0">
                <a:latin typeface="Arial MT"/>
                <a:cs typeface="Arial MT"/>
              </a:rPr>
              <a:t>autorizaçáo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dos</a:t>
            </a:r>
            <a:r>
              <a:rPr sz="1150" spc="4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pais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ou</a:t>
            </a:r>
            <a:r>
              <a:rPr sz="1150" spc="5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de</a:t>
            </a:r>
            <a:r>
              <a:rPr sz="1150" spc="80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seu</a:t>
            </a:r>
            <a:r>
              <a:rPr sz="1150" spc="15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responsável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legal:</a:t>
            </a:r>
            <a:endParaRPr sz="1150">
              <a:latin typeface="Arial MT"/>
              <a:cs typeface="Arial MT"/>
            </a:endParaRPr>
          </a:p>
          <a:p>
            <a:pPr marL="186690" indent="-173990">
              <a:lnSpc>
                <a:spcPct val="100000"/>
              </a:lnSpc>
              <a:spcBef>
                <a:spcPts val="1300"/>
              </a:spcBef>
              <a:buAutoNum type="romanUcPeriod"/>
              <a:tabLst>
                <a:tab pos="186690" algn="l"/>
              </a:tabLst>
            </a:pPr>
            <a:r>
              <a:rPr sz="1150" dirty="0">
                <a:latin typeface="Arial MT"/>
                <a:cs typeface="Arial MT"/>
              </a:rPr>
              <a:t>Concordar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com</a:t>
            </a:r>
            <a:r>
              <a:rPr sz="1150" spc="4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82828"/>
                </a:solidFill>
                <a:latin typeface="Arial MT"/>
                <a:cs typeface="Arial MT"/>
              </a:rPr>
              <a:t>o</a:t>
            </a:r>
            <a:r>
              <a:rPr sz="1150" spc="15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presente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estatuto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43434"/>
                </a:solidFill>
                <a:latin typeface="Arial MT"/>
                <a:cs typeface="Arial MT"/>
              </a:rPr>
              <a:t>e</a:t>
            </a:r>
            <a:r>
              <a:rPr sz="1150" spc="50" dirty="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A2A2A"/>
                </a:solidFill>
                <a:latin typeface="Arial MT"/>
                <a:cs typeface="Arial MT"/>
              </a:rPr>
              <a:t>os</a:t>
            </a:r>
            <a:r>
              <a:rPr sz="1150" spc="20" dirty="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princípios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nele</a:t>
            </a:r>
            <a:r>
              <a:rPr sz="1150" spc="20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definidos,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AutoNum type="romanUcPeriod"/>
            </a:pPr>
            <a:endParaRPr sz="1150">
              <a:latin typeface="Arial MT"/>
              <a:cs typeface="Arial MT"/>
            </a:endParaRPr>
          </a:p>
          <a:p>
            <a:pPr marL="226060" indent="-213360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AutoNum type="romanUcPeriod"/>
              <a:tabLst>
                <a:tab pos="226060" algn="l"/>
              </a:tabLst>
            </a:pP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Ter</a:t>
            </a:r>
            <a:r>
              <a:rPr sz="1150" spc="4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idoneidade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moral</a:t>
            </a:r>
            <a:r>
              <a:rPr sz="1150" spc="5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F2F2F"/>
                </a:solidFill>
                <a:latin typeface="Arial MT"/>
                <a:cs typeface="Arial MT"/>
              </a:rPr>
              <a:t>e</a:t>
            </a:r>
            <a:r>
              <a:rPr sz="1150" spc="15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reputaçäo</a:t>
            </a:r>
            <a:r>
              <a:rPr sz="1150" spc="13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ilibada;</a:t>
            </a:r>
            <a:endParaRPr sz="1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173" y="10568231"/>
            <a:ext cx="617220" cy="0"/>
          </a:xfrm>
          <a:custGeom>
            <a:avLst/>
            <a:gdLst/>
            <a:ahLst/>
            <a:cxnLst/>
            <a:rect l="l" t="t" r="r" b="b"/>
            <a:pathLst>
              <a:path w="617220">
                <a:moveTo>
                  <a:pt x="0" y="0"/>
                </a:moveTo>
                <a:lnTo>
                  <a:pt x="616618" y="0"/>
                </a:lnTo>
              </a:path>
            </a:pathLst>
          </a:custGeom>
          <a:ln w="15039">
            <a:solidFill>
              <a:srgbClr val="6460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69247" y="7333239"/>
            <a:ext cx="348916" cy="44516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55637" y="2021294"/>
            <a:ext cx="776037" cy="9023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672894" y="2520604"/>
            <a:ext cx="1341522" cy="17445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21910" y="8674760"/>
            <a:ext cx="282742" cy="23461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10653" y="1016656"/>
            <a:ext cx="5329993" cy="73994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46058" y="601567"/>
            <a:ext cx="4108787" cy="32485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815894" y="1937072"/>
            <a:ext cx="216568" cy="192505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991937" y="2071508"/>
            <a:ext cx="3414395" cy="2139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b="1" spc="-25" dirty="0">
                <a:latin typeface="Arial"/>
                <a:cs typeface="Arial"/>
              </a:rPr>
              <a:t>ARTIGO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7º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1C1C1C"/>
                </a:solidFill>
                <a:latin typeface="Arial MT"/>
                <a:cs typeface="Arial MT"/>
              </a:rPr>
              <a:t>-</a:t>
            </a:r>
            <a:r>
              <a:rPr sz="1200" spc="-8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200" b="1" dirty="0">
                <a:latin typeface="Arial"/>
                <a:cs typeface="Arial"/>
              </a:rPr>
              <a:t>SÃO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DEVERES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dirty="0">
                <a:latin typeface="Arial MT"/>
                <a:cs typeface="Arial MT"/>
              </a:rPr>
              <a:t>DOS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b="1" spc="-10" dirty="0">
                <a:latin typeface="Arial"/>
                <a:cs typeface="Arial"/>
              </a:rPr>
              <a:t>ASSOCIADOS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89358" y="2417417"/>
            <a:ext cx="3094990" cy="2139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dirty="0">
                <a:latin typeface="Arial MT"/>
                <a:cs typeface="Arial MT"/>
              </a:rPr>
              <a:t>I.</a:t>
            </a:r>
            <a:r>
              <a:rPr sz="1200" spc="-6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Cumprir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A1A1A"/>
                </a:solidFill>
                <a:latin typeface="Arial MT"/>
                <a:cs typeface="Arial MT"/>
              </a:rPr>
              <a:t>e</a:t>
            </a:r>
            <a:r>
              <a:rPr sz="1200" spc="-3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fazer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0C0C0C"/>
                </a:solidFill>
                <a:latin typeface="Arial MT"/>
                <a:cs typeface="Arial MT"/>
              </a:rPr>
              <a:t>cumprir</a:t>
            </a:r>
            <a:r>
              <a:rPr sz="1200" spc="-5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B2B2B"/>
                </a:solidFill>
                <a:latin typeface="Arial MT"/>
                <a:cs typeface="Arial MT"/>
              </a:rPr>
              <a:t>o</a:t>
            </a:r>
            <a:r>
              <a:rPr sz="1200" spc="-60" dirty="0">
                <a:solidFill>
                  <a:srgbClr val="2B2B2B"/>
                </a:solidFill>
                <a:latin typeface="Arial MT"/>
                <a:cs typeface="Arial MT"/>
              </a:rPr>
              <a:t> </a:t>
            </a:r>
            <a:r>
              <a:rPr sz="1200" spc="-20" dirty="0">
                <a:solidFill>
                  <a:srgbClr val="111111"/>
                </a:solidFill>
                <a:latin typeface="Arial MT"/>
                <a:cs typeface="Arial MT"/>
              </a:rPr>
              <a:t>presen(e</a:t>
            </a:r>
            <a:r>
              <a:rPr sz="1200" spc="1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estatuto;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7326" y="2760317"/>
            <a:ext cx="5356860" cy="453771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4130">
              <a:lnSpc>
                <a:spcPct val="100000"/>
              </a:lnSpc>
              <a:spcBef>
                <a:spcPts val="130"/>
              </a:spcBef>
            </a:pPr>
            <a:r>
              <a:rPr sz="1200" dirty="0">
                <a:latin typeface="Arial MT"/>
                <a:cs typeface="Arial MT"/>
              </a:rPr>
              <a:t>Il. Respeitar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D2D2D"/>
                </a:solidFill>
                <a:latin typeface="Arial MT"/>
                <a:cs typeface="Arial MT"/>
              </a:rPr>
              <a:t>e</a:t>
            </a:r>
            <a:r>
              <a:rPr sz="1200" spc="-65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cumprir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as</a:t>
            </a:r>
            <a:r>
              <a:rPr sz="1200" spc="-5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decisões</a:t>
            </a:r>
            <a:r>
              <a:rPr sz="1200" spc="1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da</a:t>
            </a:r>
            <a:r>
              <a:rPr sz="1200" spc="-5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Assembleia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181818"/>
                </a:solidFill>
                <a:latin typeface="Arial MT"/>
                <a:cs typeface="Arial MT"/>
              </a:rPr>
              <a:t>Geral;</a:t>
            </a:r>
            <a:endParaRPr sz="1200">
              <a:latin typeface="Arial MT"/>
              <a:cs typeface="Arial MT"/>
            </a:endParaRPr>
          </a:p>
          <a:p>
            <a:pPr marL="232410" indent="-208279">
              <a:lnSpc>
                <a:spcPct val="100000"/>
              </a:lnSpc>
              <a:spcBef>
                <a:spcPts val="1310"/>
              </a:spcBef>
              <a:buAutoNum type="romanUcPeriod" startAt="3"/>
              <a:tabLst>
                <a:tab pos="232410" algn="l"/>
              </a:tabLst>
            </a:pPr>
            <a:r>
              <a:rPr sz="1200" dirty="0">
                <a:latin typeface="Arial MT"/>
                <a:cs typeface="Arial MT"/>
              </a:rPr>
              <a:t>Zelar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pelo</a:t>
            </a:r>
            <a:r>
              <a:rPr sz="1200" spc="-6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bom nome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da</a:t>
            </a:r>
            <a:r>
              <a:rPr sz="1200" spc="-1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Associação;</a:t>
            </a:r>
            <a:endParaRPr sz="1200">
              <a:latin typeface="Arial MT"/>
              <a:cs typeface="Arial MT"/>
            </a:endParaRPr>
          </a:p>
          <a:p>
            <a:pPr marL="248285" indent="-224154">
              <a:lnSpc>
                <a:spcPct val="100000"/>
              </a:lnSpc>
              <a:spcBef>
                <a:spcPts val="1305"/>
              </a:spcBef>
              <a:buAutoNum type="romanUcPeriod" startAt="3"/>
              <a:tabLst>
                <a:tab pos="248285" algn="l"/>
              </a:tabLst>
            </a:pPr>
            <a:r>
              <a:rPr sz="1200" dirty="0">
                <a:latin typeface="Arial MT"/>
                <a:cs typeface="Arial MT"/>
              </a:rPr>
              <a:t>Defender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</a:t>
            </a:r>
            <a:r>
              <a:rPr sz="1200" spc="-6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patrimõnio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e</a:t>
            </a:r>
            <a:r>
              <a:rPr sz="1200" spc="-7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os</a:t>
            </a:r>
            <a:r>
              <a:rPr sz="1200" spc="-6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interesses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da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Associação;</a:t>
            </a:r>
            <a:endParaRPr sz="1200">
              <a:latin typeface="Arial MT"/>
              <a:cs typeface="Arial MT"/>
            </a:endParaRPr>
          </a:p>
          <a:p>
            <a:pPr marL="32384" marR="2189480" indent="-6350">
              <a:lnSpc>
                <a:spcPct val="187500"/>
              </a:lnSpc>
              <a:spcBef>
                <a:spcPts val="25"/>
              </a:spcBef>
              <a:buAutoNum type="romanUcPeriod" startAt="3"/>
              <a:tabLst>
                <a:tab pos="32384" algn="l"/>
                <a:tab pos="205104" algn="l"/>
              </a:tabLst>
            </a:pPr>
            <a:r>
              <a:rPr sz="1200" dirty="0">
                <a:latin typeface="Arial MT"/>
                <a:cs typeface="Arial MT"/>
              </a:rPr>
              <a:t>	Cumprir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fazer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cumprir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C1C1C"/>
                </a:solidFill>
                <a:latin typeface="Arial MT"/>
                <a:cs typeface="Arial MT"/>
              </a:rPr>
              <a:t>o</a:t>
            </a:r>
            <a:r>
              <a:rPr sz="1200" spc="-4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200" spc="-30" dirty="0">
                <a:solidFill>
                  <a:srgbClr val="0E0E0E"/>
                </a:solidFill>
                <a:latin typeface="Arial MT"/>
                <a:cs typeface="Arial MT"/>
              </a:rPr>
              <a:t>regímento</a:t>
            </a:r>
            <a:r>
              <a:rPr sz="1200" spc="1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interno; </a:t>
            </a:r>
            <a:r>
              <a:rPr sz="1200" dirty="0">
                <a:latin typeface="Arial MT"/>
                <a:cs typeface="Arial MT"/>
              </a:rPr>
              <a:t>Vl.</a:t>
            </a:r>
            <a:r>
              <a:rPr sz="1200" spc="-50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111111"/>
                </a:solidFill>
                <a:latin typeface="Arial MT"/>
                <a:cs typeface="Arial MT"/>
              </a:rPr>
              <a:t>Comparecer</a:t>
            </a:r>
            <a:r>
              <a:rPr sz="1200" spc="6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por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0F0F0F"/>
                </a:solidFill>
                <a:latin typeface="Arial MT"/>
                <a:cs typeface="Arial MT"/>
              </a:rPr>
              <a:t>ocasião</a:t>
            </a:r>
            <a:r>
              <a:rPr sz="1200" spc="1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das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0C0C0C"/>
                </a:solidFill>
                <a:latin typeface="Arial MT"/>
                <a:cs typeface="Arial MT"/>
              </a:rPr>
              <a:t>eleições;</a:t>
            </a:r>
            <a:endParaRPr sz="1200">
              <a:latin typeface="Arial MT"/>
              <a:cs typeface="Arial MT"/>
            </a:endParaRPr>
          </a:p>
          <a:p>
            <a:pPr marL="26034">
              <a:lnSpc>
                <a:spcPct val="100000"/>
              </a:lnSpc>
              <a:spcBef>
                <a:spcPts val="1310"/>
              </a:spcBef>
            </a:pPr>
            <a:r>
              <a:rPr sz="1200" dirty="0">
                <a:latin typeface="Arial MT"/>
                <a:cs typeface="Arial MT"/>
              </a:rPr>
              <a:t>VII.</a:t>
            </a:r>
            <a:r>
              <a:rPr sz="1200" spc="-8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Votar</a:t>
            </a:r>
            <a:r>
              <a:rPr sz="1200" dirty="0">
                <a:latin typeface="Arial MT"/>
                <a:cs typeface="Arial MT"/>
              </a:rPr>
              <a:t> por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0C0C0C"/>
                </a:solidFill>
                <a:latin typeface="Arial MT"/>
                <a:cs typeface="Arial MT"/>
              </a:rPr>
              <a:t>ocasião</a:t>
            </a:r>
            <a:r>
              <a:rPr sz="1200" spc="1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das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eleições;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Arial MT"/>
              <a:cs typeface="Arial MT"/>
            </a:endParaRPr>
          </a:p>
          <a:p>
            <a:pPr marL="21590" marR="5080" indent="4445">
              <a:lnSpc>
                <a:spcPts val="1370"/>
              </a:lnSpc>
            </a:pPr>
            <a:r>
              <a:rPr sz="1200" dirty="0">
                <a:latin typeface="Arial MT"/>
                <a:cs typeface="Arial MT"/>
              </a:rPr>
              <a:t>VIII.</a:t>
            </a:r>
            <a:r>
              <a:rPr sz="1200" spc="10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Denunciar</a:t>
            </a:r>
            <a:r>
              <a:rPr sz="1200" spc="17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qualquer</a:t>
            </a:r>
            <a:r>
              <a:rPr sz="1200" spc="19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irregularidade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verificada</a:t>
            </a:r>
            <a:r>
              <a:rPr sz="1200" spc="1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dentro</a:t>
            </a:r>
            <a:r>
              <a:rPr sz="1200" spc="11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da</a:t>
            </a:r>
            <a:r>
              <a:rPr sz="1200" spc="11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Associação,</a:t>
            </a:r>
            <a:r>
              <a:rPr sz="1200" spc="170" dirty="0">
                <a:latin typeface="Arial MT"/>
                <a:cs typeface="Arial MT"/>
              </a:rPr>
              <a:t> </a:t>
            </a:r>
            <a:r>
              <a:rPr sz="1200" spc="-20" dirty="0">
                <a:solidFill>
                  <a:srgbClr val="0C0C0C"/>
                </a:solidFill>
                <a:latin typeface="Arial MT"/>
                <a:cs typeface="Arial MT"/>
              </a:rPr>
              <a:t>para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que</a:t>
            </a:r>
            <a:r>
              <a:rPr sz="1200" spc="-5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Assembleia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Geral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161616"/>
                </a:solidFill>
                <a:latin typeface="Arial MT"/>
                <a:cs typeface="Arial MT"/>
              </a:rPr>
              <a:t>tome</a:t>
            </a:r>
            <a:r>
              <a:rPr sz="1200" spc="-6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providências.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Arial MT"/>
              <a:cs typeface="Arial MT"/>
            </a:endParaRPr>
          </a:p>
          <a:p>
            <a:pPr marL="15240" marR="5080" indent="5080">
              <a:lnSpc>
                <a:spcPts val="1330"/>
              </a:lnSpc>
            </a:pPr>
            <a:r>
              <a:rPr sz="1200" dirty="0">
                <a:latin typeface="Arial MT"/>
                <a:cs typeface="Arial MT"/>
              </a:rPr>
              <a:t>Parágrafo</a:t>
            </a:r>
            <a:r>
              <a:rPr sz="1200" spc="6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Único</a:t>
            </a:r>
            <a:r>
              <a:rPr sz="1200" spc="6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3F3F3F"/>
                </a:solidFill>
                <a:latin typeface="Arial MT"/>
                <a:cs typeface="Arial MT"/>
              </a:rPr>
              <a:t>-</a:t>
            </a:r>
            <a:r>
              <a:rPr sz="1200" spc="-3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É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dever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do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associado</a:t>
            </a:r>
            <a:r>
              <a:rPr sz="1200" spc="7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contribuinte</a:t>
            </a:r>
            <a:r>
              <a:rPr sz="1200" spc="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honrar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pontualmente</a:t>
            </a:r>
            <a:r>
              <a:rPr sz="1200" spc="95" dirty="0">
                <a:latin typeface="Arial MT"/>
                <a:cs typeface="Arial MT"/>
              </a:rPr>
              <a:t> </a:t>
            </a:r>
            <a:r>
              <a:rPr sz="1200" spc="-25" dirty="0">
                <a:solidFill>
                  <a:srgbClr val="111111"/>
                </a:solidFill>
                <a:latin typeface="Arial MT"/>
                <a:cs typeface="Arial MT"/>
              </a:rPr>
              <a:t>com </a:t>
            </a:r>
            <a:r>
              <a:rPr sz="1200" dirty="0">
                <a:latin typeface="Arial MT"/>
                <a:cs typeface="Arial MT"/>
              </a:rPr>
              <a:t>as</a:t>
            </a:r>
            <a:r>
              <a:rPr sz="1200" spc="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contrib4çôes</a:t>
            </a:r>
            <a:r>
              <a:rPr sz="1200" spc="150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0F0F0F"/>
                </a:solidFill>
                <a:latin typeface="Arial MT"/>
                <a:cs typeface="Arial MT"/>
              </a:rPr>
              <a:t>associativas.</a:t>
            </a:r>
            <a:endParaRPr sz="1200">
              <a:latin typeface="Arial MT"/>
              <a:cs typeface="Arial MT"/>
            </a:endParaRPr>
          </a:p>
          <a:p>
            <a:pPr marL="20955">
              <a:lnSpc>
                <a:spcPct val="100000"/>
              </a:lnSpc>
              <a:spcBef>
                <a:spcPts val="1230"/>
              </a:spcBef>
            </a:pPr>
            <a:r>
              <a:rPr sz="1200" b="1" spc="-25" dirty="0">
                <a:latin typeface="Arial"/>
                <a:cs typeface="Arial"/>
              </a:rPr>
              <a:t>ARTIGO</a:t>
            </a:r>
            <a:r>
              <a:rPr sz="1200" b="1" dirty="0"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8º</a:t>
            </a:r>
            <a:r>
              <a:rPr sz="1200" spc="-1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SÃO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DIREITOS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DOS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ASSOCIADOS</a:t>
            </a:r>
            <a:endParaRPr sz="1200">
              <a:latin typeface="Arial MT"/>
              <a:cs typeface="Arial MT"/>
            </a:endParaRPr>
          </a:p>
          <a:p>
            <a:pPr marL="19685">
              <a:lnSpc>
                <a:spcPct val="100000"/>
              </a:lnSpc>
              <a:spcBef>
                <a:spcPts val="1310"/>
              </a:spcBef>
            </a:pPr>
            <a:r>
              <a:rPr sz="1200" spc="-10" dirty="0">
                <a:latin typeface="Arial MT"/>
                <a:cs typeface="Arial MT"/>
              </a:rPr>
              <a:t>Sào</a:t>
            </a:r>
            <a:r>
              <a:rPr sz="1200" spc="-6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direitos</a:t>
            </a:r>
            <a:r>
              <a:rPr sz="1200" spc="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dos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associados</a:t>
            </a:r>
            <a:r>
              <a:rPr sz="1200" spc="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quites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com</a:t>
            </a:r>
            <a:r>
              <a:rPr sz="1200" spc="-1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suas</a:t>
            </a:r>
            <a:r>
              <a:rPr sz="1200" spc="-6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obrigações</a:t>
            </a:r>
            <a:r>
              <a:rPr sz="1200" spc="5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sociais: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Arial MT"/>
              <a:cs typeface="Arial MT"/>
            </a:endParaRPr>
          </a:p>
          <a:p>
            <a:pPr marL="13335" marR="6985" indent="-1270">
              <a:lnSpc>
                <a:spcPts val="1350"/>
              </a:lnSpc>
            </a:pPr>
            <a:r>
              <a:rPr sz="1200" dirty="0">
                <a:latin typeface="Arial MT"/>
                <a:cs typeface="Arial MT"/>
              </a:rPr>
              <a:t>I.</a:t>
            </a:r>
            <a:r>
              <a:rPr sz="1200" spc="36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Votar</a:t>
            </a:r>
            <a:r>
              <a:rPr sz="1200" spc="38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e</a:t>
            </a:r>
            <a:r>
              <a:rPr sz="1200" spc="35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ser</a:t>
            </a:r>
            <a:r>
              <a:rPr sz="1200" spc="409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votado</a:t>
            </a:r>
            <a:r>
              <a:rPr sz="1200" spc="38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para</a:t>
            </a:r>
            <a:r>
              <a:rPr sz="1200" spc="3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qualquer</a:t>
            </a:r>
            <a:r>
              <a:rPr sz="1200" spc="49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cargo</a:t>
            </a:r>
            <a:r>
              <a:rPr sz="1200" spc="35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61616"/>
                </a:solidFill>
                <a:latin typeface="Arial MT"/>
                <a:cs typeface="Arial MT"/>
              </a:rPr>
              <a:t>da</a:t>
            </a:r>
            <a:r>
              <a:rPr sz="1200" spc="35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Diretoria</a:t>
            </a:r>
            <a:r>
              <a:rPr sz="1200" spc="39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Executiva</a:t>
            </a:r>
            <a:r>
              <a:rPr sz="1200" spc="4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ou</a:t>
            </a:r>
            <a:r>
              <a:rPr sz="1200" spc="335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do </a:t>
            </a:r>
            <a:r>
              <a:rPr sz="1200" spc="-10" dirty="0">
                <a:latin typeface="Arial MT"/>
                <a:cs typeface="Arial MT"/>
              </a:rPr>
              <a:t>Conselho</a:t>
            </a:r>
            <a:r>
              <a:rPr sz="1200" spc="-5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Fiscal,</a:t>
            </a:r>
            <a:r>
              <a:rPr sz="1200" spc="-2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na</a:t>
            </a:r>
            <a:r>
              <a:rPr sz="1200" spc="-6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forma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prevista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neste</a:t>
            </a:r>
            <a:r>
              <a:rPr sz="1200" spc="-6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estatuto;</a:t>
            </a:r>
            <a:endParaRPr sz="1200">
              <a:latin typeface="Arial MT"/>
              <a:cs typeface="Arial MT"/>
            </a:endParaRPr>
          </a:p>
          <a:p>
            <a:pPr marL="179705">
              <a:lnSpc>
                <a:spcPct val="100000"/>
              </a:lnSpc>
              <a:spcBef>
                <a:spcPts val="1305"/>
              </a:spcBef>
            </a:pPr>
            <a:r>
              <a:rPr sz="1150" spc="85" dirty="0">
                <a:latin typeface="Arial MT"/>
                <a:cs typeface="Arial MT"/>
              </a:rPr>
              <a:t>Usu</a:t>
            </a:r>
            <a:r>
              <a:rPr sz="1150" spc="3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uir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os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benefícios</a:t>
            </a:r>
            <a:r>
              <a:rPr sz="1150" spc="3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oferecidos</a:t>
            </a:r>
            <a:r>
              <a:rPr sz="1150" spc="26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pela</a:t>
            </a:r>
            <a:r>
              <a:rPr sz="1150" spc="2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Associação,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50505"/>
                </a:solidFill>
                <a:latin typeface="Arial MT"/>
                <a:cs typeface="Arial MT"/>
              </a:rPr>
              <a:t>na</a:t>
            </a:r>
            <a:r>
              <a:rPr sz="1150" spc="215" dirty="0">
                <a:solidFill>
                  <a:srgbClr val="05050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forma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prevista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neste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14239" y="1893458"/>
            <a:ext cx="1438275" cy="860425"/>
          </a:xfrm>
          <a:prstGeom prst="rect">
            <a:avLst/>
          </a:prstGeom>
          <a:ln w="15039">
            <a:solidFill>
              <a:srgbClr val="48484B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288290">
              <a:lnSpc>
                <a:spcPct val="100000"/>
              </a:lnSpc>
              <a:spcBef>
                <a:spcPts val="90"/>
              </a:spcBef>
            </a:pPr>
            <a:r>
              <a:rPr sz="750" spc="-50" dirty="0">
                <a:solidFill>
                  <a:srgbClr val="181818"/>
                </a:solidFill>
                <a:latin typeface="Arial Black"/>
                <a:cs typeface="Arial Black"/>
              </a:rPr>
              <a:t>OUARULHO8</a:t>
            </a:r>
            <a:r>
              <a:rPr sz="750" spc="155" dirty="0">
                <a:solidFill>
                  <a:srgbClr val="181818"/>
                </a:solidFill>
                <a:latin typeface="Arial Black"/>
                <a:cs typeface="Arial Black"/>
              </a:rPr>
              <a:t> </a:t>
            </a:r>
            <a:r>
              <a:rPr sz="750" dirty="0">
                <a:solidFill>
                  <a:srgbClr val="2F2F2F"/>
                </a:solidFill>
                <a:latin typeface="Arial Black"/>
                <a:cs typeface="Arial Black"/>
              </a:rPr>
              <a:t>-</a:t>
            </a:r>
            <a:r>
              <a:rPr sz="750" spc="35" dirty="0">
                <a:solidFill>
                  <a:srgbClr val="2F2F2F"/>
                </a:solidFill>
                <a:latin typeface="Arial Black"/>
                <a:cs typeface="Arial Black"/>
              </a:rPr>
              <a:t> </a:t>
            </a:r>
            <a:r>
              <a:rPr sz="750" spc="-25" dirty="0">
                <a:solidFill>
                  <a:srgbClr val="1C1C1C"/>
                </a:solidFill>
                <a:latin typeface="Arial Black"/>
                <a:cs typeface="Arial Black"/>
              </a:rPr>
              <a:t>BP</a:t>
            </a:r>
            <a:endParaRPr sz="75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sz="750">
              <a:latin typeface="Arial Black"/>
              <a:cs typeface="Arial Black"/>
            </a:endParaRPr>
          </a:p>
          <a:p>
            <a:pPr marL="330200">
              <a:lnSpc>
                <a:spcPct val="100000"/>
              </a:lnSpc>
              <a:spcBef>
                <a:spcPts val="5"/>
              </a:spcBef>
            </a:pPr>
            <a:r>
              <a:rPr sz="1500" dirty="0">
                <a:solidFill>
                  <a:srgbClr val="2B2B2B"/>
                </a:solidFill>
                <a:latin typeface="Times New Roman"/>
                <a:cs typeface="Times New Roman"/>
              </a:rPr>
              <a:t>1</a:t>
            </a:r>
            <a:r>
              <a:rPr sz="1500" spc="-40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313131"/>
                </a:solidFill>
                <a:latin typeface="Times New Roman"/>
                <a:cs typeface="Times New Roman"/>
              </a:rPr>
              <a:t>5</a:t>
            </a:r>
            <a:r>
              <a:rPr sz="1500" spc="70" dirty="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1A1A1A"/>
                </a:solidFill>
                <a:latin typeface="Times New Roman"/>
                <a:cs typeface="Times New Roman"/>
              </a:rPr>
              <a:t>l</a:t>
            </a:r>
            <a:r>
              <a:rPr sz="1500" spc="19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1A1A1A"/>
                </a:solidFill>
                <a:latin typeface="Times New Roman"/>
                <a:cs typeface="Times New Roman"/>
              </a:rPr>
              <a:t>í</a:t>
            </a:r>
            <a:r>
              <a:rPr sz="1500" spc="114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1C1C1C"/>
                </a:solidFill>
                <a:latin typeface="Times New Roman"/>
                <a:cs typeface="Times New Roman"/>
              </a:rPr>
              <a:t>1</a:t>
            </a:r>
            <a:r>
              <a:rPr sz="1500" spc="9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500" spc="-50" dirty="0">
                <a:solidFill>
                  <a:srgbClr val="1C1C1C"/>
                </a:solidFill>
                <a:latin typeface="Times New Roman"/>
                <a:cs typeface="Times New Roman"/>
              </a:rPr>
              <a:t>6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68939" y="7332069"/>
            <a:ext cx="201295" cy="1308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187" baseline="3968" dirty="0">
                <a:latin typeface="Arial MT"/>
                <a:cs typeface="Arial MT"/>
              </a:rPr>
              <a:t>€2</a:t>
            </a:r>
            <a:r>
              <a:rPr sz="1050" spc="187" baseline="3968" dirty="0">
                <a:latin typeface="Arial MT"/>
                <a:cs typeface="Arial MT"/>
              </a:rPr>
              <a:t> </a:t>
            </a:r>
            <a:r>
              <a:rPr sz="700" spc="-50" dirty="0">
                <a:latin typeface="Arial MT"/>
                <a:cs typeface="Arial MT"/>
              </a:rPr>
              <a:t>t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67512" y="7606038"/>
            <a:ext cx="5356860" cy="211772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7145" marR="5080" indent="-1270">
              <a:lnSpc>
                <a:spcPts val="1370"/>
              </a:lnSpc>
              <a:spcBef>
                <a:spcPts val="235"/>
              </a:spcBef>
            </a:pPr>
            <a:r>
              <a:rPr sz="1200" dirty="0">
                <a:latin typeface="Arial MT"/>
                <a:cs typeface="Arial MT"/>
              </a:rPr>
              <a:t>III.</a:t>
            </a:r>
            <a:r>
              <a:rPr sz="1200" spc="33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Recorrer</a:t>
            </a:r>
            <a:r>
              <a:rPr sz="1200" spc="45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à</a:t>
            </a:r>
            <a:r>
              <a:rPr sz="1200" spc="38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Assembleia</a:t>
            </a:r>
            <a:r>
              <a:rPr sz="1200" spc="45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Geral</a:t>
            </a:r>
            <a:r>
              <a:rPr sz="1200" spc="34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contra</a:t>
            </a:r>
            <a:r>
              <a:rPr sz="1200" spc="40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A1A1A"/>
                </a:solidFill>
                <a:latin typeface="Arial MT"/>
                <a:cs typeface="Arial MT"/>
              </a:rPr>
              <a:t>qualquer</a:t>
            </a:r>
            <a:r>
              <a:rPr sz="1200" spc="44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ato</a:t>
            </a:r>
            <a:r>
              <a:rPr sz="1200" spc="32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da</a:t>
            </a:r>
            <a:r>
              <a:rPr sz="1200" spc="39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Diretoria</a:t>
            </a:r>
            <a:r>
              <a:rPr sz="1200" spc="40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A2A2A"/>
                </a:solidFill>
                <a:latin typeface="Arial MT"/>
                <a:cs typeface="Arial MT"/>
              </a:rPr>
              <a:t>ou</a:t>
            </a:r>
            <a:r>
              <a:rPr sz="1200" spc="320" dirty="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do </a:t>
            </a:r>
            <a:r>
              <a:rPr sz="1200" spc="-10" dirty="0">
                <a:latin typeface="Arial MT"/>
                <a:cs typeface="Arial MT"/>
              </a:rPr>
              <a:t>Conselho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Fiscal;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sz="1200">
              <a:latin typeface="Arial MT"/>
              <a:cs typeface="Arial MT"/>
            </a:endParaRPr>
          </a:p>
          <a:p>
            <a:pPr marL="19050" algn="just">
              <a:lnSpc>
                <a:spcPct val="100000"/>
              </a:lnSpc>
            </a:pPr>
            <a:r>
              <a:rPr sz="1200" spc="-10" dirty="0">
                <a:latin typeface="Arial MT"/>
                <a:cs typeface="Arial MT"/>
              </a:rPr>
              <a:t>ARTIGO</a:t>
            </a:r>
            <a:r>
              <a:rPr sz="1200" spc="-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9º</a:t>
            </a:r>
            <a:r>
              <a:rPr sz="1200" spc="-75" dirty="0">
                <a:latin typeface="Arial MT"/>
                <a:cs typeface="Arial MT"/>
              </a:rPr>
              <a:t> </a:t>
            </a:r>
            <a:r>
              <a:rPr sz="1200" spc="-520" dirty="0">
                <a:latin typeface="Arial MT"/>
                <a:cs typeface="Arial MT"/>
              </a:rPr>
              <a:t>—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b="1" dirty="0">
                <a:latin typeface="Arial"/>
                <a:cs typeface="Arial"/>
              </a:rPr>
              <a:t>DA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DEMISSÃO</a:t>
            </a:r>
            <a:r>
              <a:rPr sz="1200" b="1" spc="65" dirty="0">
                <a:latin typeface="Arial"/>
                <a:cs typeface="Arial"/>
              </a:rPr>
              <a:t> </a:t>
            </a:r>
            <a:r>
              <a:rPr sz="1200" dirty="0">
                <a:latin typeface="Arial MT"/>
                <a:cs typeface="Arial MT"/>
              </a:rPr>
              <a:t>DO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b="1" spc="-10" dirty="0">
                <a:latin typeface="Arial"/>
                <a:cs typeface="Arial"/>
              </a:rPr>
              <a:t>ASSOCIADO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Arial"/>
              <a:cs typeface="Arial"/>
            </a:endParaRPr>
          </a:p>
          <a:p>
            <a:pPr marL="13335" marR="5080" indent="-635" algn="just">
              <a:lnSpc>
                <a:spcPts val="1370"/>
              </a:lnSpc>
            </a:pPr>
            <a:r>
              <a:rPr sz="1200" dirty="0">
                <a:latin typeface="Arial MT"/>
                <a:cs typeface="Arial MT"/>
              </a:rPr>
              <a:t>É</a:t>
            </a:r>
            <a:r>
              <a:rPr sz="1200" spc="5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direito</a:t>
            </a:r>
            <a:r>
              <a:rPr sz="1200" spc="9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81818"/>
                </a:solidFill>
                <a:latin typeface="Arial MT"/>
                <a:cs typeface="Arial MT"/>
              </a:rPr>
              <a:t>do</a:t>
            </a:r>
            <a:r>
              <a:rPr sz="1200" spc="8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associado</a:t>
            </a:r>
            <a:r>
              <a:rPr sz="1200" spc="17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demitir-</a:t>
            </a:r>
            <a:r>
              <a:rPr sz="1200" dirty="0">
                <a:latin typeface="Arial MT"/>
                <a:cs typeface="Arial MT"/>
              </a:rPr>
              <a:t>se</a:t>
            </a:r>
            <a:r>
              <a:rPr sz="1200" spc="21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F1F1F"/>
                </a:solidFill>
                <a:latin typeface="Arial MT"/>
                <a:cs typeface="Arial MT"/>
              </a:rPr>
              <a:t>do</a:t>
            </a:r>
            <a:r>
              <a:rPr sz="1200" spc="10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quadro</a:t>
            </a:r>
            <a:r>
              <a:rPr sz="1200" spc="1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social,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quando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julgar</a:t>
            </a:r>
            <a:r>
              <a:rPr sz="1200" spc="13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necessário, </a:t>
            </a:r>
            <a:r>
              <a:rPr sz="1200" dirty="0">
                <a:latin typeface="Arial MT"/>
                <a:cs typeface="Arial MT"/>
              </a:rPr>
              <a:t>protocolando</a:t>
            </a:r>
            <a:r>
              <a:rPr sz="1200" spc="2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seu</a:t>
            </a:r>
            <a:r>
              <a:rPr sz="1200" spc="16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peaido</a:t>
            </a:r>
            <a:r>
              <a:rPr sz="1200" spc="22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81818"/>
                </a:solidFill>
                <a:latin typeface="Arial MT"/>
                <a:cs typeface="Arial MT"/>
              </a:rPr>
              <a:t>junto</a:t>
            </a:r>
            <a:r>
              <a:rPr sz="1200" spc="21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à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Secretaria</a:t>
            </a:r>
            <a:r>
              <a:rPr sz="1200" spc="27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E0E0E"/>
                </a:solidFill>
                <a:latin typeface="Arial MT"/>
                <a:cs typeface="Arial MT"/>
              </a:rPr>
              <a:t>da</a:t>
            </a:r>
            <a:r>
              <a:rPr sz="1200" spc="21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Associação,</a:t>
            </a:r>
            <a:r>
              <a:rPr sz="1200" spc="28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desde</a:t>
            </a:r>
            <a:r>
              <a:rPr sz="1200" spc="18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C1C1C"/>
                </a:solidFill>
                <a:latin typeface="Arial MT"/>
                <a:cs typeface="Arial MT"/>
              </a:rPr>
              <a:t>que</a:t>
            </a:r>
            <a:r>
              <a:rPr sz="1200" spc="19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não </a:t>
            </a:r>
            <a:r>
              <a:rPr sz="1200" dirty="0">
                <a:latin typeface="Arial MT"/>
                <a:cs typeface="Arial MT"/>
              </a:rPr>
              <a:t>esteja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A1A1A"/>
                </a:solidFill>
                <a:latin typeface="Arial MT"/>
                <a:cs typeface="Arial MT"/>
              </a:rPr>
              <a:t>em</a:t>
            </a:r>
            <a:r>
              <a:rPr sz="1200" spc="-6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débito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com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C1C1C"/>
                </a:solidFill>
                <a:latin typeface="Arial MT"/>
                <a:cs typeface="Arial MT"/>
              </a:rPr>
              <a:t>suas</a:t>
            </a:r>
            <a:r>
              <a:rPr sz="1200" spc="-3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obrigações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associativas.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250"/>
              </a:spcBef>
            </a:pPr>
            <a:endParaRPr sz="1200">
              <a:latin typeface="Arial MT"/>
              <a:cs typeface="Arial MT"/>
            </a:endParaRPr>
          </a:p>
          <a:p>
            <a:pPr marL="19050" algn="just">
              <a:lnSpc>
                <a:spcPct val="100000"/>
              </a:lnSpc>
            </a:pPr>
            <a:r>
              <a:rPr sz="1200" b="1" spc="-20" dirty="0">
                <a:latin typeface="Arial"/>
                <a:cs typeface="Arial"/>
              </a:rPr>
              <a:t>ARTICO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C0C0C"/>
                </a:solidFill>
                <a:latin typeface="Arial"/>
                <a:cs typeface="Arial"/>
              </a:rPr>
              <a:t>10</a:t>
            </a:r>
            <a:r>
              <a:rPr sz="1200" b="1" spc="-25" dirty="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sz="1200" spc="-565" dirty="0">
                <a:solidFill>
                  <a:srgbClr val="1A1A1A"/>
                </a:solidFill>
                <a:latin typeface="Arial MT"/>
                <a:cs typeface="Arial MT"/>
              </a:rPr>
              <a:t>—</a:t>
            </a:r>
            <a:r>
              <a:rPr sz="1200" spc="2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200" b="1" dirty="0">
                <a:latin typeface="Arial"/>
                <a:cs typeface="Arial"/>
              </a:rPr>
              <a:t>DA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EXCLUSAO</a:t>
            </a:r>
            <a:r>
              <a:rPr sz="1200" b="1" spc="8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DO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ASSOCIADO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09013" y="469193"/>
            <a:ext cx="0" cy="893444"/>
          </a:xfrm>
          <a:custGeom>
            <a:avLst/>
            <a:gdLst/>
            <a:ahLst/>
            <a:cxnLst/>
            <a:rect l="l" t="t" r="r" b="b"/>
            <a:pathLst>
              <a:path h="893444">
                <a:moveTo>
                  <a:pt x="0" y="893344"/>
                </a:moveTo>
                <a:lnTo>
                  <a:pt x="0" y="0"/>
                </a:lnTo>
              </a:path>
            </a:pathLst>
          </a:custGeom>
          <a:ln w="9023">
            <a:solidFill>
              <a:srgbClr val="4848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904501" y="469193"/>
            <a:ext cx="1464945" cy="893444"/>
            <a:chOff x="5904501" y="469193"/>
            <a:chExt cx="1464945" cy="893444"/>
          </a:xfrm>
        </p:grpSpPr>
        <p:sp>
          <p:nvSpPr>
            <p:cNvPr id="4" name="object 4"/>
            <p:cNvSpPr/>
            <p:nvPr/>
          </p:nvSpPr>
          <p:spPr>
            <a:xfrm>
              <a:off x="7364836" y="469193"/>
              <a:ext cx="0" cy="893444"/>
            </a:xfrm>
            <a:custGeom>
              <a:avLst/>
              <a:gdLst/>
              <a:ahLst/>
              <a:cxnLst/>
              <a:rect l="l" t="t" r="r" b="b"/>
              <a:pathLst>
                <a:path h="893444">
                  <a:moveTo>
                    <a:pt x="0" y="893344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4848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904501" y="473705"/>
              <a:ext cx="1464945" cy="0"/>
            </a:xfrm>
            <a:custGeom>
              <a:avLst/>
              <a:gdLst/>
              <a:ahLst/>
              <a:cxnLst/>
              <a:rect l="l" t="t" r="r" b="b"/>
              <a:pathLst>
                <a:path w="1464945">
                  <a:moveTo>
                    <a:pt x="0" y="0"/>
                  </a:moveTo>
                  <a:lnTo>
                    <a:pt x="1464846" y="0"/>
                  </a:lnTo>
                </a:path>
              </a:pathLst>
            </a:custGeom>
            <a:ln w="9023">
              <a:solidFill>
                <a:srgbClr val="4848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904501" y="1358025"/>
              <a:ext cx="1464945" cy="0"/>
            </a:xfrm>
            <a:custGeom>
              <a:avLst/>
              <a:gdLst/>
              <a:ahLst/>
              <a:cxnLst/>
              <a:rect l="l" t="t" r="r" b="b"/>
              <a:pathLst>
                <a:path w="1464945">
                  <a:moveTo>
                    <a:pt x="0" y="0"/>
                  </a:moveTo>
                  <a:lnTo>
                    <a:pt x="1464846" y="0"/>
                  </a:lnTo>
                </a:path>
              </a:pathLst>
            </a:custGeom>
            <a:ln w="9023">
              <a:solidFill>
                <a:srgbClr val="48484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06317" y="703808"/>
            <a:ext cx="2478507" cy="26469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12333" y="1022646"/>
            <a:ext cx="3868155" cy="162426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27926" y="8632618"/>
            <a:ext cx="222584" cy="23461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902871" y="691778"/>
            <a:ext cx="559468" cy="90236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695578" y="7068514"/>
            <a:ext cx="114300" cy="17445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35421" y="7627982"/>
            <a:ext cx="198521" cy="10828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852865" y="583493"/>
            <a:ext cx="96252" cy="66173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516483" y="685762"/>
            <a:ext cx="138363" cy="90236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509088" y="7495633"/>
            <a:ext cx="312821" cy="120315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6203087" y="488828"/>
            <a:ext cx="964565" cy="542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855"/>
              </a:lnSpc>
              <a:spcBef>
                <a:spcPts val="90"/>
              </a:spcBef>
            </a:pPr>
            <a:r>
              <a:rPr sz="750" dirty="0">
                <a:solidFill>
                  <a:srgbClr val="1A1A1A"/>
                </a:solidFill>
                <a:latin typeface="Arial MT"/>
                <a:cs typeface="Arial MT"/>
              </a:rPr>
              <a:t>OUARULH</a:t>
            </a:r>
            <a:r>
              <a:rPr sz="750" spc="-9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3A3A3A"/>
                </a:solidFill>
                <a:latin typeface="Arial MT"/>
                <a:cs typeface="Arial MT"/>
              </a:rPr>
              <a:t>OS</a:t>
            </a:r>
            <a:r>
              <a:rPr sz="750" spc="145" dirty="0">
                <a:solidFill>
                  <a:srgbClr val="3A3A3A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464646"/>
                </a:solidFill>
                <a:latin typeface="Arial MT"/>
                <a:cs typeface="Arial MT"/>
              </a:rPr>
              <a:t>-</a:t>
            </a:r>
            <a:r>
              <a:rPr sz="750" spc="195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262626"/>
                </a:solidFill>
                <a:latin typeface="Arial MT"/>
                <a:cs typeface="Arial MT"/>
              </a:rPr>
              <a:t>SP</a:t>
            </a:r>
            <a:r>
              <a:rPr sz="750" spc="-95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750" spc="-50" dirty="0">
                <a:solidFill>
                  <a:srgbClr val="807CE2"/>
                </a:solidFill>
                <a:latin typeface="Arial MT"/>
                <a:cs typeface="Arial MT"/>
              </a:rPr>
              <a:t>^</a:t>
            </a:r>
            <a:endParaRPr sz="750">
              <a:latin typeface="Arial MT"/>
              <a:cs typeface="Arial MT"/>
            </a:endParaRPr>
          </a:p>
          <a:p>
            <a:pPr marL="57785">
              <a:lnSpc>
                <a:spcPts val="855"/>
              </a:lnSpc>
            </a:pPr>
            <a:r>
              <a:rPr sz="750" dirty="0">
                <a:solidFill>
                  <a:srgbClr val="181818"/>
                </a:solidFill>
                <a:latin typeface="Arial MT"/>
                <a:cs typeface="Arial MT"/>
              </a:rPr>
              <a:t>MlCROPł</a:t>
            </a:r>
            <a:r>
              <a:rPr sz="750" spc="-7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2B2B2B"/>
                </a:solidFill>
                <a:latin typeface="Arial MT"/>
                <a:cs typeface="Arial MT"/>
              </a:rPr>
              <a:t>LME</a:t>
            </a:r>
            <a:r>
              <a:rPr sz="750" spc="250" dirty="0">
                <a:solidFill>
                  <a:srgbClr val="2B2B2B"/>
                </a:solidFill>
                <a:latin typeface="Arial MT"/>
                <a:cs typeface="Arial MT"/>
              </a:rPr>
              <a:t> </a:t>
            </a:r>
            <a:r>
              <a:rPr sz="750" spc="40" dirty="0">
                <a:solidFill>
                  <a:srgbClr val="363636"/>
                </a:solidFill>
                <a:latin typeface="Arial MT"/>
                <a:cs typeface="Arial MT"/>
              </a:rPr>
              <a:t>W</a:t>
            </a:r>
            <a:endParaRPr sz="750">
              <a:latin typeface="Arial MT"/>
              <a:cs typeface="Arial MT"/>
            </a:endParaRPr>
          </a:p>
          <a:p>
            <a:pPr marL="54610">
              <a:lnSpc>
                <a:spcPct val="100000"/>
              </a:lnSpc>
              <a:spcBef>
                <a:spcPts val="450"/>
              </a:spcBef>
              <a:tabLst>
                <a:tab pos="325120" algn="l"/>
                <a:tab pos="595630" algn="l"/>
              </a:tabLst>
            </a:pPr>
            <a:r>
              <a:rPr sz="1600" spc="-365" dirty="0">
                <a:solidFill>
                  <a:srgbClr val="444444"/>
                </a:solidFill>
                <a:latin typeface="Arial MT"/>
                <a:cs typeface="Arial MT"/>
              </a:rPr>
              <a:t>1</a:t>
            </a:r>
            <a:r>
              <a:rPr sz="1600" dirty="0">
                <a:solidFill>
                  <a:srgbClr val="444444"/>
                </a:solidFill>
                <a:latin typeface="Arial MT"/>
                <a:cs typeface="Arial MT"/>
              </a:rPr>
              <a:t>	</a:t>
            </a:r>
            <a:r>
              <a:rPr sz="1600" spc="-459" dirty="0">
                <a:solidFill>
                  <a:srgbClr val="313131"/>
                </a:solidFill>
                <a:latin typeface="Arial MT"/>
                <a:cs typeface="Arial MT"/>
              </a:rPr>
              <a:t>1</a:t>
            </a:r>
            <a:r>
              <a:rPr sz="1600" dirty="0">
                <a:solidFill>
                  <a:srgbClr val="313131"/>
                </a:solidFill>
                <a:latin typeface="Arial MT"/>
                <a:cs typeface="Arial MT"/>
              </a:rPr>
              <a:t>	</a:t>
            </a:r>
            <a:r>
              <a:rPr sz="1600" spc="-409" dirty="0">
                <a:solidFill>
                  <a:srgbClr val="2F2F2F"/>
                </a:solidFill>
                <a:latin typeface="Arial MT"/>
                <a:cs typeface="Arial MT"/>
              </a:rPr>
              <a:t>1</a:t>
            </a:r>
            <a:r>
              <a:rPr sz="1600" spc="195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1600" spc="-390" dirty="0">
                <a:solidFill>
                  <a:srgbClr val="0C0C0C"/>
                </a:solidFill>
                <a:latin typeface="Arial MT"/>
                <a:cs typeface="Arial MT"/>
              </a:rPr>
              <a:t>g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74111" y="1566406"/>
            <a:ext cx="5372100" cy="797877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36830" marR="5080" indent="-6985" algn="just">
              <a:lnSpc>
                <a:spcPct val="98400"/>
              </a:lnSpc>
              <a:spcBef>
                <a:spcPts val="155"/>
              </a:spcBef>
            </a:pP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A</a:t>
            </a:r>
            <a:r>
              <a:rPr sz="1150" spc="6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perda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qualidade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assocíado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será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determinada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pela</a:t>
            </a:r>
            <a:r>
              <a:rPr sz="1150" spc="12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Executiva, </a:t>
            </a:r>
            <a:r>
              <a:rPr sz="1150" dirty="0">
                <a:latin typeface="Arial MT"/>
                <a:cs typeface="Arial MT"/>
              </a:rPr>
              <a:t>sendo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admissível</a:t>
            </a:r>
            <a:r>
              <a:rPr sz="1150" spc="15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somente</a:t>
            </a:r>
            <a:r>
              <a:rPr sz="1150" spc="14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navendo</a:t>
            </a:r>
            <a:r>
              <a:rPr sz="1150" spc="16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justa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causa,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assim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reconhecida</a:t>
            </a:r>
            <a:r>
              <a:rPr sz="1150" spc="185" dirty="0">
                <a:latin typeface="Arial MT"/>
                <a:cs typeface="Arial MT"/>
              </a:rPr>
              <a:t>  </a:t>
            </a:r>
            <a:r>
              <a:rPr sz="1150" spc="-25" dirty="0">
                <a:latin typeface="Arial MT"/>
                <a:cs typeface="Arial MT"/>
              </a:rPr>
              <a:t>em </a:t>
            </a:r>
            <a:r>
              <a:rPr sz="1150" dirty="0">
                <a:latin typeface="Arial MT"/>
                <a:cs typeface="Arial MT"/>
              </a:rPr>
              <a:t>procedimento</a:t>
            </a:r>
            <a:r>
              <a:rPr sz="1150" spc="3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disciplinar,</a:t>
            </a:r>
            <a:r>
              <a:rPr sz="1150" spc="2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em</a:t>
            </a:r>
            <a:r>
              <a:rPr sz="1150" spc="16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que</a:t>
            </a:r>
            <a:r>
              <a:rPr sz="1150" spc="15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fique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assegurado</a:t>
            </a:r>
            <a:r>
              <a:rPr sz="1150" spc="2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o</a:t>
            </a:r>
            <a:r>
              <a:rPr sz="1150" spc="16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direito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da</a:t>
            </a:r>
            <a:r>
              <a:rPr sz="1150" spc="175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ampla</a:t>
            </a:r>
            <a:r>
              <a:rPr sz="1150" spc="20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defesa, </a:t>
            </a:r>
            <a:r>
              <a:rPr sz="1150" dirty="0">
                <a:latin typeface="Arial MT"/>
                <a:cs typeface="Arial MT"/>
              </a:rPr>
              <a:t>quando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ficar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comprovada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ocorrência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181818"/>
                </a:solidFill>
                <a:latin typeface="Arial MT"/>
                <a:cs typeface="Arial MT"/>
              </a:rPr>
              <a:t>de</a:t>
            </a:r>
            <a:endParaRPr sz="1150">
              <a:latin typeface="Arial MT"/>
              <a:cs typeface="Arial MT"/>
            </a:endParaRPr>
          </a:p>
          <a:p>
            <a:pPr marL="34290">
              <a:lnSpc>
                <a:spcPct val="100000"/>
              </a:lnSpc>
              <a:spcBef>
                <a:spcPts val="1320"/>
              </a:spcBef>
            </a:pPr>
            <a:r>
              <a:rPr sz="1150" dirty="0">
                <a:latin typeface="Arial MT"/>
                <a:cs typeface="Arial MT"/>
              </a:rPr>
              <a:t>I.</a:t>
            </a:r>
            <a:r>
              <a:rPr sz="1150" spc="-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Violaçáo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do</a:t>
            </a:r>
            <a:r>
              <a:rPr sz="1150" spc="3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estatuto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262626"/>
                </a:solidFill>
                <a:latin typeface="Arial MT"/>
                <a:cs typeface="Arial MT"/>
              </a:rPr>
              <a:t>social;</a:t>
            </a:r>
            <a:endParaRPr sz="1150">
              <a:latin typeface="Arial MT"/>
              <a:cs typeface="Arial MT"/>
            </a:endParaRPr>
          </a:p>
          <a:p>
            <a:pPr marL="31750" algn="just">
              <a:lnSpc>
                <a:spcPct val="100000"/>
              </a:lnSpc>
              <a:spcBef>
                <a:spcPts val="1265"/>
              </a:spcBef>
            </a:pPr>
            <a:r>
              <a:rPr sz="1250" spc="-20" dirty="0">
                <a:latin typeface="Arial MT"/>
                <a:cs typeface="Arial MT"/>
              </a:rPr>
              <a:t>û.</a:t>
            </a:r>
            <a:r>
              <a:rPr sz="1250" spc="160" dirty="0">
                <a:latin typeface="Arial MT"/>
                <a:cs typeface="Arial MT"/>
              </a:rPr>
              <a:t> </a:t>
            </a:r>
            <a:r>
              <a:rPr sz="1250" spc="-30" dirty="0">
                <a:latin typeface="Arial MT"/>
                <a:cs typeface="Arial MT"/>
              </a:rPr>
              <a:t>Di(amaçãodaAssocaçăo,</a:t>
            </a:r>
            <a:r>
              <a:rPr sz="1250" spc="165" dirty="0">
                <a:latin typeface="Arial MT"/>
                <a:cs typeface="Arial MT"/>
              </a:rPr>
              <a:t> </a:t>
            </a:r>
            <a:r>
              <a:rPr sz="1250" dirty="0">
                <a:latin typeface="Arial MT"/>
                <a:cs typeface="Arial MT"/>
              </a:rPr>
              <a:t>deseusmembrosoude</a:t>
            </a:r>
            <a:r>
              <a:rPr sz="1250" spc="130" dirty="0">
                <a:latin typeface="Arial MT"/>
                <a:cs typeface="Arial MT"/>
              </a:rPr>
              <a:t> </a:t>
            </a:r>
            <a:r>
              <a:rPr sz="1250" spc="-10" dirty="0">
                <a:latin typeface="Arial MT"/>
                <a:cs typeface="Arial MT"/>
              </a:rPr>
              <a:t>seusassoöados:</a:t>
            </a:r>
            <a:endParaRPr sz="1250">
              <a:latin typeface="Arial MT"/>
              <a:cs typeface="Arial MT"/>
            </a:endParaRPr>
          </a:p>
          <a:p>
            <a:pPr marL="238760" indent="-210820">
              <a:lnSpc>
                <a:spcPct val="100000"/>
              </a:lnSpc>
              <a:spcBef>
                <a:spcPts val="1300"/>
              </a:spcBef>
              <a:buAutoNum type="romanUcPeriod" startAt="3"/>
              <a:tabLst>
                <a:tab pos="238760" algn="l"/>
              </a:tabLst>
            </a:pPr>
            <a:r>
              <a:rPr sz="1150" spc="-10" dirty="0">
                <a:latin typeface="Arial MT"/>
                <a:cs typeface="Arial MT"/>
              </a:rPr>
              <a:t>Ativi'dades</a:t>
            </a:r>
            <a:r>
              <a:rPr sz="1150" spc="55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Gontrárias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82828"/>
                </a:solidFill>
                <a:latin typeface="Arial MT"/>
                <a:cs typeface="Arial MT"/>
              </a:rPr>
              <a:t>ás</a:t>
            </a:r>
            <a:r>
              <a:rPr sz="1150" spc="55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decisöes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das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assemb/eías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gerais,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AutoNum type="romanUcPeriod" startAt="3"/>
            </a:pPr>
            <a:endParaRPr sz="1150">
              <a:latin typeface="Arial MT"/>
              <a:cs typeface="Arial MT"/>
            </a:endParaRPr>
          </a:p>
          <a:p>
            <a:pPr marL="258445" indent="-224154">
              <a:lnSpc>
                <a:spcPct val="100000"/>
              </a:lnSpc>
              <a:buAutoNum type="romanUcPeriod" startAt="3"/>
              <a:tabLst>
                <a:tab pos="258445" algn="l"/>
              </a:tabLst>
            </a:pPr>
            <a:r>
              <a:rPr sz="1150" dirty="0">
                <a:latin typeface="Arial MT"/>
                <a:cs typeface="Arial MT"/>
              </a:rPr>
              <a:t>Desvio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dos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bons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costumes,</a:t>
            </a:r>
            <a:endParaRPr sz="1150">
              <a:latin typeface="Arial MT"/>
              <a:cs typeface="Arial MT"/>
            </a:endParaRPr>
          </a:p>
          <a:p>
            <a:pPr marL="215265" indent="-179705">
              <a:lnSpc>
                <a:spcPct val="100000"/>
              </a:lnSpc>
              <a:spcBef>
                <a:spcPts val="1320"/>
              </a:spcBef>
              <a:buAutoNum type="romanUcPeriod" startAt="3"/>
              <a:tabLst>
                <a:tab pos="215265" algn="l"/>
              </a:tabLst>
            </a:pPr>
            <a:r>
              <a:rPr sz="1150" dirty="0">
                <a:latin typeface="Arial MT"/>
                <a:cs typeface="Arial MT"/>
              </a:rPr>
              <a:t>Conduta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duvidosa,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mediante</a:t>
            </a:r>
            <a:r>
              <a:rPr sz="1150" spc="15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prática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atos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ilicitos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ou</a:t>
            </a:r>
            <a:r>
              <a:rPr sz="1150" spc="6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111111"/>
                </a:solidFill>
                <a:latin typeface="Arial MT"/>
                <a:cs typeface="Arial MT"/>
              </a:rPr>
              <a:t>imorais,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10"/>
              </a:spcBef>
              <a:buFont typeface="Arial MT"/>
              <a:buAutoNum type="romanUcPeriod" startAt="3"/>
            </a:pPr>
            <a:endParaRPr sz="1150">
              <a:latin typeface="Arial MT"/>
              <a:cs typeface="Arial MT"/>
            </a:endParaRPr>
          </a:p>
          <a:p>
            <a:pPr marL="26034" marR="14604" indent="273685">
              <a:lnSpc>
                <a:spcPts val="1350"/>
              </a:lnSpc>
              <a:spcBef>
                <a:spcPts val="5"/>
              </a:spcBef>
              <a:buAutoNum type="romanUcPeriod" startAt="3"/>
              <a:tabLst>
                <a:tab pos="299720" algn="l"/>
              </a:tabLst>
            </a:pPr>
            <a:r>
              <a:rPr sz="1150" dirty="0">
                <a:latin typeface="Arial MT"/>
                <a:cs typeface="Arial MT"/>
              </a:rPr>
              <a:t>Falta</a:t>
            </a:r>
            <a:r>
              <a:rPr sz="1150" spc="4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3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pagamento,</a:t>
            </a:r>
            <a:r>
              <a:rPr sz="1150" spc="9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por</a:t>
            </a:r>
            <a:r>
              <a:rPr sz="1150" spc="40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parte</a:t>
            </a:r>
            <a:r>
              <a:rPr sz="1150" spc="40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dos</a:t>
            </a:r>
            <a:r>
              <a:rPr sz="1150" spc="42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“assocíados</a:t>
            </a:r>
            <a:r>
              <a:rPr sz="1150" spc="8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contribuíntes".</a:t>
            </a:r>
            <a:r>
              <a:rPr sz="1150" spc="3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395" dirty="0"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três </a:t>
            </a:r>
            <a:r>
              <a:rPr sz="1150" dirty="0">
                <a:latin typeface="Arial MT"/>
                <a:cs typeface="Arial MT"/>
              </a:rPr>
              <a:t>parcelas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consecutívas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das</a:t>
            </a:r>
            <a:r>
              <a:rPr sz="1150" spc="55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contribuições</a:t>
            </a:r>
            <a:r>
              <a:rPr sz="1150" spc="220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associativas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150">
              <a:latin typeface="Arial MT"/>
              <a:cs typeface="Arial MT"/>
            </a:endParaRPr>
          </a:p>
          <a:p>
            <a:pPr marL="24765" marR="6985" indent="-635" algn="just">
              <a:lnSpc>
                <a:spcPts val="1350"/>
              </a:lnSpc>
              <a:spcBef>
                <a:spcPts val="5"/>
              </a:spcBef>
            </a:pPr>
            <a:r>
              <a:rPr sz="1150" spc="-30" dirty="0">
                <a:latin typeface="Arial MT"/>
                <a:cs typeface="Arial MT"/>
              </a:rPr>
              <a:t>Parźgrafo</a:t>
            </a:r>
            <a:r>
              <a:rPr sz="1150" dirty="0">
                <a:latin typeface="Arial MT"/>
                <a:cs typeface="Arial MT"/>
              </a:rPr>
              <a:t>  </a:t>
            </a:r>
            <a:r>
              <a:rPr sz="1150" spc="55" dirty="0">
                <a:latin typeface="Arial MT"/>
                <a:cs typeface="Arial MT"/>
              </a:rPr>
              <a:t>Primeiro</a:t>
            </a:r>
            <a:r>
              <a:rPr sz="1150" spc="275" dirty="0">
                <a:latin typeface="Arial MT"/>
                <a:cs typeface="Arial MT"/>
              </a:rPr>
              <a:t> </a:t>
            </a:r>
            <a:r>
              <a:rPr sz="1150" spc="-520" dirty="0">
                <a:latin typeface="Arial MT"/>
                <a:cs typeface="Arial MT"/>
              </a:rPr>
              <a:t>—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Definida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spc="10" dirty="0">
                <a:latin typeface="Arial MT"/>
                <a:cs typeface="Arial MT"/>
              </a:rPr>
              <a:t>a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justa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causa,</a:t>
            </a:r>
            <a:r>
              <a:rPr sz="1150" spc="2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82828"/>
                </a:solidFill>
                <a:latin typeface="Arial MT"/>
                <a:cs typeface="Arial MT"/>
              </a:rPr>
              <a:t>o</a:t>
            </a:r>
            <a:r>
              <a:rPr sz="1150" spc="180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associad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345" dirty="0"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será</a:t>
            </a:r>
            <a:r>
              <a:rPr sz="1150" spc="26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devidamente </a:t>
            </a:r>
            <a:r>
              <a:rPr sz="1150" dirty="0">
                <a:latin typeface="Arial MT"/>
                <a:cs typeface="Arial MT"/>
              </a:rPr>
              <a:t>notificado</a:t>
            </a:r>
            <a:r>
              <a:rPr sz="1150" spc="2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dos</a:t>
            </a:r>
            <a:r>
              <a:rPr sz="1150" spc="18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spc="10" dirty="0">
                <a:latin typeface="Arial MT"/>
                <a:cs typeface="Arial MT"/>
              </a:rPr>
              <a:t>fatos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spc="-55" dirty="0">
                <a:solidFill>
                  <a:srgbClr val="2A2A2A"/>
                </a:solidFill>
                <a:latin typeface="Arial MT"/>
                <a:cs typeface="Arial MT"/>
              </a:rPr>
              <a:t>a</a:t>
            </a:r>
            <a:r>
              <a:rPr sz="1150" spc="180" dirty="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solidFill>
                  <a:srgbClr val="0F0F0F"/>
                </a:solidFill>
                <a:latin typeface="Arial MT"/>
                <a:cs typeface="Arial MT"/>
              </a:rPr>
              <a:t>el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e</a:t>
            </a:r>
            <a:r>
              <a:rPr sz="1150" spc="20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imputados</a:t>
            </a:r>
            <a:r>
              <a:rPr sz="1150" dirty="0">
                <a:latin typeface="Arial MT"/>
                <a:cs typeface="Arial MT"/>
              </a:rPr>
              <a:t>.</a:t>
            </a:r>
            <a:r>
              <a:rPr sz="1150" spc="254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através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de</a:t>
            </a:r>
            <a:r>
              <a:rPr sz="1150" spc="204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spc="-55" dirty="0">
                <a:latin typeface="Arial MT"/>
                <a:cs typeface="Arial MT"/>
              </a:rPr>
              <a:t>notificaçăo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extrajudicial,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para</a:t>
            </a:r>
            <a:r>
              <a:rPr sz="1150" spc="-15" dirty="0"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que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apresente</a:t>
            </a:r>
            <a:r>
              <a:rPr sz="1150" spc="44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su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38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defes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380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prévi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495" dirty="0">
                <a:latin typeface="Arial MT"/>
                <a:cs typeface="Arial MT"/>
              </a:rPr>
              <a:t> </a:t>
            </a:r>
            <a:r>
              <a:rPr sz="1150" spc="-30" dirty="0">
                <a:latin typeface="Arial MT"/>
                <a:cs typeface="Arial MT"/>
              </a:rPr>
              <a:t>no</a:t>
            </a:r>
            <a:r>
              <a:rPr sz="1150" spc="35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praz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420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de</a:t>
            </a:r>
            <a:r>
              <a:rPr sz="1150" spc="395" dirty="0">
                <a:latin typeface="Arial MT"/>
                <a:cs typeface="Arial MT"/>
              </a:rPr>
              <a:t> </a:t>
            </a:r>
            <a:r>
              <a:rPr sz="1150" spc="10" dirty="0">
                <a:latin typeface="Arial MT"/>
                <a:cs typeface="Arial MT"/>
              </a:rPr>
              <a:t>20</a:t>
            </a:r>
            <a:r>
              <a:rPr sz="1150" spc="335" dirty="0"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(vinte)</a:t>
            </a:r>
            <a:r>
              <a:rPr sz="1150" spc="495" dirty="0"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dias</a:t>
            </a:r>
            <a:r>
              <a:rPr sz="1150" spc="395" dirty="0">
                <a:latin typeface="Arial MT"/>
                <a:cs typeface="Arial MT"/>
              </a:rPr>
              <a:t> </a:t>
            </a:r>
            <a:r>
              <a:rPr sz="1150" spc="-55" dirty="0">
                <a:latin typeface="Arial MT"/>
                <a:cs typeface="Arial MT"/>
              </a:rPr>
              <a:t>a</a:t>
            </a:r>
            <a:r>
              <a:rPr sz="1150" spc="415" dirty="0"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contar</a:t>
            </a:r>
            <a:r>
              <a:rPr sz="1150" spc="4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-5" dirty="0"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recebimento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spc="-45" dirty="0">
                <a:latin typeface="Arial MT"/>
                <a:cs typeface="Arial MT"/>
              </a:rPr>
              <a:t>comunicaçăo;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Arial MT"/>
              <a:cs typeface="Arial MT"/>
            </a:endParaRPr>
          </a:p>
          <a:p>
            <a:pPr marL="19050" marR="22225" indent="5080" algn="just">
              <a:lnSpc>
                <a:spcPct val="98400"/>
              </a:lnSpc>
            </a:pPr>
            <a:r>
              <a:rPr sz="1150" spc="-30" dirty="0">
                <a:latin typeface="Arial MT"/>
                <a:cs typeface="Arial MT"/>
              </a:rPr>
              <a:t>Parźgrafo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i="1" spc="60" dirty="0">
                <a:latin typeface="Arial"/>
                <a:cs typeface="Arial"/>
              </a:rPr>
              <a:t>Segunda</a:t>
            </a:r>
            <a:r>
              <a:rPr sz="1150" i="1" spc="135" dirty="0">
                <a:latin typeface="Arial"/>
                <a:cs typeface="Arial"/>
              </a:rPr>
              <a:t> </a:t>
            </a:r>
            <a:r>
              <a:rPr sz="1150" spc="-520" dirty="0">
                <a:solidFill>
                  <a:srgbClr val="181818"/>
                </a:solidFill>
                <a:latin typeface="Arial MT"/>
                <a:cs typeface="Arial MT"/>
              </a:rPr>
              <a:t>—</a:t>
            </a:r>
            <a:r>
              <a:rPr sz="1150" spc="3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Após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o</a:t>
            </a:r>
            <a:r>
              <a:rPr sz="1150" spc="3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decurso</a:t>
            </a:r>
            <a:r>
              <a:rPr sz="1150" spc="10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do</a:t>
            </a:r>
            <a:r>
              <a:rPr sz="1150" spc="5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solidFill>
                  <a:srgbClr val="2A2A2A"/>
                </a:solidFill>
                <a:latin typeface="Arial MT"/>
                <a:cs typeface="Arial MT"/>
              </a:rPr>
              <a:t>praz</a:t>
            </a:r>
            <a:r>
              <a:rPr sz="1150" dirty="0">
                <a:solidFill>
                  <a:srgbClr val="2A2A2A"/>
                </a:solidFill>
                <a:latin typeface="Arial MT"/>
                <a:cs typeface="Arial MT"/>
              </a:rPr>
              <a:t>o</a:t>
            </a:r>
            <a:r>
              <a:rPr sz="1150" spc="130" dirty="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descrito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spc="-5" dirty="0">
                <a:solidFill>
                  <a:srgbClr val="111111"/>
                </a:solidFill>
                <a:latin typeface="Arial MT"/>
                <a:cs typeface="Arial MT"/>
              </a:rPr>
              <a:t>n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o</a:t>
            </a:r>
            <a:r>
              <a:rPr sz="1150" spc="6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parágrafo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anterior, </a:t>
            </a:r>
            <a:r>
              <a:rPr sz="1150" spc="10" dirty="0">
                <a:latin typeface="Arial MT"/>
                <a:cs typeface="Arial MT"/>
              </a:rPr>
              <a:t>independentemente</a:t>
            </a:r>
            <a:r>
              <a:rPr sz="11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da</a:t>
            </a:r>
            <a:r>
              <a:rPr sz="1150" spc="9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spc="-50" dirty="0">
                <a:latin typeface="Arial MT"/>
                <a:cs typeface="Arial MT"/>
              </a:rPr>
              <a:t>apresentaçăo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de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defesa</a:t>
            </a:r>
            <a:r>
              <a:rPr sz="1150" dirty="0">
                <a:latin typeface="Arial MT"/>
                <a:cs typeface="Arial MT"/>
              </a:rPr>
              <a:t>,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spc="-55" dirty="0">
                <a:latin typeface="Arial MT"/>
                <a:cs typeface="Arial MT"/>
              </a:rPr>
              <a:t>a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representaçá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spc="-30" dirty="0">
                <a:latin typeface="Arial MT"/>
                <a:cs typeface="Arial MT"/>
              </a:rPr>
              <a:t>será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decidida </a:t>
            </a:r>
            <a:r>
              <a:rPr sz="1150" spc="-10" dirty="0">
                <a:latin typeface="Arial MT"/>
                <a:cs typeface="Arial MT"/>
              </a:rPr>
              <a:t>em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spc="-5" dirty="0">
                <a:solidFill>
                  <a:srgbClr val="131313"/>
                </a:solidFill>
                <a:latin typeface="Arial MT"/>
                <a:cs typeface="Arial MT"/>
              </a:rPr>
              <a:t>reuniá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o</a:t>
            </a:r>
            <a:r>
              <a:rPr sz="1150" spc="19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spc="10" dirty="0">
                <a:latin typeface="Arial MT"/>
                <a:cs typeface="Arial MT"/>
              </a:rPr>
              <a:t>extraordinária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da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Executiva,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por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maioria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spc="15" dirty="0">
                <a:latin typeface="Arial MT"/>
                <a:cs typeface="Arial MT"/>
              </a:rPr>
              <a:t>simpler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2F2F2F"/>
                </a:solidFill>
                <a:latin typeface="Arial MT"/>
                <a:cs typeface="Arial MT"/>
              </a:rPr>
              <a:t>de</a:t>
            </a:r>
            <a:r>
              <a:rPr sz="1150" spc="225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votos</a:t>
            </a:r>
            <a:r>
              <a:rPr sz="1150" spc="-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dos</a:t>
            </a:r>
            <a:r>
              <a:rPr sz="1150" spc="50" dirty="0"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díretores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spc="25" dirty="0">
                <a:latin typeface="Arial MT"/>
                <a:cs typeface="Arial MT"/>
              </a:rPr>
              <a:t>presentes</a:t>
            </a:r>
            <a:r>
              <a:rPr sz="1150" spc="25" dirty="0">
                <a:solidFill>
                  <a:srgbClr val="696969"/>
                </a:solidFill>
                <a:latin typeface="Arial MT"/>
                <a:cs typeface="Arial MT"/>
              </a:rPr>
              <a:t>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 MT"/>
              <a:cs typeface="Arial MT"/>
            </a:endParaRPr>
          </a:p>
          <a:p>
            <a:pPr marL="18415" marR="17780" indent="5715" algn="just">
              <a:lnSpc>
                <a:spcPct val="98700"/>
              </a:lnSpc>
            </a:pPr>
            <a:r>
              <a:rPr sz="1150" spc="30" dirty="0">
                <a:latin typeface="Arial MT"/>
                <a:cs typeface="Arial MT"/>
              </a:rPr>
              <a:t>Parágrafo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spc="45" dirty="0">
                <a:latin typeface="Arial MT"/>
                <a:cs typeface="Arial MT"/>
              </a:rPr>
              <a:t>Terceiro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spc="-565" dirty="0">
                <a:solidFill>
                  <a:srgbClr val="3D3D3D"/>
                </a:solidFill>
                <a:latin typeface="Arial MT"/>
                <a:cs typeface="Arial MT"/>
              </a:rPr>
              <a:t>—</a:t>
            </a:r>
            <a:r>
              <a:rPr sz="1150" spc="185" dirty="0">
                <a:solidFill>
                  <a:srgbClr val="3D3D3D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Aplicad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spc="-55" dirty="0">
                <a:latin typeface="Arial MT"/>
                <a:cs typeface="Arial MT"/>
              </a:rPr>
              <a:t>a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pena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2F2F2F"/>
                </a:solidFill>
                <a:latin typeface="Arial MT"/>
                <a:cs typeface="Arial MT"/>
              </a:rPr>
              <a:t>de</a:t>
            </a:r>
            <a:r>
              <a:rPr sz="1150" spc="140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1150" spc="-65" dirty="0">
                <a:latin typeface="Arial MT"/>
                <a:cs typeface="Arial MT"/>
              </a:rPr>
              <a:t>exclusăo,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caber</a:t>
            </a:r>
            <a:r>
              <a:rPr sz="1150" dirty="0">
                <a:latin typeface="Arial MT"/>
                <a:cs typeface="Arial MT"/>
              </a:rPr>
              <a:t>á</a:t>
            </a:r>
            <a:r>
              <a:rPr sz="1150" spc="26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recurso.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spc="-15" dirty="0">
                <a:solidFill>
                  <a:srgbClr val="1C1C1C"/>
                </a:solidFill>
                <a:latin typeface="Arial MT"/>
                <a:cs typeface="Arial MT"/>
              </a:rPr>
              <a:t>por</a:t>
            </a:r>
            <a:r>
              <a:rPr sz="1150" spc="12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parte </a:t>
            </a:r>
            <a:r>
              <a:rPr sz="1150" spc="-25" dirty="0">
                <a:latin typeface="Arial MT"/>
                <a:cs typeface="Arial MT"/>
              </a:rPr>
              <a:t>do</a:t>
            </a:r>
            <a:r>
              <a:rPr sz="1150" spc="340" dirty="0">
                <a:latin typeface="Arial MT"/>
                <a:cs typeface="Arial MT"/>
              </a:rPr>
              <a:t> </a:t>
            </a:r>
            <a:r>
              <a:rPr sz="1150" spc="-20" dirty="0">
                <a:solidFill>
                  <a:srgbClr val="0E0E0E"/>
                </a:solidFill>
                <a:latin typeface="Arial MT"/>
                <a:cs typeface="Arial MT"/>
              </a:rPr>
              <a:t>assocíado</a:t>
            </a:r>
            <a:r>
              <a:rPr sz="1150" spc="37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excluído</a:t>
            </a:r>
            <a:r>
              <a:rPr sz="1150" dirty="0">
                <a:latin typeface="Arial MT"/>
                <a:cs typeface="Arial MT"/>
              </a:rPr>
              <a:t>,</a:t>
            </a:r>
            <a:r>
              <a:rPr sz="1150" spc="400" dirty="0">
                <a:latin typeface="Arial MT"/>
                <a:cs typeface="Arial MT"/>
              </a:rPr>
              <a:t> </a:t>
            </a:r>
            <a:r>
              <a:rPr sz="1150" spc="-55" dirty="0">
                <a:solidFill>
                  <a:srgbClr val="0C0C0C"/>
                </a:solidFill>
                <a:latin typeface="Arial MT"/>
                <a:cs typeface="Arial MT"/>
              </a:rPr>
              <a:t>á</a:t>
            </a:r>
            <a:r>
              <a:rPr sz="1150" spc="32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Assembíeía</a:t>
            </a:r>
            <a:r>
              <a:rPr sz="1150" spc="40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Gera</a:t>
            </a:r>
            <a:r>
              <a:rPr sz="1150" dirty="0">
                <a:latin typeface="Arial MT"/>
                <a:cs typeface="Arial MT"/>
              </a:rPr>
              <a:t>l</a:t>
            </a:r>
            <a:r>
              <a:rPr sz="1150" spc="660" dirty="0">
                <a:latin typeface="Arial MT"/>
                <a:cs typeface="Arial MT"/>
              </a:rPr>
              <a:t> </a:t>
            </a:r>
            <a:r>
              <a:rPr sz="1150" spc="-55" dirty="0">
                <a:solidFill>
                  <a:srgbClr val="363636"/>
                </a:solidFill>
                <a:latin typeface="Arial MT"/>
                <a:cs typeface="Arial MT"/>
              </a:rPr>
              <a:t>a</a:t>
            </a:r>
            <a:r>
              <a:rPr sz="1150" spc="275" dirty="0">
                <a:solidFill>
                  <a:srgbClr val="363636"/>
                </a:solidFill>
                <a:latin typeface="Arial MT"/>
                <a:cs typeface="Arial MT"/>
              </a:rPr>
              <a:t> </a:t>
            </a:r>
            <a:r>
              <a:rPr sz="1150" spc="15" dirty="0">
                <a:latin typeface="Arial MT"/>
                <a:cs typeface="Arial MT"/>
              </a:rPr>
              <a:t>qual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deverá,</a:t>
            </a:r>
            <a:r>
              <a:rPr sz="1150" spc="335" dirty="0">
                <a:latin typeface="Arial MT"/>
                <a:cs typeface="Arial MT"/>
              </a:rPr>
              <a:t> </a:t>
            </a:r>
            <a:r>
              <a:rPr sz="1150" spc="-5" dirty="0">
                <a:solidFill>
                  <a:srgbClr val="161616"/>
                </a:solidFill>
                <a:latin typeface="Arial MT"/>
                <a:cs typeface="Arial MT"/>
              </a:rPr>
              <a:t>n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o</a:t>
            </a:r>
            <a:r>
              <a:rPr sz="1150" spc="254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spc="10" dirty="0">
                <a:latin typeface="Arial MT"/>
                <a:cs typeface="Arial MT"/>
              </a:rPr>
              <a:t>prazo</a:t>
            </a:r>
            <a:r>
              <a:rPr sz="1150" spc="3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280" dirty="0">
                <a:latin typeface="Arial MT"/>
                <a:cs typeface="Arial MT"/>
              </a:rPr>
              <a:t> </a:t>
            </a:r>
            <a:r>
              <a:rPr sz="1150" spc="-15" dirty="0">
                <a:solidFill>
                  <a:srgbClr val="282828"/>
                </a:solidFill>
                <a:latin typeface="Arial MT"/>
                <a:cs typeface="Arial MT"/>
              </a:rPr>
              <a:t>30</a:t>
            </a:r>
            <a:r>
              <a:rPr sz="1150" spc="-10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(trinta)</a:t>
            </a:r>
            <a:r>
              <a:rPr sz="1150" spc="545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232323"/>
                </a:solidFill>
                <a:latin typeface="Arial MT"/>
                <a:cs typeface="Arial MT"/>
              </a:rPr>
              <a:t>d</a:t>
            </a:r>
            <a:r>
              <a:rPr sz="1150" spc="-10" dirty="0">
                <a:latin typeface="Arial MT"/>
                <a:cs typeface="Arial MT"/>
              </a:rPr>
              <a:t>ias</a:t>
            </a:r>
            <a:r>
              <a:rPr sz="1150" spc="495" dirty="0">
                <a:latin typeface="Arial MT"/>
                <a:cs typeface="Arial MT"/>
              </a:rPr>
              <a:t> </a:t>
            </a:r>
            <a:r>
              <a:rPr sz="1150" spc="10" dirty="0">
                <a:latin typeface="Arial MT"/>
                <a:cs typeface="Arial MT"/>
              </a:rPr>
              <a:t>contados</a:t>
            </a:r>
            <a:r>
              <a:rPr sz="1150" spc="475" dirty="0">
                <a:latin typeface="Arial MT"/>
                <a:cs typeface="Arial MT"/>
              </a:rPr>
              <a:t> </a:t>
            </a:r>
            <a:r>
              <a:rPr sz="1150" spc="-20" dirty="0">
                <a:solidFill>
                  <a:srgbClr val="1A1A1A"/>
                </a:solidFill>
                <a:latin typeface="Arial MT"/>
                <a:cs typeface="Arial MT"/>
              </a:rPr>
              <a:t>da</a:t>
            </a:r>
            <a:r>
              <a:rPr sz="1150" spc="47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decisão</a:t>
            </a:r>
            <a:r>
              <a:rPr sz="1150" spc="470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de</a:t>
            </a:r>
            <a:r>
              <a:rPr sz="1150" spc="490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0C0C0C"/>
                </a:solidFill>
                <a:latin typeface="Arial MT"/>
                <a:cs typeface="Arial MT"/>
              </a:rPr>
              <a:t>sua</a:t>
            </a:r>
            <a:r>
              <a:rPr sz="1150" spc="44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exclusão,</a:t>
            </a:r>
            <a:r>
              <a:rPr sz="1150" spc="5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através</a:t>
            </a:r>
            <a:r>
              <a:rPr sz="1150" spc="4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de</a:t>
            </a:r>
            <a:r>
              <a:rPr sz="1150" spc="44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C0C0C"/>
                </a:solidFill>
                <a:latin typeface="Arial MT"/>
                <a:cs typeface="Arial MT"/>
              </a:rPr>
              <a:t>notificação </a:t>
            </a:r>
            <a:r>
              <a:rPr sz="1150" dirty="0">
                <a:latin typeface="Arial MT"/>
                <a:cs typeface="Arial MT"/>
              </a:rPr>
              <a:t>extrajuaicial,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manifestar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spc="-55" dirty="0">
                <a:latin typeface="Arial MT"/>
                <a:cs typeface="Arial MT"/>
              </a:rPr>
              <a:t>a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intençà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de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spc="-30" dirty="0">
                <a:latin typeface="Arial MT"/>
                <a:cs typeface="Arial MT"/>
              </a:rPr>
              <a:t>ver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spc="-105" dirty="0">
                <a:solidFill>
                  <a:srgbClr val="1C1C1C"/>
                </a:solidFill>
                <a:latin typeface="Arial MT"/>
                <a:cs typeface="Arial MT"/>
              </a:rPr>
              <a:t>a</a:t>
            </a:r>
            <a:r>
              <a:rPr sz="1150" spc="19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spc="-90" dirty="0">
                <a:latin typeface="Arial MT"/>
                <a:cs typeface="Arial MT"/>
              </a:rPr>
              <a:t>decisăo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da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Executiv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254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111111"/>
                </a:solidFill>
                <a:latin typeface="Arial MT"/>
                <a:cs typeface="Arial MT"/>
              </a:rPr>
              <a:t>ser</a:t>
            </a:r>
            <a:r>
              <a:rPr sz="1150" spc="-1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objeto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deliberaçäo,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262626"/>
                </a:solidFill>
                <a:latin typeface="Arial MT"/>
                <a:cs typeface="Arial MT"/>
              </a:rPr>
              <a:t>em</a:t>
            </a:r>
            <a:r>
              <a:rPr sz="1150" spc="85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última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instânci</a:t>
            </a:r>
            <a:r>
              <a:rPr sz="1150" dirty="0">
                <a:latin typeface="Arial MT"/>
                <a:cs typeface="Arial MT"/>
              </a:rPr>
              <a:t>a</a:t>
            </a:r>
            <a:r>
              <a:rPr sz="1150" spc="455" dirty="0"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por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part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5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da</a:t>
            </a:r>
            <a:r>
              <a:rPr sz="1150" spc="8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spc="-35" dirty="0">
                <a:latin typeface="Arial MT"/>
                <a:cs typeface="Arial MT"/>
              </a:rPr>
              <a:t>Assembíei'a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Geral,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150">
              <a:latin typeface="Arial MT"/>
              <a:cs typeface="Arial MT"/>
            </a:endParaRPr>
          </a:p>
          <a:p>
            <a:pPr marL="12700" marR="17780" indent="5715" algn="just">
              <a:lnSpc>
                <a:spcPts val="1350"/>
              </a:lnSpc>
            </a:pPr>
            <a:r>
              <a:rPr sz="1150" spc="30" dirty="0">
                <a:latin typeface="Arial MT"/>
                <a:cs typeface="Arial MT"/>
              </a:rPr>
              <a:t>Parágrafo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spc="40" dirty="0">
                <a:latin typeface="Arial MT"/>
                <a:cs typeface="Arial MT"/>
              </a:rPr>
              <a:t>Quarto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spc="-565" dirty="0">
                <a:solidFill>
                  <a:srgbClr val="151515"/>
                </a:solidFill>
                <a:latin typeface="Arial MT"/>
                <a:cs typeface="Arial MT"/>
              </a:rPr>
              <a:t>—</a:t>
            </a:r>
            <a:r>
              <a:rPr sz="1150" spc="13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Uma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spc="-30" dirty="0">
                <a:latin typeface="Arial MT"/>
                <a:cs typeface="Arial MT"/>
              </a:rPr>
              <a:t>vez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spc="-40" dirty="0">
                <a:latin typeface="Arial MT"/>
                <a:cs typeface="Arial MT"/>
              </a:rPr>
              <a:t>eXclUido,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qualquer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que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seja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spc="-60" dirty="0">
                <a:latin typeface="Arial MT"/>
                <a:cs typeface="Arial MT"/>
              </a:rPr>
              <a:t>o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motivo</a:t>
            </a:r>
            <a:r>
              <a:rPr sz="1150" dirty="0">
                <a:latin typeface="Arial MT"/>
                <a:cs typeface="Arial MT"/>
              </a:rPr>
              <a:t>.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não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terá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B2B2B"/>
                </a:solidFill>
                <a:latin typeface="Arial MT"/>
                <a:cs typeface="Arial MT"/>
              </a:rPr>
              <a:t>o </a:t>
            </a:r>
            <a:r>
              <a:rPr sz="1150" spc="-5" dirty="0">
                <a:latin typeface="Arial MT"/>
                <a:cs typeface="Arial MT"/>
              </a:rPr>
              <a:t>associad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5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43434"/>
                </a:solidFill>
                <a:latin typeface="Arial MT"/>
                <a:cs typeface="Arial MT"/>
              </a:rPr>
              <a:t>o</a:t>
            </a:r>
            <a:r>
              <a:rPr sz="1150" spc="415" dirty="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direito</a:t>
            </a:r>
            <a:r>
              <a:rPr sz="1150" spc="4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D2D2D"/>
                </a:solidFill>
                <a:latin typeface="Arial MT"/>
                <a:cs typeface="Arial MT"/>
              </a:rPr>
              <a:t>de</a:t>
            </a:r>
            <a:r>
              <a:rPr sz="1150" spc="490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pleitear</a:t>
            </a:r>
            <a:r>
              <a:rPr sz="1150" spc="56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indenizaçã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610" dirty="0">
                <a:latin typeface="Arial MT"/>
                <a:cs typeface="Arial MT"/>
              </a:rPr>
              <a:t> </a:t>
            </a:r>
            <a:r>
              <a:rPr sz="1150" spc="-30" dirty="0">
                <a:latin typeface="Arial MT"/>
                <a:cs typeface="Arial MT"/>
              </a:rPr>
              <a:t>ou</a:t>
            </a:r>
            <a:r>
              <a:rPr sz="1150" spc="4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compensaçáo</a:t>
            </a:r>
            <a:r>
              <a:rPr sz="1150" spc="5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4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qualquer </a:t>
            </a:r>
            <a:r>
              <a:rPr sz="1150" spc="-10" dirty="0">
                <a:solidFill>
                  <a:srgbClr val="131313"/>
                </a:solidFill>
                <a:latin typeface="Arial MT"/>
                <a:cs typeface="Arial MT"/>
              </a:rPr>
              <a:t>natureza,</a:t>
            </a:r>
            <a:r>
              <a:rPr sz="1150" spc="10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seja</a:t>
            </a:r>
            <a:r>
              <a:rPr sz="1150" spc="10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spc="-55" dirty="0">
                <a:latin typeface="Arial MT"/>
                <a:cs typeface="Arial MT"/>
              </a:rPr>
              <a:t>a</a:t>
            </a:r>
            <a:r>
              <a:rPr sz="1150" spc="35" dirty="0"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que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título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spc="-5" dirty="0">
                <a:solidFill>
                  <a:srgbClr val="1A1A1A"/>
                </a:solidFill>
                <a:latin typeface="Arial MT"/>
                <a:cs typeface="Arial MT"/>
              </a:rPr>
              <a:t>for</a:t>
            </a:r>
            <a:endParaRPr sz="1150">
              <a:latin typeface="Arial MT"/>
              <a:cs typeface="Arial MT"/>
            </a:endParaRPr>
          </a:p>
          <a:p>
            <a:pPr marL="12700" marR="31115" algn="just">
              <a:lnSpc>
                <a:spcPct val="97800"/>
              </a:lnSpc>
              <a:spcBef>
                <a:spcPts val="1310"/>
              </a:spcBef>
            </a:pPr>
            <a:r>
              <a:rPr sz="1150" spc="25" dirty="0">
                <a:latin typeface="Arial MT"/>
                <a:cs typeface="Arial MT"/>
              </a:rPr>
              <a:t>Parágrafo</a:t>
            </a:r>
            <a:r>
              <a:rPr sz="1150" spc="245" dirty="0">
                <a:latin typeface="Arial MT"/>
                <a:cs typeface="Arial MT"/>
              </a:rPr>
              <a:t> </a:t>
            </a:r>
            <a:r>
              <a:rPr sz="1150" spc="55" dirty="0">
                <a:latin typeface="Arial MT"/>
                <a:cs typeface="Arial MT"/>
              </a:rPr>
              <a:t>Quinto</a:t>
            </a:r>
            <a:r>
              <a:rPr sz="1150" spc="229" dirty="0">
                <a:latin typeface="Arial MT"/>
                <a:cs typeface="Arial MT"/>
              </a:rPr>
              <a:t> </a:t>
            </a:r>
            <a:r>
              <a:rPr sz="1150" spc="-565" dirty="0">
                <a:solidFill>
                  <a:srgbClr val="525252"/>
                </a:solidFill>
                <a:latin typeface="Arial MT"/>
                <a:cs typeface="Arial MT"/>
              </a:rPr>
              <a:t>—</a:t>
            </a:r>
            <a:r>
              <a:rPr sz="1150" spc="170" dirty="0">
                <a:solidFill>
                  <a:srgbClr val="525252"/>
                </a:solidFill>
                <a:latin typeface="Arial MT"/>
                <a:cs typeface="Arial MT"/>
              </a:rPr>
              <a:t> </a:t>
            </a:r>
            <a:r>
              <a:rPr sz="1150" spc="-65" dirty="0">
                <a:solidFill>
                  <a:srgbClr val="1C1C1C"/>
                </a:solidFill>
                <a:latin typeface="Arial MT"/>
                <a:cs typeface="Arial MT"/>
              </a:rPr>
              <a:t>O</a:t>
            </a:r>
            <a:r>
              <a:rPr sz="1150" spc="13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associado</a:t>
            </a:r>
            <a:r>
              <a:rPr sz="1150" spc="19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spc="5" dirty="0">
                <a:latin typeface="Arial MT"/>
                <a:cs typeface="Arial MT"/>
              </a:rPr>
              <a:t>excluido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por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spc="-15" dirty="0">
                <a:latin typeface="Arial MT"/>
                <a:cs typeface="Arial MT"/>
              </a:rPr>
              <a:t>falta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de</a:t>
            </a:r>
            <a:r>
              <a:rPr sz="1150" spc="10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pagamento,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spc="-75" dirty="0">
                <a:solidFill>
                  <a:srgbClr val="2D2D2D"/>
                </a:solidFill>
                <a:latin typeface="Arial MT"/>
                <a:cs typeface="Arial MT"/>
              </a:rPr>
              <a:t>poderń</a:t>
            </a:r>
            <a:r>
              <a:rPr sz="1150" spc="150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1150" spc="-40" dirty="0">
                <a:latin typeface="Arial MT"/>
                <a:cs typeface="Arial MT"/>
              </a:rPr>
              <a:t>ser</a:t>
            </a:r>
            <a:r>
              <a:rPr sz="1150" spc="-2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readmitid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10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mediante</a:t>
            </a:r>
            <a:r>
              <a:rPr sz="1150" spc="685" dirty="0">
                <a:latin typeface="Arial MT"/>
                <a:cs typeface="Arial MT"/>
              </a:rPr>
              <a:t> </a:t>
            </a:r>
            <a:r>
              <a:rPr sz="1150" spc="-60" dirty="0">
                <a:solidFill>
                  <a:srgbClr val="444444"/>
                </a:solidFill>
                <a:latin typeface="Arial MT"/>
                <a:cs typeface="Arial MT"/>
              </a:rPr>
              <a:t>o</a:t>
            </a:r>
            <a:r>
              <a:rPr sz="1150" spc="580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pagament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645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232323"/>
                </a:solidFill>
                <a:latin typeface="Arial MT"/>
                <a:cs typeface="Arial MT"/>
              </a:rPr>
              <a:t>de</a:t>
            </a:r>
            <a:r>
              <a:rPr sz="1150" spc="635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111111"/>
                </a:solidFill>
                <a:latin typeface="Arial MT"/>
                <a:cs typeface="Arial MT"/>
              </a:rPr>
              <a:t>seu</a:t>
            </a:r>
            <a:r>
              <a:rPr sz="1150" spc="55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débito</a:t>
            </a:r>
            <a:r>
              <a:rPr sz="1150" spc="855" dirty="0"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unt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635" dirty="0">
                <a:latin typeface="Arial MT"/>
                <a:cs typeface="Arial MT"/>
              </a:rPr>
              <a:t> </a:t>
            </a:r>
            <a:r>
              <a:rPr sz="1150" spc="-105" dirty="0">
                <a:solidFill>
                  <a:srgbClr val="3D3D3D"/>
                </a:solidFill>
                <a:latin typeface="Arial MT"/>
                <a:cs typeface="Arial MT"/>
              </a:rPr>
              <a:t>à</a:t>
            </a:r>
            <a:r>
              <a:rPr sz="1150" spc="640" dirty="0">
                <a:solidFill>
                  <a:srgbClr val="3D3D3D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tesouraria</a:t>
            </a:r>
            <a:r>
              <a:rPr sz="1150" spc="675" dirty="0">
                <a:latin typeface="Arial MT"/>
                <a:cs typeface="Arial MT"/>
              </a:rPr>
              <a:t> </a:t>
            </a:r>
            <a:r>
              <a:rPr sz="1150" spc="-45" dirty="0">
                <a:solidFill>
                  <a:srgbClr val="0F0F0F"/>
                </a:solidFill>
                <a:latin typeface="Arial MT"/>
                <a:cs typeface="Arial MT"/>
              </a:rPr>
              <a:t>da</a:t>
            </a:r>
            <a:r>
              <a:rPr sz="1150" spc="-2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5" dirty="0">
                <a:latin typeface="Arial MT"/>
                <a:cs typeface="Arial MT"/>
              </a:rPr>
              <a:t>Associação,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295"/>
              </a:spcBef>
            </a:pPr>
            <a:endParaRPr sz="1150">
              <a:latin typeface="Arial MT"/>
              <a:cs typeface="Arial MT"/>
            </a:endParaRPr>
          </a:p>
          <a:p>
            <a:pPr marL="12700" algn="just">
              <a:lnSpc>
                <a:spcPct val="100000"/>
              </a:lnSpc>
            </a:pPr>
            <a:r>
              <a:rPr sz="1250" spc="-75" dirty="0">
                <a:latin typeface="Arial MT"/>
                <a:cs typeface="Arial MT"/>
              </a:rPr>
              <a:t>ARYIGO</a:t>
            </a:r>
            <a:r>
              <a:rPr sz="1250" dirty="0">
                <a:latin typeface="Arial MT"/>
                <a:cs typeface="Arial MT"/>
              </a:rPr>
              <a:t> </a:t>
            </a:r>
            <a:r>
              <a:rPr sz="1250" spc="-20" dirty="0">
                <a:latin typeface="Arial MT"/>
                <a:cs typeface="Arial MT"/>
              </a:rPr>
              <a:t>11</a:t>
            </a:r>
            <a:r>
              <a:rPr sz="1250" spc="-70" dirty="0">
                <a:latin typeface="Arial MT"/>
                <a:cs typeface="Arial MT"/>
              </a:rPr>
              <a:t> </a:t>
            </a:r>
            <a:r>
              <a:rPr sz="1250" dirty="0">
                <a:solidFill>
                  <a:srgbClr val="161616"/>
                </a:solidFill>
                <a:latin typeface="Arial MT"/>
                <a:cs typeface="Arial MT"/>
              </a:rPr>
              <a:t>-</a:t>
            </a:r>
            <a:r>
              <a:rPr sz="1250" spc="19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250" dirty="0">
                <a:latin typeface="Arial MT"/>
                <a:cs typeface="Arial MT"/>
              </a:rPr>
              <a:t>DA</a:t>
            </a:r>
            <a:r>
              <a:rPr sz="1250" spc="60" dirty="0">
                <a:latin typeface="Arial MT"/>
                <a:cs typeface="Arial MT"/>
              </a:rPr>
              <a:t> </a:t>
            </a:r>
            <a:r>
              <a:rPr sz="1250" spc="-30" dirty="0">
                <a:latin typeface="Arial MT"/>
                <a:cs typeface="Arial MT"/>
              </a:rPr>
              <a:t>APLICAÇÄO</a:t>
            </a:r>
            <a:r>
              <a:rPr sz="1250" spc="-5" dirty="0">
                <a:latin typeface="Arial MT"/>
                <a:cs typeface="Arial MT"/>
              </a:rPr>
              <a:t> </a:t>
            </a:r>
            <a:r>
              <a:rPr sz="1250" spc="-10" dirty="0">
                <a:latin typeface="Arial MT"/>
                <a:cs typeface="Arial MT"/>
              </a:rPr>
              <a:t>DAS</a:t>
            </a:r>
            <a:r>
              <a:rPr sz="1250" spc="-30" dirty="0">
                <a:latin typeface="Arial MT"/>
                <a:cs typeface="Arial MT"/>
              </a:rPr>
              <a:t> </a:t>
            </a:r>
            <a:r>
              <a:rPr sz="1250" spc="-10" dirty="0">
                <a:latin typeface="Arial MT"/>
                <a:cs typeface="Arial MT"/>
              </a:rPr>
              <a:t>PENAS</a:t>
            </a:r>
            <a:endParaRPr sz="1250">
              <a:latin typeface="Arial MT"/>
              <a:cs typeface="Arial MT"/>
            </a:endParaRPr>
          </a:p>
          <a:p>
            <a:pPr marL="12700" algn="just">
              <a:lnSpc>
                <a:spcPct val="100000"/>
              </a:lnSpc>
              <a:spcBef>
                <a:spcPts val="1325"/>
              </a:spcBef>
            </a:pPr>
            <a:r>
              <a:rPr sz="1150" dirty="0">
                <a:latin typeface="Arial MT"/>
                <a:cs typeface="Arial MT"/>
              </a:rPr>
              <a:t>As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penas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serão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aplicadas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pela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Executiva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poderáo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constituir-</a:t>
            </a:r>
            <a:r>
              <a:rPr sz="1150" dirty="0">
                <a:latin typeface="Arial MT"/>
                <a:cs typeface="Arial MT"/>
              </a:rPr>
              <a:t>se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1F1F1F"/>
                </a:solidFill>
                <a:latin typeface="Arial MT"/>
                <a:cs typeface="Arial MT"/>
              </a:rPr>
              <a:t>em</a:t>
            </a:r>
            <a:endParaRPr sz="1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12333" y="1022646"/>
            <a:ext cx="2153654" cy="18648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283370" y="1215151"/>
            <a:ext cx="0" cy="869315"/>
          </a:xfrm>
          <a:custGeom>
            <a:avLst/>
            <a:gdLst/>
            <a:ahLst/>
            <a:cxnLst/>
            <a:rect l="l" t="t" r="r" b="b"/>
            <a:pathLst>
              <a:path h="869314">
                <a:moveTo>
                  <a:pt x="0" y="869281"/>
                </a:moveTo>
                <a:lnTo>
                  <a:pt x="0" y="0"/>
                </a:lnTo>
              </a:path>
            </a:pathLst>
          </a:custGeom>
          <a:ln w="9023">
            <a:solidFill>
              <a:srgbClr val="4444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278859" y="1215151"/>
            <a:ext cx="1447165" cy="869315"/>
            <a:chOff x="5278859" y="1215151"/>
            <a:chExt cx="1447165" cy="869315"/>
          </a:xfrm>
        </p:grpSpPr>
        <p:sp>
          <p:nvSpPr>
            <p:cNvPr id="5" name="object 5"/>
            <p:cNvSpPr/>
            <p:nvPr/>
          </p:nvSpPr>
          <p:spPr>
            <a:xfrm>
              <a:off x="6721145" y="1215151"/>
              <a:ext cx="0" cy="869315"/>
            </a:xfrm>
            <a:custGeom>
              <a:avLst/>
              <a:gdLst/>
              <a:ahLst/>
              <a:cxnLst/>
              <a:rect l="l" t="t" r="r" b="b"/>
              <a:pathLst>
                <a:path h="869314">
                  <a:moveTo>
                    <a:pt x="0" y="869281"/>
                  </a:moveTo>
                  <a:lnTo>
                    <a:pt x="0" y="0"/>
                  </a:lnTo>
                </a:path>
              </a:pathLst>
            </a:custGeom>
            <a:ln w="9023">
              <a:solidFill>
                <a:srgbClr val="4444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78859" y="1219663"/>
              <a:ext cx="1447165" cy="0"/>
            </a:xfrm>
            <a:custGeom>
              <a:avLst/>
              <a:gdLst/>
              <a:ahLst/>
              <a:cxnLst/>
              <a:rect l="l" t="t" r="r" b="b"/>
              <a:pathLst>
                <a:path w="1447165">
                  <a:moveTo>
                    <a:pt x="0" y="0"/>
                  </a:moveTo>
                  <a:lnTo>
                    <a:pt x="1446798" y="0"/>
                  </a:lnTo>
                </a:path>
              </a:pathLst>
            </a:custGeom>
            <a:ln w="9023">
              <a:solidFill>
                <a:srgbClr val="4444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78859" y="2079920"/>
              <a:ext cx="1447165" cy="0"/>
            </a:xfrm>
            <a:custGeom>
              <a:avLst/>
              <a:gdLst/>
              <a:ahLst/>
              <a:cxnLst/>
              <a:rect l="l" t="t" r="r" b="b"/>
              <a:pathLst>
                <a:path w="1447165">
                  <a:moveTo>
                    <a:pt x="0" y="0"/>
                  </a:moveTo>
                  <a:lnTo>
                    <a:pt x="1446798" y="0"/>
                  </a:lnTo>
                </a:path>
              </a:pathLst>
            </a:custGeom>
            <a:ln w="9023">
              <a:solidFill>
                <a:srgbClr val="4444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6503072" y="7357271"/>
            <a:ext cx="487680" cy="553720"/>
            <a:chOff x="6503072" y="7357271"/>
            <a:chExt cx="487680" cy="55372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03072" y="7513681"/>
              <a:ext cx="372979" cy="39704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25656" y="7357271"/>
              <a:ext cx="264694" cy="391026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348041" y="1840792"/>
            <a:ext cx="1341522" cy="18648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851988" y="8566444"/>
            <a:ext cx="318837" cy="258678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989358" y="1379665"/>
            <a:ext cx="1734185" cy="2139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00" dirty="0">
                <a:latin typeface="Arial MT"/>
                <a:cs typeface="Arial MT"/>
              </a:rPr>
              <a:t>I.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Advertência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por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escrito;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77819" y="1213229"/>
            <a:ext cx="890269" cy="153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800" spc="-75" dirty="0">
                <a:solidFill>
                  <a:srgbClr val="2B2B2B"/>
                </a:solidFill>
                <a:latin typeface="Arial Black"/>
                <a:cs typeface="Arial Black"/>
              </a:rPr>
              <a:t>QUAfiULHO8</a:t>
            </a:r>
            <a:r>
              <a:rPr sz="800" spc="45" dirty="0">
                <a:solidFill>
                  <a:srgbClr val="2B2B2B"/>
                </a:solidFill>
                <a:latin typeface="Arial Black"/>
                <a:cs typeface="Arial Black"/>
              </a:rPr>
              <a:t> </a:t>
            </a:r>
            <a:r>
              <a:rPr sz="800" dirty="0">
                <a:solidFill>
                  <a:srgbClr val="424242"/>
                </a:solidFill>
                <a:latin typeface="Arial Black"/>
                <a:cs typeface="Arial Black"/>
              </a:rPr>
              <a:t>•</a:t>
            </a:r>
            <a:r>
              <a:rPr sz="800" spc="-30" dirty="0">
                <a:solidFill>
                  <a:srgbClr val="424242"/>
                </a:solidFill>
                <a:latin typeface="Arial Black"/>
                <a:cs typeface="Arial Black"/>
              </a:rPr>
              <a:t> </a:t>
            </a:r>
            <a:r>
              <a:rPr sz="800" spc="-25" dirty="0">
                <a:solidFill>
                  <a:srgbClr val="262626"/>
                </a:solidFill>
                <a:latin typeface="Arial Black"/>
                <a:cs typeface="Arial Black"/>
              </a:rPr>
              <a:t>BP</a:t>
            </a:r>
            <a:endParaRPr sz="800">
              <a:latin typeface="Arial Black"/>
              <a:cs typeface="Arial Blac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29257" y="1315496"/>
            <a:ext cx="1003300" cy="153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  <a:tabLst>
                <a:tab pos="925830" algn="l"/>
              </a:tabLst>
            </a:pPr>
            <a:r>
              <a:rPr sz="800" spc="-80" dirty="0">
                <a:solidFill>
                  <a:srgbClr val="232323"/>
                </a:solidFill>
                <a:latin typeface="Arial Black"/>
                <a:cs typeface="Arial Black"/>
              </a:rPr>
              <a:t>MICROFILUE</a:t>
            </a:r>
            <a:r>
              <a:rPr sz="800" spc="40" dirty="0">
                <a:solidFill>
                  <a:srgbClr val="232323"/>
                </a:solidFill>
                <a:latin typeface="Arial Black"/>
                <a:cs typeface="Arial Black"/>
              </a:rPr>
              <a:t> </a:t>
            </a:r>
            <a:r>
              <a:rPr sz="800" spc="-25" dirty="0">
                <a:solidFill>
                  <a:srgbClr val="2D2D2D"/>
                </a:solidFill>
                <a:latin typeface="Arial Black"/>
                <a:cs typeface="Arial Black"/>
              </a:rPr>
              <a:t>N•</a:t>
            </a:r>
            <a:r>
              <a:rPr sz="800" dirty="0">
                <a:solidFill>
                  <a:srgbClr val="2D2D2D"/>
                </a:solidFill>
                <a:latin typeface="Arial Black"/>
                <a:cs typeface="Arial Black"/>
              </a:rPr>
              <a:t>	</a:t>
            </a:r>
            <a:r>
              <a:rPr sz="800" spc="-50" dirty="0">
                <a:solidFill>
                  <a:srgbClr val="6264D1"/>
                </a:solidFill>
                <a:latin typeface="Arial Black"/>
                <a:cs typeface="Arial Black"/>
              </a:rPr>
              <a:t>1</a:t>
            </a:r>
            <a:endParaRPr sz="800">
              <a:latin typeface="Arial Black"/>
              <a:cs typeface="Arial Blac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67186" y="1722565"/>
            <a:ext cx="5377815" cy="76371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130"/>
              </a:spcBef>
            </a:pPr>
            <a:r>
              <a:rPr sz="1200" dirty="0">
                <a:latin typeface="Arial MT"/>
                <a:cs typeface="Arial MT"/>
              </a:rPr>
              <a:t>Il.</a:t>
            </a:r>
            <a:r>
              <a:rPr sz="1200" spc="-6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Suspensão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F2F2F"/>
                </a:solidFill>
                <a:latin typeface="Arial MT"/>
                <a:cs typeface="Arial MT"/>
              </a:rPr>
              <a:t>30</a:t>
            </a:r>
            <a:r>
              <a:rPr sz="1200" spc="-65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131313"/>
                </a:solidFill>
                <a:latin typeface="Arial MT"/>
                <a:cs typeface="Arial MT"/>
              </a:rPr>
              <a:t>(trinta)</a:t>
            </a:r>
            <a:r>
              <a:rPr sz="1200" spc="3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dias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F0F0F"/>
                </a:solidFill>
                <a:latin typeface="Arial MT"/>
                <a:cs typeface="Arial MT"/>
              </a:rPr>
              <a:t>até</a:t>
            </a:r>
            <a:r>
              <a:rPr sz="1200" spc="-3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01</a:t>
            </a:r>
            <a:r>
              <a:rPr sz="1200" spc="-6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(um)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20" dirty="0">
                <a:solidFill>
                  <a:srgbClr val="0E0E0E"/>
                </a:solidFill>
                <a:latin typeface="Arial MT"/>
                <a:cs typeface="Arial MT"/>
              </a:rPr>
              <a:t>ano;</a:t>
            </a:r>
            <a:endParaRPr sz="1200">
              <a:latin typeface="Arial MT"/>
              <a:cs typeface="Arial MT"/>
            </a:endParaRPr>
          </a:p>
          <a:p>
            <a:pPr marL="34290">
              <a:lnSpc>
                <a:spcPct val="100000"/>
              </a:lnSpc>
              <a:spcBef>
                <a:spcPts val="1285"/>
              </a:spcBef>
            </a:pPr>
            <a:r>
              <a:rPr sz="1200" dirty="0">
                <a:latin typeface="Arial MT"/>
                <a:cs typeface="Arial MT"/>
              </a:rPr>
              <a:t>III.</a:t>
            </a:r>
            <a:r>
              <a:rPr sz="1200" spc="-6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Eliminação</a:t>
            </a:r>
            <a:r>
              <a:rPr sz="1200" spc="2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do</a:t>
            </a:r>
            <a:r>
              <a:rPr sz="1200" spc="-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quadro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161616"/>
                </a:solidFill>
                <a:latin typeface="Arial MT"/>
                <a:cs typeface="Arial MT"/>
              </a:rPr>
              <a:t>social.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255"/>
              </a:spcBef>
            </a:pPr>
            <a:endParaRPr sz="1200">
              <a:latin typeface="Arial MT"/>
              <a:cs typeface="Arial MT"/>
            </a:endParaRPr>
          </a:p>
          <a:p>
            <a:pPr marL="43180">
              <a:lnSpc>
                <a:spcPct val="100000"/>
              </a:lnSpc>
            </a:pPr>
            <a:r>
              <a:rPr sz="1200" b="1" spc="-25" dirty="0">
                <a:latin typeface="Arial"/>
                <a:cs typeface="Arial"/>
              </a:rPr>
              <a:t>ARTIGO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12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60" dirty="0">
                <a:latin typeface="Arial MT"/>
                <a:cs typeface="Arial MT"/>
              </a:rPr>
              <a:t> </a:t>
            </a:r>
            <a:r>
              <a:rPr sz="1200" b="1" dirty="0">
                <a:latin typeface="Arial"/>
                <a:cs typeface="Arial"/>
              </a:rPr>
              <a:t>DOS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ORGÃOS</a:t>
            </a:r>
            <a:r>
              <a:rPr sz="1200" b="1" spc="105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ADMINISTRATIVOS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DA </a:t>
            </a:r>
            <a:r>
              <a:rPr sz="1200" b="1" spc="-10" dirty="0">
                <a:latin typeface="Arial"/>
                <a:cs typeface="Arial"/>
              </a:rPr>
              <a:t>INSTITUIÇÃO</a:t>
            </a:r>
            <a:endParaRPr sz="1200">
              <a:latin typeface="Arial"/>
              <a:cs typeface="Arial"/>
            </a:endParaRPr>
          </a:p>
          <a:p>
            <a:pPr marL="41910">
              <a:lnSpc>
                <a:spcPct val="100000"/>
              </a:lnSpc>
              <a:spcBef>
                <a:spcPts val="1260"/>
              </a:spcBef>
            </a:pPr>
            <a:r>
              <a:rPr sz="1200" spc="-10" dirty="0">
                <a:latin typeface="Arial MT"/>
                <a:cs typeface="Arial MT"/>
              </a:rPr>
              <a:t>São</a:t>
            </a:r>
            <a:r>
              <a:rPr sz="1200" spc="-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órgãos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da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0A0A0A"/>
                </a:solidFill>
                <a:latin typeface="Arial MT"/>
                <a:cs typeface="Arial MT"/>
              </a:rPr>
              <a:t>Associação:</a:t>
            </a:r>
            <a:endParaRPr sz="1200">
              <a:latin typeface="Arial MT"/>
              <a:cs typeface="Arial MT"/>
            </a:endParaRPr>
          </a:p>
          <a:p>
            <a:pPr marL="28575" marR="3911600" indent="5715">
              <a:lnSpc>
                <a:spcPts val="2750"/>
              </a:lnSpc>
              <a:spcBef>
                <a:spcPts val="284"/>
              </a:spcBef>
            </a:pPr>
            <a:r>
              <a:rPr sz="1200" dirty="0">
                <a:latin typeface="Arial MT"/>
                <a:cs typeface="Arial MT"/>
              </a:rPr>
              <a:t>I.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Diretoria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Executiva; </a:t>
            </a:r>
            <a:r>
              <a:rPr sz="1200" dirty="0">
                <a:latin typeface="Arial MT"/>
                <a:cs typeface="Arial MT"/>
              </a:rPr>
              <a:t>Il.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Conselho Fiscal.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40"/>
              </a:spcBef>
            </a:pPr>
            <a:endParaRPr sz="1200">
              <a:latin typeface="Arial MT"/>
              <a:cs typeface="Arial MT"/>
            </a:endParaRPr>
          </a:p>
          <a:p>
            <a:pPr marL="36830">
              <a:lnSpc>
                <a:spcPct val="100000"/>
              </a:lnSpc>
            </a:pPr>
            <a:r>
              <a:rPr sz="1200" b="1" spc="-25" dirty="0">
                <a:latin typeface="Arial"/>
                <a:cs typeface="Arial"/>
              </a:rPr>
              <a:t>ARTIGO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13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80" dirty="0">
                <a:latin typeface="Arial MT"/>
                <a:cs typeface="Arial MT"/>
              </a:rPr>
              <a:t> </a:t>
            </a:r>
            <a:r>
              <a:rPr sz="1200" b="1" dirty="0">
                <a:latin typeface="Arial"/>
                <a:cs typeface="Arial"/>
              </a:rPr>
              <a:t>DA</a:t>
            </a:r>
            <a:r>
              <a:rPr sz="1200" b="1" spc="-20" dirty="0">
                <a:latin typeface="Arial"/>
                <a:cs typeface="Arial"/>
              </a:rPr>
              <a:t> DIRETORIA</a:t>
            </a:r>
            <a:r>
              <a:rPr sz="1200" b="1" spc="7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EXECUTIVA</a:t>
            </a:r>
            <a:endParaRPr sz="1200">
              <a:latin typeface="Arial"/>
              <a:cs typeface="Arial"/>
            </a:endParaRPr>
          </a:p>
          <a:p>
            <a:pPr marL="31115" marR="5080" algn="just">
              <a:lnSpc>
                <a:spcPct val="95000"/>
              </a:lnSpc>
              <a:spcBef>
                <a:spcPts val="1310"/>
              </a:spcBef>
            </a:pPr>
            <a:r>
              <a:rPr sz="1200" dirty="0">
                <a:latin typeface="Arial MT"/>
                <a:cs typeface="Arial MT"/>
              </a:rPr>
              <a:t>A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Diretoria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Executiva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da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Associação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E0E0E"/>
                </a:solidFill>
                <a:latin typeface="Arial MT"/>
                <a:cs typeface="Arial MT"/>
              </a:rPr>
              <a:t>será</a:t>
            </a:r>
            <a:r>
              <a:rPr sz="1200" spc="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constituída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por</a:t>
            </a:r>
            <a:r>
              <a:rPr sz="1200" spc="-3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51515"/>
                </a:solidFill>
                <a:latin typeface="Arial MT"/>
                <a:cs typeface="Arial MT"/>
              </a:rPr>
              <a:t>03</a:t>
            </a:r>
            <a:r>
              <a:rPr sz="1200" spc="-7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(trâs)</a:t>
            </a:r>
            <a:r>
              <a:rPr sz="1200" spc="-6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membros,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-25" dirty="0">
                <a:solidFill>
                  <a:srgbClr val="242424"/>
                </a:solidFill>
                <a:latin typeface="Arial MT"/>
                <a:cs typeface="Arial MT"/>
              </a:rPr>
              <a:t>os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quais</a:t>
            </a:r>
            <a:r>
              <a:rPr sz="1200" spc="15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ocuparào</a:t>
            </a:r>
            <a:r>
              <a:rPr sz="1200" spc="17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os</a:t>
            </a:r>
            <a:r>
              <a:rPr sz="1200" spc="11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cargos</a:t>
            </a:r>
            <a:r>
              <a:rPr sz="1200" spc="15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D1D1D"/>
                </a:solidFill>
                <a:latin typeface="Arial MT"/>
                <a:cs typeface="Arial MT"/>
              </a:rPr>
              <a:t>de:</a:t>
            </a:r>
            <a:r>
              <a:rPr sz="1200" spc="11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Presidente,</a:t>
            </a:r>
            <a:r>
              <a:rPr sz="1200" spc="19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Diretor</a:t>
            </a:r>
            <a:r>
              <a:rPr sz="1200" spc="1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Administrativo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81818"/>
                </a:solidFill>
                <a:latin typeface="Arial MT"/>
                <a:cs typeface="Arial MT"/>
              </a:rPr>
              <a:t>e</a:t>
            </a:r>
            <a:r>
              <a:rPr sz="1200" spc="6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Diretor</a:t>
            </a:r>
            <a:r>
              <a:rPr sz="1200" spc="13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de </a:t>
            </a:r>
            <a:r>
              <a:rPr sz="1200" dirty="0">
                <a:latin typeface="Arial MT"/>
                <a:cs typeface="Arial MT"/>
              </a:rPr>
              <a:t>Planejamento.</a:t>
            </a:r>
            <a:r>
              <a:rPr sz="1200" spc="39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C1C1C"/>
                </a:solidFill>
                <a:latin typeface="Arial MT"/>
                <a:cs typeface="Arial MT"/>
              </a:rPr>
              <a:t>A</a:t>
            </a:r>
            <a:r>
              <a:rPr sz="1200" spc="25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Diretoria</a:t>
            </a:r>
            <a:r>
              <a:rPr sz="1200" spc="270" dirty="0">
                <a:latin typeface="Arial MT"/>
                <a:cs typeface="Arial MT"/>
              </a:rPr>
              <a:t> </a:t>
            </a:r>
            <a:r>
              <a:rPr sz="1200" spc="-30" dirty="0">
                <a:latin typeface="Arial MT"/>
                <a:cs typeface="Arial MT"/>
              </a:rPr>
              <a:t>reunir-</a:t>
            </a:r>
            <a:r>
              <a:rPr sz="1200" spc="-35" dirty="0">
                <a:latin typeface="Arial MT"/>
                <a:cs typeface="Arial MT"/>
              </a:rPr>
              <a:t>se-</a:t>
            </a:r>
            <a:r>
              <a:rPr sz="1200" dirty="0">
                <a:latin typeface="Arial MT"/>
                <a:cs typeface="Arial MT"/>
              </a:rPr>
              <a:t>á,</a:t>
            </a:r>
            <a:r>
              <a:rPr sz="1200" spc="3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ordinariamente,</a:t>
            </a:r>
            <a:r>
              <a:rPr sz="1200" spc="19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uma</a:t>
            </a:r>
            <a:r>
              <a:rPr sz="1200" spc="30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vez</a:t>
            </a:r>
            <a:r>
              <a:rPr sz="1200" spc="2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por</a:t>
            </a:r>
            <a:r>
              <a:rPr sz="1200" spc="26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61616"/>
                </a:solidFill>
                <a:latin typeface="Arial MT"/>
                <a:cs typeface="Arial MT"/>
              </a:rPr>
              <a:t>mês</a:t>
            </a:r>
            <a:r>
              <a:rPr sz="1200" spc="24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200" spc="-25" dirty="0">
                <a:solidFill>
                  <a:srgbClr val="1F1F1F"/>
                </a:solidFill>
                <a:latin typeface="Arial MT"/>
                <a:cs typeface="Arial MT"/>
              </a:rPr>
              <a:t>e, </a:t>
            </a:r>
            <a:r>
              <a:rPr sz="1200" dirty="0">
                <a:latin typeface="Arial MT"/>
                <a:cs typeface="Arial MT"/>
              </a:rPr>
              <a:t>extraordinariamente,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quando</a:t>
            </a:r>
            <a:r>
              <a:rPr sz="1200" spc="2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convocada</a:t>
            </a:r>
            <a:r>
              <a:rPr sz="1200" spc="2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pelo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E0E0E"/>
                </a:solidFill>
                <a:latin typeface="Arial MT"/>
                <a:cs typeface="Arial MT"/>
              </a:rPr>
              <a:t>presidente</a:t>
            </a:r>
            <a:r>
              <a:rPr sz="1200" spc="204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ou</a:t>
            </a:r>
            <a:r>
              <a:rPr sz="1200" spc="1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pela</a:t>
            </a:r>
            <a:r>
              <a:rPr sz="1200" spc="204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A0A0A"/>
                </a:solidFill>
                <a:latin typeface="Arial MT"/>
                <a:cs typeface="Arial MT"/>
              </a:rPr>
              <a:t>maioria</a:t>
            </a:r>
            <a:r>
              <a:rPr sz="1200" spc="215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de </a:t>
            </a:r>
            <a:r>
              <a:rPr sz="1200" dirty="0">
                <a:solidFill>
                  <a:srgbClr val="151515"/>
                </a:solidFill>
                <a:latin typeface="Arial MT"/>
                <a:cs typeface="Arial MT"/>
              </a:rPr>
              <a:t>seus</a:t>
            </a:r>
            <a:r>
              <a:rPr sz="1200" spc="-6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0C0C0C"/>
                </a:solidFill>
                <a:latin typeface="Arial MT"/>
                <a:cs typeface="Arial MT"/>
              </a:rPr>
              <a:t>membros.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250"/>
              </a:spcBef>
            </a:pPr>
            <a:endParaRPr sz="1200">
              <a:latin typeface="Arial MT"/>
              <a:cs typeface="Arial MT"/>
            </a:endParaRPr>
          </a:p>
          <a:p>
            <a:pPr marL="31115">
              <a:lnSpc>
                <a:spcPct val="100000"/>
              </a:lnSpc>
            </a:pPr>
            <a:r>
              <a:rPr sz="1200" b="1" spc="-10" dirty="0">
                <a:latin typeface="Arial"/>
                <a:cs typeface="Arial"/>
              </a:rPr>
              <a:t>ARTICO</a:t>
            </a:r>
            <a:r>
              <a:rPr sz="1200" b="1" spc="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14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dirty="0">
                <a:latin typeface="Arial MT"/>
                <a:cs typeface="Arial MT"/>
              </a:rPr>
              <a:t>-</a:t>
            </a:r>
            <a:r>
              <a:rPr sz="1200" spc="-80" dirty="0">
                <a:latin typeface="Arial MT"/>
                <a:cs typeface="Arial MT"/>
              </a:rPr>
              <a:t> </a:t>
            </a:r>
            <a:r>
              <a:rPr sz="1200" b="1" spc="-10" dirty="0">
                <a:latin typeface="Arial"/>
                <a:cs typeface="Arial"/>
              </a:rPr>
              <a:t>COMPETE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1C1C1C"/>
                </a:solidFill>
                <a:latin typeface="Arial MT"/>
                <a:cs typeface="Arial MT"/>
              </a:rPr>
              <a:t>À</a:t>
            </a:r>
            <a:r>
              <a:rPr sz="1200" spc="-3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200" b="1" spc="-25" dirty="0">
                <a:latin typeface="Arial"/>
                <a:cs typeface="Arial"/>
              </a:rPr>
              <a:t>DIRETORIA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EXECUTIVA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Arial"/>
              <a:cs typeface="Arial"/>
            </a:endParaRPr>
          </a:p>
          <a:p>
            <a:pPr marL="20955" marR="9525" indent="1270">
              <a:lnSpc>
                <a:spcPts val="1350"/>
              </a:lnSpc>
            </a:pPr>
            <a:r>
              <a:rPr sz="1200" dirty="0">
                <a:solidFill>
                  <a:srgbClr val="111111"/>
                </a:solidFill>
                <a:latin typeface="Arial MT"/>
                <a:cs typeface="Arial MT"/>
              </a:rPr>
              <a:t>I.</a:t>
            </a:r>
            <a:r>
              <a:rPr sz="1200" spc="22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61616"/>
                </a:solidFill>
                <a:latin typeface="Arial MT"/>
                <a:cs typeface="Arial MT"/>
              </a:rPr>
              <a:t>Dirigir</a:t>
            </a:r>
            <a:r>
              <a:rPr sz="1200" spc="22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a</a:t>
            </a:r>
            <a:r>
              <a:rPr sz="1200" spc="16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Associação,</a:t>
            </a:r>
            <a:r>
              <a:rPr sz="1200" spc="30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1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acordo</a:t>
            </a:r>
            <a:r>
              <a:rPr sz="1200" spc="16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D1D1D"/>
                </a:solidFill>
                <a:latin typeface="Arial MT"/>
                <a:cs typeface="Arial MT"/>
              </a:rPr>
              <a:t>com</a:t>
            </a:r>
            <a:r>
              <a:rPr sz="1200" spc="204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82828"/>
                </a:solidFill>
                <a:latin typeface="Arial MT"/>
                <a:cs typeface="Arial MT"/>
              </a:rPr>
              <a:t>o</a:t>
            </a:r>
            <a:r>
              <a:rPr sz="1200" spc="135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presente</a:t>
            </a:r>
            <a:r>
              <a:rPr sz="1200" spc="2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estatuto,</a:t>
            </a:r>
            <a:r>
              <a:rPr sz="1200" spc="19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12121"/>
                </a:solidFill>
                <a:latin typeface="Arial MT"/>
                <a:cs typeface="Arial MT"/>
              </a:rPr>
              <a:t>e</a:t>
            </a:r>
            <a:r>
              <a:rPr sz="1200" spc="160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administrar</a:t>
            </a:r>
            <a:r>
              <a:rPr sz="1200" spc="275" dirty="0">
                <a:latin typeface="Arial MT"/>
                <a:cs typeface="Arial MT"/>
              </a:rPr>
              <a:t> </a:t>
            </a:r>
            <a:r>
              <a:rPr sz="1200" spc="-50" dirty="0">
                <a:solidFill>
                  <a:srgbClr val="1A1A1A"/>
                </a:solidFill>
                <a:latin typeface="Arial MT"/>
                <a:cs typeface="Arial MT"/>
              </a:rPr>
              <a:t>o </a:t>
            </a:r>
            <a:r>
              <a:rPr sz="1200" spc="-10" dirty="0">
                <a:latin typeface="Arial MT"/>
                <a:cs typeface="Arial MT"/>
              </a:rPr>
              <a:t>patrimônio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social.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200">
              <a:latin typeface="Arial MT"/>
              <a:cs typeface="Arial MT"/>
            </a:endParaRPr>
          </a:p>
          <a:p>
            <a:pPr marL="22860" marR="31115" indent="-6350" algn="just">
              <a:lnSpc>
                <a:spcPts val="1370"/>
              </a:lnSpc>
            </a:pPr>
            <a:r>
              <a:rPr sz="1200" dirty="0">
                <a:latin typeface="Arial MT"/>
                <a:cs typeface="Arial MT"/>
              </a:rPr>
              <a:t>Il.</a:t>
            </a:r>
            <a:r>
              <a:rPr sz="1200" spc="254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Cumprir</a:t>
            </a:r>
            <a:r>
              <a:rPr sz="1200" spc="18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2A2A2A"/>
                </a:solidFill>
                <a:latin typeface="Arial MT"/>
                <a:cs typeface="Arial MT"/>
              </a:rPr>
              <a:t>e</a:t>
            </a:r>
            <a:r>
              <a:rPr sz="1200" spc="100" dirty="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fazer</a:t>
            </a:r>
            <a:r>
              <a:rPr sz="1200" spc="1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cumprir</a:t>
            </a:r>
            <a:r>
              <a:rPr sz="1200" spc="15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presente</a:t>
            </a:r>
            <a:r>
              <a:rPr sz="1200" spc="15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estatuto</a:t>
            </a:r>
            <a:r>
              <a:rPr sz="1200" spc="1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1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as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decisões</a:t>
            </a:r>
            <a:r>
              <a:rPr sz="1200" spc="1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da</a:t>
            </a:r>
            <a:r>
              <a:rPr sz="1200" spc="125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0C0C0C"/>
                </a:solidFill>
                <a:latin typeface="Arial MT"/>
                <a:cs typeface="Arial MT"/>
              </a:rPr>
              <a:t>Assembleia </a:t>
            </a:r>
            <a:r>
              <a:rPr sz="1200" spc="-10" dirty="0">
                <a:latin typeface="Arial MT"/>
                <a:cs typeface="Arial MT"/>
              </a:rPr>
              <a:t>Geral;</a:t>
            </a:r>
            <a:endParaRPr sz="1200">
              <a:latin typeface="Arial MT"/>
              <a:cs typeface="Arial MT"/>
            </a:endParaRPr>
          </a:p>
          <a:p>
            <a:pPr marL="19685" marR="17780" indent="-3810">
              <a:lnSpc>
                <a:spcPts val="1350"/>
              </a:lnSpc>
              <a:spcBef>
                <a:spcPts val="1350"/>
              </a:spcBef>
              <a:buAutoNum type="romanUcPeriod" startAt="3"/>
              <a:tabLst>
                <a:tab pos="19685" algn="l"/>
                <a:tab pos="306705" algn="l"/>
                <a:tab pos="1078230" algn="l"/>
                <a:tab pos="2052955" algn="l"/>
                <a:tab pos="2853055" algn="l"/>
                <a:tab pos="4007485" algn="l"/>
              </a:tabLst>
            </a:pPr>
            <a:r>
              <a:rPr sz="1200" spc="-10" dirty="0">
                <a:latin typeface="Arial MT"/>
                <a:cs typeface="Arial MT"/>
              </a:rPr>
              <a:t>Promover</a:t>
            </a:r>
            <a:r>
              <a:rPr sz="1200" dirty="0">
                <a:latin typeface="Arial MT"/>
                <a:cs typeface="Arial MT"/>
              </a:rPr>
              <a:t>	e</a:t>
            </a:r>
            <a:r>
              <a:rPr sz="1200" spc="165" dirty="0">
                <a:latin typeface="Arial MT"/>
                <a:cs typeface="Arial MT"/>
              </a:rPr>
              <a:t>  </a:t>
            </a:r>
            <a:r>
              <a:rPr sz="1200" spc="-10" dirty="0">
                <a:latin typeface="Arial MT"/>
                <a:cs typeface="Arial MT"/>
              </a:rPr>
              <a:t>incentivar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dirty="0">
                <a:solidFill>
                  <a:srgbClr val="1A1A1A"/>
                </a:solidFill>
                <a:latin typeface="Arial MT"/>
                <a:cs typeface="Arial MT"/>
              </a:rPr>
              <a:t>a</a:t>
            </a:r>
            <a:r>
              <a:rPr sz="1200" spc="110" dirty="0">
                <a:solidFill>
                  <a:srgbClr val="1A1A1A"/>
                </a:solidFill>
                <a:latin typeface="Arial MT"/>
                <a:cs typeface="Arial MT"/>
              </a:rPr>
              <a:t>  </a:t>
            </a:r>
            <a:r>
              <a:rPr sz="1200" spc="-10" dirty="0">
                <a:solidFill>
                  <a:srgbClr val="181818"/>
                </a:solidFill>
                <a:latin typeface="Arial MT"/>
                <a:cs typeface="Arial MT"/>
              </a:rPr>
              <a:t>criação</a:t>
            </a:r>
            <a:r>
              <a:rPr sz="1200" dirty="0">
                <a:solidFill>
                  <a:srgbClr val="181818"/>
                </a:solidFill>
                <a:latin typeface="Arial MT"/>
                <a:cs typeface="Arial MT"/>
              </a:rPr>
              <a:t>	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130" dirty="0">
                <a:latin typeface="Arial MT"/>
                <a:cs typeface="Arial MT"/>
              </a:rPr>
              <a:t>  </a:t>
            </a:r>
            <a:r>
              <a:rPr sz="1200" spc="-10" dirty="0">
                <a:latin typeface="Arial MT"/>
                <a:cs typeface="Arial MT"/>
              </a:rPr>
              <a:t>comissões,</a:t>
            </a:r>
            <a:r>
              <a:rPr sz="1200" dirty="0">
                <a:latin typeface="Arial MT"/>
                <a:cs typeface="Arial MT"/>
              </a:rPr>
              <a:t>	com</a:t>
            </a:r>
            <a:r>
              <a:rPr sz="1200" spc="105" dirty="0">
                <a:latin typeface="Arial MT"/>
                <a:cs typeface="Arial MT"/>
              </a:rPr>
              <a:t>  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114" dirty="0">
                <a:latin typeface="Arial MT"/>
                <a:cs typeface="Arial MT"/>
              </a:rPr>
              <a:t>  </a:t>
            </a:r>
            <a:r>
              <a:rPr sz="1200" dirty="0">
                <a:solidFill>
                  <a:srgbClr val="0E0E0E"/>
                </a:solidFill>
                <a:latin typeface="Arial MT"/>
                <a:cs typeface="Arial MT"/>
              </a:rPr>
              <a:t>função</a:t>
            </a:r>
            <a:r>
              <a:rPr sz="1200" spc="145" dirty="0">
                <a:solidFill>
                  <a:srgbClr val="0E0E0E"/>
                </a:solidFill>
                <a:latin typeface="Arial MT"/>
                <a:cs typeface="Arial MT"/>
              </a:rPr>
              <a:t>  </a:t>
            </a:r>
            <a:r>
              <a:rPr sz="1200" spc="-25" dirty="0">
                <a:latin typeface="Arial MT"/>
                <a:cs typeface="Arial MT"/>
              </a:rPr>
              <a:t>de </a:t>
            </a:r>
            <a:r>
              <a:rPr sz="1200" spc="-10" dirty="0">
                <a:latin typeface="Arial MT"/>
                <a:cs typeface="Arial MT"/>
              </a:rPr>
              <a:t>desenvolver</a:t>
            </a:r>
            <a:r>
              <a:rPr sz="1200" spc="80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0E0E0E"/>
                </a:solidFill>
                <a:latin typeface="Arial MT"/>
                <a:cs typeface="Arial MT"/>
              </a:rPr>
              <a:t>cursos</a:t>
            </a:r>
            <a:r>
              <a:rPr sz="1200" spc="1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profissionalizantes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81818"/>
                </a:solidFill>
                <a:latin typeface="Arial MT"/>
                <a:cs typeface="Arial MT"/>
              </a:rPr>
              <a:t>e</a:t>
            </a:r>
            <a:r>
              <a:rPr sz="1200" spc="-7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atividades</a:t>
            </a:r>
            <a:r>
              <a:rPr sz="1200" spc="7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culturais;</a:t>
            </a:r>
            <a:endParaRPr sz="1200">
              <a:latin typeface="Arial MT"/>
              <a:cs typeface="Arial MT"/>
            </a:endParaRPr>
          </a:p>
          <a:p>
            <a:pPr marL="246379" indent="-229870">
              <a:lnSpc>
                <a:spcPct val="100000"/>
              </a:lnSpc>
              <a:spcBef>
                <a:spcPts val="1255"/>
              </a:spcBef>
              <a:buAutoNum type="romanUcPeriod" startAt="3"/>
              <a:tabLst>
                <a:tab pos="246379" algn="l"/>
              </a:tabLst>
            </a:pPr>
            <a:r>
              <a:rPr sz="1200" spc="-10" dirty="0">
                <a:latin typeface="Arial MT"/>
                <a:cs typeface="Arial MT"/>
              </a:rPr>
              <a:t>Representar</a:t>
            </a:r>
            <a:r>
              <a:rPr sz="1200" spc="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</a:t>
            </a:r>
            <a:r>
              <a:rPr sz="1200" spc="-5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defender</a:t>
            </a:r>
            <a:r>
              <a:rPr sz="1200" spc="60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0E0E0E"/>
                </a:solidFill>
                <a:latin typeface="Arial MT"/>
                <a:cs typeface="Arial MT"/>
              </a:rPr>
              <a:t>os</a:t>
            </a:r>
            <a:r>
              <a:rPr sz="1200" spc="-7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interesses</a:t>
            </a:r>
            <a:r>
              <a:rPr sz="1200" spc="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-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seus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associados;</a:t>
            </a:r>
            <a:endParaRPr sz="1200">
              <a:latin typeface="Arial MT"/>
              <a:cs typeface="Arial MT"/>
            </a:endParaRPr>
          </a:p>
          <a:p>
            <a:pPr marL="198755" indent="-180340">
              <a:lnSpc>
                <a:spcPct val="100000"/>
              </a:lnSpc>
              <a:spcBef>
                <a:spcPts val="1285"/>
              </a:spcBef>
              <a:buClr>
                <a:srgbClr val="0C0C0C"/>
              </a:buClr>
              <a:buAutoNum type="romanUcPeriod" startAt="3"/>
              <a:tabLst>
                <a:tab pos="198755" algn="l"/>
              </a:tabLst>
            </a:pPr>
            <a:r>
              <a:rPr sz="1200" spc="-10" dirty="0">
                <a:latin typeface="Arial MT"/>
                <a:cs typeface="Arial MT"/>
              </a:rPr>
              <a:t>Elaborar</a:t>
            </a:r>
            <a:r>
              <a:rPr sz="1200" spc="7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A1A1A"/>
                </a:solidFill>
                <a:latin typeface="Arial MT"/>
                <a:cs typeface="Arial MT"/>
              </a:rPr>
              <a:t>o</a:t>
            </a:r>
            <a:r>
              <a:rPr sz="1200" spc="-4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orçamento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0F0F0F"/>
                </a:solidFill>
                <a:latin typeface="Arial MT"/>
                <a:cs typeface="Arial MT"/>
              </a:rPr>
              <a:t>anual;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200">
              <a:latin typeface="Arial MT"/>
              <a:cs typeface="Arial MT"/>
            </a:endParaRPr>
          </a:p>
          <a:p>
            <a:pPr marL="13335" marR="27940" indent="4445" algn="just">
              <a:lnSpc>
                <a:spcPts val="1350"/>
              </a:lnSpc>
            </a:pPr>
            <a:r>
              <a:rPr sz="1200" dirty="0">
                <a:latin typeface="Arial MT"/>
                <a:cs typeface="Arial MT"/>
              </a:rPr>
              <a:t>Vl.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Apresentar</a:t>
            </a:r>
            <a:r>
              <a:rPr sz="1200" spc="80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C0C0C"/>
                </a:solidFill>
                <a:latin typeface="Arial MT"/>
                <a:cs typeface="Arial MT"/>
              </a:rPr>
              <a:t>a</a:t>
            </a:r>
            <a:r>
              <a:rPr sz="1200" spc="-2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Assembleia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Geral,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na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reunião </a:t>
            </a:r>
            <a:r>
              <a:rPr sz="1200" dirty="0">
                <a:solidFill>
                  <a:srgbClr val="0E0E0E"/>
                </a:solidFill>
                <a:latin typeface="Arial MT"/>
                <a:cs typeface="Arial MT"/>
              </a:rPr>
              <a:t>anual,</a:t>
            </a:r>
            <a:r>
              <a:rPr sz="1200" spc="2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</a:t>
            </a:r>
            <a:r>
              <a:rPr sz="1200" spc="-6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relatório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sua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gestão </a:t>
            </a:r>
            <a:r>
              <a:rPr sz="1200" dirty="0">
                <a:solidFill>
                  <a:srgbClr val="232323"/>
                </a:solidFill>
                <a:latin typeface="Arial MT"/>
                <a:cs typeface="Arial MT"/>
              </a:rPr>
              <a:t>e</a:t>
            </a:r>
            <a:r>
              <a:rPr sz="1200" spc="-85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prestar</a:t>
            </a:r>
            <a:r>
              <a:rPr sz="1200" spc="-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contas</a:t>
            </a:r>
            <a:r>
              <a:rPr sz="1200" spc="-10" dirty="0">
                <a:latin typeface="Arial MT"/>
                <a:cs typeface="Arial MT"/>
              </a:rPr>
              <a:t> referentes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ao</a:t>
            </a:r>
            <a:r>
              <a:rPr sz="1200" spc="-8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exercício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anterior;</a:t>
            </a:r>
            <a:endParaRPr sz="1200">
              <a:latin typeface="Arial MT"/>
              <a:cs typeface="Arial MT"/>
            </a:endParaRPr>
          </a:p>
          <a:p>
            <a:pPr marL="276225" indent="-257810">
              <a:lnSpc>
                <a:spcPct val="100000"/>
              </a:lnSpc>
              <a:spcBef>
                <a:spcPts val="1255"/>
              </a:spcBef>
              <a:buAutoNum type="romanUcPeriod" startAt="7"/>
              <a:tabLst>
                <a:tab pos="276225" algn="l"/>
              </a:tabLst>
            </a:pPr>
            <a:r>
              <a:rPr sz="1200" spc="-10" dirty="0">
                <a:latin typeface="Arial MT"/>
                <a:cs typeface="Arial MT"/>
              </a:rPr>
              <a:t>Admitir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pedido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inscrição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31313"/>
                </a:solidFill>
                <a:latin typeface="Arial MT"/>
                <a:cs typeface="Arial MT"/>
              </a:rPr>
              <a:t>de</a:t>
            </a:r>
            <a:r>
              <a:rPr sz="1200" spc="-8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associados;</a:t>
            </a:r>
            <a:endParaRPr sz="1200">
              <a:latin typeface="Arial MT"/>
              <a:cs typeface="Arial MT"/>
            </a:endParaRPr>
          </a:p>
          <a:p>
            <a:pPr marL="318135" indent="-305435">
              <a:lnSpc>
                <a:spcPct val="100000"/>
              </a:lnSpc>
              <a:spcBef>
                <a:spcPts val="1280"/>
              </a:spcBef>
              <a:buAutoNum type="romanUcPeriod" startAt="7"/>
              <a:tabLst>
                <a:tab pos="318135" algn="l"/>
              </a:tabLst>
            </a:pPr>
            <a:r>
              <a:rPr sz="1200" spc="-10" dirty="0">
                <a:latin typeface="Arial MT"/>
                <a:cs typeface="Arial MT"/>
              </a:rPr>
              <a:t>Acatar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pedido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1A1A1A"/>
                </a:solidFill>
                <a:latin typeface="Arial MT"/>
                <a:cs typeface="Arial MT"/>
              </a:rPr>
              <a:t>de</a:t>
            </a:r>
            <a:r>
              <a:rPr sz="1200" spc="-5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demissão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voluntária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-50" dirty="0"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111111"/>
                </a:solidFill>
                <a:latin typeface="Arial MT"/>
                <a:cs typeface="Arial MT"/>
              </a:rPr>
              <a:t>associados.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99322" y="7327193"/>
            <a:ext cx="517525" cy="709930"/>
            <a:chOff x="6599322" y="7327193"/>
            <a:chExt cx="517525" cy="7099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99322" y="7471571"/>
              <a:ext cx="318836" cy="56548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91828" y="7327193"/>
              <a:ext cx="324852" cy="451184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48526" y="830140"/>
            <a:ext cx="733926" cy="13836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09874" y="8608555"/>
            <a:ext cx="324852" cy="22859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267953" y="685762"/>
            <a:ext cx="3200400" cy="14738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896979" y="395500"/>
            <a:ext cx="1431925" cy="860425"/>
          </a:xfrm>
          <a:prstGeom prst="rect">
            <a:avLst/>
          </a:prstGeom>
          <a:ln w="9023">
            <a:solidFill>
              <a:srgbClr val="444448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332105" marR="256540" indent="29209">
              <a:lnSpc>
                <a:spcPct val="70200"/>
              </a:lnSpc>
              <a:spcBef>
                <a:spcPts val="260"/>
              </a:spcBef>
              <a:tabLst>
                <a:tab pos="1029969" algn="l"/>
              </a:tabLst>
            </a:pPr>
            <a:r>
              <a:rPr sz="900" dirty="0">
                <a:solidFill>
                  <a:srgbClr val="2F2F2F"/>
                </a:solidFill>
                <a:latin typeface="Arial MT"/>
                <a:cs typeface="Arial MT"/>
              </a:rPr>
              <a:t>U</a:t>
            </a:r>
            <a:r>
              <a:rPr sz="900" spc="130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161616"/>
                </a:solidFill>
                <a:latin typeface="Arial MT"/>
                <a:cs typeface="Arial MT"/>
              </a:rPr>
              <a:t>RUL</a:t>
            </a:r>
            <a:r>
              <a:rPr sz="900" spc="18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161616"/>
                </a:solidFill>
                <a:latin typeface="Arial MT"/>
                <a:cs typeface="Arial MT"/>
              </a:rPr>
              <a:t>os</a:t>
            </a:r>
            <a:r>
              <a:rPr sz="900" dirty="0">
                <a:solidFill>
                  <a:srgbClr val="161616"/>
                </a:solidFill>
                <a:latin typeface="Arial MT"/>
                <a:cs typeface="Arial MT"/>
              </a:rPr>
              <a:t>	</a:t>
            </a:r>
            <a:r>
              <a:rPr sz="900" spc="-35" dirty="0">
                <a:solidFill>
                  <a:srgbClr val="2D2D2D"/>
                </a:solidFill>
                <a:latin typeface="Arial MT"/>
                <a:cs typeface="Arial MT"/>
              </a:rPr>
              <a:t>Be </a:t>
            </a:r>
            <a:r>
              <a:rPr sz="900" spc="-80" dirty="0">
                <a:solidFill>
                  <a:srgbClr val="161616"/>
                </a:solidFill>
                <a:latin typeface="Arial MT"/>
                <a:cs typeface="Arial MT"/>
              </a:rPr>
              <a:t>MICROFILME</a:t>
            </a:r>
            <a:r>
              <a:rPr sz="900" spc="9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900" spc="-25" dirty="0">
                <a:solidFill>
                  <a:srgbClr val="212121"/>
                </a:solidFill>
                <a:latin typeface="Arial MT"/>
                <a:cs typeface="Arial MT"/>
              </a:rPr>
              <a:t>N^</a:t>
            </a:r>
            <a:endParaRPr sz="900">
              <a:latin typeface="Arial MT"/>
              <a:cs typeface="Arial MT"/>
            </a:endParaRPr>
          </a:p>
          <a:p>
            <a:pPr marL="337185">
              <a:lnSpc>
                <a:spcPct val="100000"/>
              </a:lnSpc>
              <a:spcBef>
                <a:spcPts val="545"/>
              </a:spcBef>
            </a:pPr>
            <a:r>
              <a:rPr sz="1550" dirty="0">
                <a:solidFill>
                  <a:srgbClr val="242424"/>
                </a:solidFill>
                <a:latin typeface="Arial MT"/>
                <a:cs typeface="Arial MT"/>
              </a:rPr>
              <a:t>15</a:t>
            </a:r>
            <a:r>
              <a:rPr sz="1550" spc="-35" dirty="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sz="1550" spc="-285" dirty="0">
                <a:solidFill>
                  <a:srgbClr val="1F1F1F"/>
                </a:solidFill>
                <a:latin typeface="Arial MT"/>
                <a:cs typeface="Arial MT"/>
              </a:rPr>
              <a:t>1</a:t>
            </a:r>
            <a:r>
              <a:rPr sz="1550" spc="-2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550" dirty="0">
                <a:solidFill>
                  <a:srgbClr val="464646"/>
                </a:solidFill>
                <a:latin typeface="Arial MT"/>
                <a:cs typeface="Arial MT"/>
              </a:rPr>
              <a:t>1</a:t>
            </a:r>
            <a:r>
              <a:rPr sz="1550" spc="-220" dirty="0">
                <a:solidFill>
                  <a:srgbClr val="464646"/>
                </a:solidFill>
                <a:latin typeface="Arial MT"/>
                <a:cs typeface="Arial MT"/>
              </a:rPr>
              <a:t> </a:t>
            </a:r>
            <a:r>
              <a:rPr sz="1550" spc="-25" dirty="0">
                <a:solidFill>
                  <a:srgbClr val="2A2A2A"/>
                </a:solidFill>
                <a:latin typeface="Arial MT"/>
                <a:cs typeface="Arial MT"/>
              </a:rPr>
              <a:t>16</a:t>
            </a:r>
            <a:endParaRPr sz="1550">
              <a:latin typeface="Arial MT"/>
              <a:cs typeface="Arial MT"/>
            </a:endParaRPr>
          </a:p>
          <a:p>
            <a:pPr marL="85090">
              <a:lnSpc>
                <a:spcPct val="100000"/>
              </a:lnSpc>
              <a:spcBef>
                <a:spcPts val="575"/>
              </a:spcBef>
              <a:tabLst>
                <a:tab pos="287020" algn="l"/>
                <a:tab pos="796290" algn="l"/>
              </a:tabLst>
            </a:pPr>
            <a:r>
              <a:rPr sz="1150" spc="-50" dirty="0">
                <a:solidFill>
                  <a:srgbClr val="232323"/>
                </a:solidFill>
                <a:latin typeface="Arial MT"/>
                <a:cs typeface="Arial MT"/>
              </a:rPr>
              <a:t>°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	</a:t>
            </a:r>
            <a:r>
              <a:rPr sz="1725" spc="-405" baseline="-26570" dirty="0">
                <a:solidFill>
                  <a:srgbClr val="212121"/>
                </a:solidFill>
                <a:latin typeface="Arial MT"/>
                <a:cs typeface="Arial MT"/>
              </a:rPr>
              <a:t>8</a:t>
            </a:r>
            <a:r>
              <a:rPr sz="1725" spc="67" baseline="-26570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50" spc="-20" dirty="0">
                <a:solidFill>
                  <a:srgbClr val="232323"/>
                </a:solidFill>
                <a:latin typeface="Arial MT"/>
                <a:cs typeface="Arial MT"/>
              </a:rPr>
              <a:t>=‹••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	</a:t>
            </a:r>
            <a:r>
              <a:rPr sz="1150" spc="-50" dirty="0">
                <a:solidFill>
                  <a:srgbClr val="232323"/>
                </a:solidFill>
                <a:latin typeface="Arial MT"/>
                <a:cs typeface="Arial MT"/>
              </a:rPr>
              <a:t>.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95651" y="674064"/>
            <a:ext cx="18415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25" dirty="0">
                <a:solidFill>
                  <a:srgbClr val="1A1A1A"/>
                </a:solidFill>
                <a:latin typeface="Arial MT"/>
                <a:cs typeface="Arial MT"/>
              </a:rPr>
              <a:t>“°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23100" y="982874"/>
            <a:ext cx="2370455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313305" algn="l"/>
              </a:tabLst>
            </a:pPr>
            <a:r>
              <a:rPr sz="1150" dirty="0">
                <a:solidFill>
                  <a:srgbClr val="626262"/>
                </a:solidFill>
                <a:latin typeface="Arial MT"/>
                <a:cs typeface="Arial MT"/>
              </a:rPr>
              <a:t>''</a:t>
            </a:r>
            <a:r>
              <a:rPr sz="1150" spc="150" dirty="0">
                <a:solidFill>
                  <a:srgbClr val="626262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545454"/>
                </a:solidFill>
                <a:latin typeface="Arial MT"/>
                <a:cs typeface="Arial MT"/>
              </a:rPr>
              <a:t>*</a:t>
            </a:r>
            <a:r>
              <a:rPr sz="1150" spc="440" dirty="0">
                <a:solidFill>
                  <a:srgbClr val="545454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B3B3B"/>
                </a:solidFill>
                <a:latin typeface="Arial MT"/>
                <a:cs typeface="Arial MT"/>
              </a:rPr>
              <a:t>' </a:t>
            </a:r>
            <a:r>
              <a:rPr sz="1150" spc="-50" dirty="0">
                <a:solidFill>
                  <a:srgbClr val="3B3B3B"/>
                </a:solidFill>
                <a:latin typeface="Arial MT"/>
                <a:cs typeface="Arial MT"/>
              </a:rPr>
              <a:t>°</a:t>
            </a:r>
            <a:r>
              <a:rPr sz="1150" dirty="0">
                <a:solidFill>
                  <a:srgbClr val="3B3B3B"/>
                </a:solidFill>
                <a:latin typeface="Arial MT"/>
                <a:cs typeface="Arial MT"/>
              </a:rPr>
              <a:t>	</a:t>
            </a:r>
            <a:r>
              <a:rPr sz="1150" spc="-70" dirty="0">
                <a:solidFill>
                  <a:srgbClr val="4F4F4F"/>
                </a:solidFill>
                <a:latin typeface="Arial MT"/>
                <a:cs typeface="Arial MT"/>
              </a:rPr>
              <a:t>°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29064" y="1055064"/>
            <a:ext cx="1390015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25" spc="-292" baseline="26570" dirty="0">
                <a:solidFill>
                  <a:srgbClr val="1F1F1F"/>
                </a:solidFill>
                <a:latin typeface="Arial MT"/>
                <a:cs typeface="Arial MT"/>
              </a:rPr>
              <a:t>"°•</a:t>
            </a:r>
            <a:r>
              <a:rPr sz="1150" spc="-195" dirty="0">
                <a:solidFill>
                  <a:srgbClr val="595959"/>
                </a:solidFill>
                <a:latin typeface="Arial MT"/>
                <a:cs typeface="Arial MT"/>
              </a:rPr>
              <a:t>Ú</a:t>
            </a:r>
            <a:r>
              <a:rPr sz="1725" spc="-292" baseline="26570" dirty="0">
                <a:solidFill>
                  <a:srgbClr val="1F1F1F"/>
                </a:solidFill>
                <a:latin typeface="Arial MT"/>
                <a:cs typeface="Arial MT"/>
              </a:rPr>
              <a:t>.</a:t>
            </a:r>
            <a:r>
              <a:rPr sz="1725" spc="300" baseline="2657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spc="-155" dirty="0">
                <a:solidFill>
                  <a:srgbClr val="7B7B7B"/>
                </a:solidFill>
                <a:latin typeface="Arial MT"/>
                <a:cs typeface="Arial MT"/>
              </a:rPr>
              <a:t>^K</a:t>
            </a:r>
            <a:r>
              <a:rPr sz="1725" spc="-232" baseline="26570" dirty="0">
                <a:solidFill>
                  <a:srgbClr val="1F1F1F"/>
                </a:solidFill>
                <a:latin typeface="Arial MT"/>
                <a:cs typeface="Arial MT"/>
              </a:rPr>
              <a:t>•</a:t>
            </a:r>
            <a:r>
              <a:rPr sz="1150" spc="-155" dirty="0">
                <a:solidFill>
                  <a:srgbClr val="808080"/>
                </a:solidFill>
                <a:latin typeface="Arial MT"/>
                <a:cs typeface="Arial MT"/>
              </a:rPr>
              <a:t>6°y</a:t>
            </a:r>
            <a:r>
              <a:rPr sz="1150" spc="55" dirty="0">
                <a:solidFill>
                  <a:srgbClr val="808080"/>
                </a:solidFill>
                <a:latin typeface="Arial MT"/>
                <a:cs typeface="Arial MT"/>
              </a:rPr>
              <a:t> </a:t>
            </a:r>
            <a:r>
              <a:rPr sz="1150" spc="-200" dirty="0">
                <a:solidFill>
                  <a:srgbClr val="4B4B4B"/>
                </a:solidFill>
                <a:latin typeface="Arial MT"/>
                <a:cs typeface="Arial MT"/>
              </a:rPr>
              <a:t>7</a:t>
            </a:r>
            <a:r>
              <a:rPr sz="1150" spc="-925" dirty="0">
                <a:solidFill>
                  <a:srgbClr val="4B4B4B"/>
                </a:solidFill>
                <a:latin typeface="Arial MT"/>
                <a:cs typeface="Arial MT"/>
              </a:rPr>
              <a:t>Ć</a:t>
            </a:r>
            <a:r>
              <a:rPr sz="1725" spc="-660" baseline="26570" dirty="0">
                <a:solidFill>
                  <a:srgbClr val="1F1F1F"/>
                </a:solidFill>
                <a:latin typeface="Arial MT"/>
                <a:cs typeface="Arial MT"/>
              </a:rPr>
              <a:t>°</a:t>
            </a:r>
            <a:r>
              <a:rPr sz="1150" spc="-819" dirty="0">
                <a:solidFill>
                  <a:srgbClr val="4B4B4B"/>
                </a:solidFill>
                <a:latin typeface="Arial MT"/>
                <a:cs typeface="Arial MT"/>
              </a:rPr>
              <a:t>—</a:t>
            </a:r>
            <a:r>
              <a:rPr sz="1725" spc="-142" baseline="26570" dirty="0">
                <a:solidFill>
                  <a:srgbClr val="1F1F1F"/>
                </a:solidFill>
                <a:latin typeface="Arial MT"/>
                <a:cs typeface="Arial MT"/>
              </a:rPr>
              <a:t>»</a:t>
            </a:r>
            <a:r>
              <a:rPr sz="1150" spc="-575" dirty="0">
                <a:solidFill>
                  <a:srgbClr val="5E5E5E"/>
                </a:solidFill>
                <a:latin typeface="Arial MT"/>
                <a:cs typeface="Arial MT"/>
              </a:rPr>
              <a:t>J</a:t>
            </a:r>
            <a:r>
              <a:rPr sz="1725" spc="-179" baseline="26570" dirty="0">
                <a:solidFill>
                  <a:srgbClr val="1F1F1F"/>
                </a:solidFill>
                <a:latin typeface="Arial MT"/>
                <a:cs typeface="Arial MT"/>
              </a:rPr>
              <a:t>î</a:t>
            </a:r>
            <a:r>
              <a:rPr sz="1150" spc="-770" dirty="0">
                <a:solidFill>
                  <a:srgbClr val="5E5E5E"/>
                </a:solidFill>
                <a:latin typeface="Arial MT"/>
                <a:cs typeface="Arial MT"/>
              </a:rPr>
              <a:t>D</a:t>
            </a:r>
            <a:r>
              <a:rPr sz="1725" spc="-89" baseline="26570" dirty="0">
                <a:solidFill>
                  <a:srgbClr val="1F1F1F"/>
                </a:solidFill>
                <a:latin typeface="Arial MT"/>
                <a:cs typeface="Arial MT"/>
              </a:rPr>
              <a:t>î</a:t>
            </a:r>
            <a:r>
              <a:rPr sz="1725" spc="-622" baseline="26570" dirty="0">
                <a:solidFill>
                  <a:srgbClr val="1F1F1F"/>
                </a:solidFill>
                <a:latin typeface="Arial MT"/>
                <a:cs typeface="Arial MT"/>
              </a:rPr>
              <a:t>•</a:t>
            </a:r>
            <a:r>
              <a:rPr sz="1150" spc="-250" dirty="0">
                <a:solidFill>
                  <a:srgbClr val="5E5E5E"/>
                </a:solidFill>
                <a:latin typeface="Arial MT"/>
                <a:cs typeface="Arial MT"/>
              </a:rPr>
              <a:t>O</a:t>
            </a:r>
            <a:r>
              <a:rPr sz="1725" spc="-810" baseline="26570" dirty="0">
                <a:solidFill>
                  <a:srgbClr val="1F1F1F"/>
                </a:solidFill>
                <a:latin typeface="Arial MT"/>
                <a:cs typeface="Arial MT"/>
              </a:rPr>
              <a:t>š</a:t>
            </a:r>
            <a:r>
              <a:rPr sz="1150" spc="-65" dirty="0">
                <a:solidFill>
                  <a:srgbClr val="5E5E5E"/>
                </a:solidFill>
                <a:latin typeface="Arial MT"/>
                <a:cs typeface="Arial MT"/>
              </a:rPr>
              <a:t>/</a:t>
            </a:r>
            <a:r>
              <a:rPr sz="1150" spc="-590" dirty="0">
                <a:solidFill>
                  <a:srgbClr val="5E5E5E"/>
                </a:solidFill>
                <a:latin typeface="Arial MT"/>
                <a:cs typeface="Arial MT"/>
              </a:rPr>
              <a:t>—</a:t>
            </a:r>
            <a:r>
              <a:rPr sz="1725" spc="-120" baseline="26570" dirty="0">
                <a:solidFill>
                  <a:srgbClr val="1F1F1F"/>
                </a:solidFill>
                <a:latin typeface="Arial MT"/>
                <a:cs typeface="Arial MT"/>
              </a:rPr>
              <a:t>-</a:t>
            </a:r>
            <a:r>
              <a:rPr sz="1150" spc="-355" dirty="0">
                <a:solidFill>
                  <a:srgbClr val="5E5E5E"/>
                </a:solidFill>
                <a:latin typeface="Arial MT"/>
                <a:cs typeface="Arial MT"/>
              </a:rPr>
              <a:t>8</a:t>
            </a:r>
            <a:r>
              <a:rPr sz="1725" spc="-532" baseline="26570" dirty="0">
                <a:solidFill>
                  <a:srgbClr val="1F1F1F"/>
                </a:solidFill>
                <a:latin typeface="Arial MT"/>
                <a:cs typeface="Arial MT"/>
              </a:rPr>
              <a:t>ü</a:t>
            </a:r>
            <a:r>
              <a:rPr sz="1150" spc="-355" dirty="0">
                <a:solidFill>
                  <a:srgbClr val="5E5E5E"/>
                </a:solidFill>
                <a:latin typeface="Arial MT"/>
                <a:cs typeface="Arial MT"/>
              </a:rPr>
              <a:t>•</a:t>
            </a:r>
            <a:r>
              <a:rPr sz="1150" spc="254" dirty="0">
                <a:solidFill>
                  <a:srgbClr val="5E5E5E"/>
                </a:solidFill>
                <a:latin typeface="Arial MT"/>
                <a:cs typeface="Arial MT"/>
              </a:rPr>
              <a:t> </a:t>
            </a:r>
            <a:r>
              <a:rPr sz="1725" spc="-75" baseline="26570" dirty="0">
                <a:solidFill>
                  <a:srgbClr val="1F1F1F"/>
                </a:solidFill>
                <a:latin typeface="Arial MT"/>
                <a:cs typeface="Arial MT"/>
              </a:rPr>
              <a:t>*</a:t>
            </a:r>
            <a:endParaRPr sz="1725" baseline="2657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86501" y="1388940"/>
            <a:ext cx="5363845" cy="313880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9685" marR="5080" indent="-1270" algn="just">
              <a:lnSpc>
                <a:spcPct val="98700"/>
              </a:lnSpc>
              <a:spcBef>
                <a:spcPts val="150"/>
              </a:spcBef>
            </a:pPr>
            <a:r>
              <a:rPr sz="1150" b="1" dirty="0">
                <a:latin typeface="Arial"/>
                <a:cs typeface="Arial"/>
              </a:rPr>
              <a:t>Parágrafo</a:t>
            </a:r>
            <a:r>
              <a:rPr sz="1150" b="1" spc="350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único</a:t>
            </a:r>
            <a:r>
              <a:rPr sz="1150" b="1" spc="275" dirty="0">
                <a:latin typeface="Arial"/>
                <a:cs typeface="Arial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As</a:t>
            </a:r>
            <a:r>
              <a:rPr sz="1150" spc="18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decisões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da</a:t>
            </a:r>
            <a:r>
              <a:rPr sz="1150" spc="18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200" dirty="0">
                <a:latin typeface="Arial MT"/>
                <a:cs typeface="Arial MT"/>
              </a:rPr>
              <a:t> </a:t>
            </a:r>
            <a:r>
              <a:rPr sz="1150" i="1" dirty="0">
                <a:latin typeface="Arial"/>
                <a:cs typeface="Arial"/>
              </a:rPr>
              <a:t>deverăo</a:t>
            </a:r>
            <a:r>
              <a:rPr sz="1150" i="1" spc="265" dirty="0">
                <a:latin typeface="Arial"/>
                <a:cs typeface="Arial"/>
              </a:rPr>
              <a:t> </a:t>
            </a:r>
            <a:r>
              <a:rPr sz="1150" dirty="0">
                <a:latin typeface="Arial MT"/>
                <a:cs typeface="Arial MT"/>
              </a:rPr>
              <a:t>ser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tomadas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pot</a:t>
            </a:r>
            <a:r>
              <a:rPr sz="1150" spc="19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maioria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de</a:t>
            </a:r>
            <a:r>
              <a:rPr sz="1150" spc="27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votos,</a:t>
            </a:r>
            <a:r>
              <a:rPr sz="1150" spc="3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devendo</a:t>
            </a:r>
            <a:r>
              <a:rPr sz="1150" spc="3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estar</a:t>
            </a:r>
            <a:r>
              <a:rPr sz="1150" spc="3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presentes,</a:t>
            </a:r>
            <a:r>
              <a:rPr sz="1150" spc="4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na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reuniäo,</a:t>
            </a:r>
            <a:r>
              <a:rPr sz="1150" spc="2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a</a:t>
            </a:r>
            <a:r>
              <a:rPr sz="1150" spc="29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maioria</a:t>
            </a:r>
            <a:r>
              <a:rPr sz="1150" spc="3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absoluta</a:t>
            </a:r>
            <a:r>
              <a:rPr sz="1150" spc="34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de</a:t>
            </a:r>
            <a:r>
              <a:rPr sz="1150" spc="355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seus </a:t>
            </a:r>
            <a:r>
              <a:rPr sz="1150" dirty="0">
                <a:latin typeface="Arial MT"/>
                <a:cs typeface="Arial MT"/>
              </a:rPr>
              <a:t>membros,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cabendo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ao</a:t>
            </a:r>
            <a:r>
              <a:rPr sz="1150" spc="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</a:t>
            </a:r>
            <a:r>
              <a:rPr sz="1725" baseline="2415" dirty="0">
                <a:latin typeface="Arial MT"/>
                <a:cs typeface="Arial MT"/>
              </a:rPr>
              <a:t>r</a:t>
            </a:r>
            <a:r>
              <a:rPr sz="1150" dirty="0">
                <a:latin typeface="Arial MT"/>
                <a:cs typeface="Arial MT"/>
              </a:rPr>
              <a:t>esidente,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em</a:t>
            </a:r>
            <a:r>
              <a:rPr sz="1150" spc="3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caso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de</a:t>
            </a:r>
            <a:r>
              <a:rPr sz="1150" spc="55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empate,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2B2B2B"/>
                </a:solidFill>
                <a:latin typeface="Arial MT"/>
                <a:cs typeface="Arial MT"/>
              </a:rPr>
              <a:t>a</a:t>
            </a:r>
            <a:r>
              <a:rPr sz="1150" spc="5" dirty="0">
                <a:solidFill>
                  <a:srgbClr val="2B2B2B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voto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qualidade.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150">
              <a:latin typeface="Arial MT"/>
              <a:cs typeface="Arial MT"/>
            </a:endParaRPr>
          </a:p>
          <a:p>
            <a:pPr marL="24130" algn="just">
              <a:lnSpc>
                <a:spcPct val="100000"/>
              </a:lnSpc>
              <a:spcBef>
                <a:spcPts val="5"/>
              </a:spcBef>
            </a:pPr>
            <a:r>
              <a:rPr sz="1150" b="1" dirty="0">
                <a:latin typeface="Arial"/>
                <a:cs typeface="Arial"/>
              </a:rPr>
              <a:t>ARTIGO</a:t>
            </a:r>
            <a:r>
              <a:rPr sz="1150" b="1" spc="110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15</a:t>
            </a:r>
            <a:r>
              <a:rPr sz="1150" b="1" spc="65" dirty="0">
                <a:latin typeface="Arial"/>
                <a:cs typeface="Arial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-20" dirty="0">
                <a:latin typeface="Arial MT"/>
                <a:cs typeface="Arial MT"/>
              </a:rPr>
              <a:t> </a:t>
            </a:r>
            <a:r>
              <a:rPr sz="1150" b="1" dirty="0">
                <a:latin typeface="Arial"/>
                <a:cs typeface="Arial"/>
              </a:rPr>
              <a:t>COMPETE</a:t>
            </a:r>
            <a:r>
              <a:rPr sz="1150" b="1" spc="160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AO</a:t>
            </a:r>
            <a:r>
              <a:rPr sz="1150" b="1" spc="10" dirty="0">
                <a:latin typeface="Arial"/>
                <a:cs typeface="Arial"/>
              </a:rPr>
              <a:t> </a:t>
            </a:r>
            <a:r>
              <a:rPr sz="1150" b="1" spc="-10" dirty="0">
                <a:latin typeface="Arial"/>
                <a:cs typeface="Arial"/>
              </a:rPr>
              <a:t>PRESIDENTE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Arial"/>
              <a:cs typeface="Arial"/>
            </a:endParaRPr>
          </a:p>
          <a:p>
            <a:pPr marL="19685" marR="12065" indent="9525" algn="just">
              <a:lnSpc>
                <a:spcPct val="97300"/>
              </a:lnSpc>
              <a:spcBef>
                <a:spcPts val="5"/>
              </a:spcBef>
            </a:pPr>
            <a:r>
              <a:rPr sz="1150" dirty="0">
                <a:latin typeface="Arial MT"/>
                <a:cs typeface="Arial MT"/>
              </a:rPr>
              <a:t>ł.</a:t>
            </a:r>
            <a:r>
              <a:rPr sz="1150" spc="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Representar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242424"/>
                </a:solidFill>
                <a:latin typeface="Arial MT"/>
                <a:cs typeface="Arial MT"/>
              </a:rPr>
              <a:t>a</a:t>
            </a:r>
            <a:r>
              <a:rPr sz="1150" spc="35" dirty="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Associação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ativa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212121"/>
                </a:solidFill>
                <a:latin typeface="Arial MT"/>
                <a:cs typeface="Arial MT"/>
              </a:rPr>
              <a:t>e</a:t>
            </a:r>
            <a:r>
              <a:rPr sz="1150" spc="-5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passivamente,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perante</a:t>
            </a:r>
            <a:r>
              <a:rPr sz="1150" spc="18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os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órgãos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públicos, </a:t>
            </a:r>
            <a:r>
              <a:rPr sz="1150" dirty="0">
                <a:latin typeface="Arial MT"/>
                <a:cs typeface="Arial MT"/>
              </a:rPr>
              <a:t>judiciais</a:t>
            </a:r>
            <a:r>
              <a:rPr sz="1150" spc="465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131313"/>
                </a:solidFill>
                <a:latin typeface="Arial MT"/>
                <a:cs typeface="Arial MT"/>
              </a:rPr>
              <a:t>e</a:t>
            </a:r>
            <a:r>
              <a:rPr sz="1150" spc="33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extrajudiciais,</a:t>
            </a:r>
            <a:r>
              <a:rPr sz="1150" spc="4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inclusive</a:t>
            </a:r>
            <a:r>
              <a:rPr sz="1150" spc="4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em</a:t>
            </a:r>
            <a:r>
              <a:rPr sz="1150" spc="450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juizo</a:t>
            </a:r>
            <a:r>
              <a:rPr sz="1150" spc="4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4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fora</a:t>
            </a:r>
            <a:r>
              <a:rPr sz="1150" spc="41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dele,</a:t>
            </a:r>
            <a:r>
              <a:rPr sz="1150" spc="39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podendo</a:t>
            </a:r>
            <a:r>
              <a:rPr sz="1150" spc="90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delegar </a:t>
            </a:r>
            <a:r>
              <a:rPr sz="1150" dirty="0">
                <a:latin typeface="Arial MT"/>
                <a:cs typeface="Arial MT"/>
              </a:rPr>
              <a:t>poderes</a:t>
            </a:r>
            <a:r>
              <a:rPr sz="1150" spc="170" dirty="0">
                <a:latin typeface="Arial MT"/>
                <a:cs typeface="Arial MT"/>
              </a:rPr>
              <a:t>  </a:t>
            </a:r>
            <a:r>
              <a:rPr sz="1150" spc="60" dirty="0">
                <a:solidFill>
                  <a:srgbClr val="1F1F1F"/>
                </a:solidFill>
                <a:latin typeface="Arial MT"/>
                <a:cs typeface="Arial MT"/>
              </a:rPr>
              <a:t>e</a:t>
            </a:r>
            <a:r>
              <a:rPr sz="1150" spc="125" dirty="0">
                <a:solidFill>
                  <a:srgbClr val="1F1F1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constituir</a:t>
            </a:r>
            <a:r>
              <a:rPr sz="1150" spc="20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procuradores</a:t>
            </a:r>
            <a:r>
              <a:rPr sz="1150" spc="200" dirty="0">
                <a:solidFill>
                  <a:srgbClr val="131313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15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advogados</a:t>
            </a:r>
            <a:r>
              <a:rPr sz="1150" spc="18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17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17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finn</a:t>
            </a:r>
            <a:r>
              <a:rPr sz="1150" spc="15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que</a:t>
            </a:r>
            <a:r>
              <a:rPr sz="1150" spc="165" dirty="0">
                <a:solidFill>
                  <a:srgbClr val="1C1C1C"/>
                </a:solidFill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julgar necessário;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150">
              <a:latin typeface="Arial MT"/>
              <a:cs typeface="Arial MT"/>
            </a:endParaRPr>
          </a:p>
          <a:p>
            <a:pPr marL="20320" algn="just">
              <a:lnSpc>
                <a:spcPct val="100000"/>
              </a:lnSpc>
            </a:pPr>
            <a:r>
              <a:rPr sz="1150" dirty="0">
                <a:latin typeface="Arial MT"/>
                <a:cs typeface="Arial MT"/>
              </a:rPr>
              <a:t>li.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Convocar</a:t>
            </a:r>
            <a:r>
              <a:rPr sz="1150" spc="114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0F0F0F"/>
                </a:solidFill>
                <a:latin typeface="Arial MT"/>
                <a:cs typeface="Arial MT"/>
              </a:rPr>
              <a:t>e</a:t>
            </a:r>
            <a:r>
              <a:rPr sz="1150" spc="1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presidir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62626"/>
                </a:solidFill>
                <a:latin typeface="Arial MT"/>
                <a:cs typeface="Arial MT"/>
              </a:rPr>
              <a:t>as</a:t>
            </a:r>
            <a:r>
              <a:rPr sz="1150" spc="40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reuniões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Executiva;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Arial MT"/>
              <a:cs typeface="Arial MT"/>
            </a:endParaRPr>
          </a:p>
          <a:p>
            <a:pPr marL="231775" indent="-215900">
              <a:lnSpc>
                <a:spcPct val="100000"/>
              </a:lnSpc>
              <a:spcBef>
                <a:spcPts val="5"/>
              </a:spcBef>
              <a:buAutoNum type="romanUcPeriod" startAt="3"/>
              <a:tabLst>
                <a:tab pos="231775" algn="l"/>
              </a:tabLst>
            </a:pPr>
            <a:r>
              <a:rPr sz="1150" dirty="0">
                <a:latin typeface="Arial MT"/>
                <a:cs typeface="Arial MT"/>
              </a:rPr>
              <a:t>Convocar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131313"/>
                </a:solidFill>
                <a:latin typeface="Arial MT"/>
                <a:cs typeface="Arial MT"/>
              </a:rPr>
              <a:t>e</a:t>
            </a:r>
            <a:r>
              <a:rPr sz="1150" spc="-2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presídir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Assembleias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Ordinárias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3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Extraordinárias;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65"/>
              </a:spcBef>
              <a:buFont typeface="Arial MT"/>
              <a:buAutoNum type="romanUcPeriod" startAt="3"/>
            </a:pPr>
            <a:endParaRPr sz="1150">
              <a:latin typeface="Arial MT"/>
              <a:cs typeface="Arial MT"/>
            </a:endParaRPr>
          </a:p>
          <a:p>
            <a:pPr marL="12700" marR="18415" indent="253365">
              <a:lnSpc>
                <a:spcPts val="1350"/>
              </a:lnSpc>
              <a:buAutoNum type="romanUcPeriod" startAt="3"/>
              <a:tabLst>
                <a:tab pos="266065" algn="l"/>
              </a:tabLst>
            </a:pPr>
            <a:r>
              <a:rPr sz="1150" dirty="0">
                <a:latin typeface="Arial MT"/>
                <a:cs typeface="Arial MT"/>
              </a:rPr>
              <a:t>Juntamente</a:t>
            </a:r>
            <a:r>
              <a:rPr sz="1150" spc="23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com</a:t>
            </a:r>
            <a:r>
              <a:rPr sz="1150" spc="17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4B4B4B"/>
                </a:solidFill>
                <a:latin typeface="Arial MT"/>
                <a:cs typeface="Arial MT"/>
              </a:rPr>
              <a:t>o</a:t>
            </a:r>
            <a:r>
              <a:rPr sz="1150" spc="125" dirty="0">
                <a:solidFill>
                  <a:srgbClr val="4B4B4B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Diretor</a:t>
            </a:r>
            <a:r>
              <a:rPr sz="1150" spc="254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Admi</a:t>
            </a:r>
            <a:r>
              <a:rPr sz="1725" baseline="2415" dirty="0">
                <a:latin typeface="Arial MT"/>
                <a:cs typeface="Arial MT"/>
              </a:rPr>
              <a:t>n</a:t>
            </a:r>
            <a:r>
              <a:rPr sz="1150" dirty="0">
                <a:latin typeface="Arial MT"/>
                <a:cs typeface="Arial MT"/>
              </a:rPr>
              <a:t>istrativo,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abrir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63636"/>
                </a:solidFill>
                <a:latin typeface="Arial MT"/>
                <a:cs typeface="Arial MT"/>
              </a:rPr>
              <a:t>e</a:t>
            </a:r>
            <a:r>
              <a:rPr sz="1150" spc="130" dirty="0">
                <a:solidFill>
                  <a:srgbClr val="363636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manter</a:t>
            </a:r>
            <a:r>
              <a:rPr sz="1150" spc="19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contas</a:t>
            </a:r>
            <a:r>
              <a:rPr sz="1150" spc="204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A0A0A"/>
                </a:solidFill>
                <a:latin typeface="Arial MT"/>
                <a:cs typeface="Arial MT"/>
              </a:rPr>
              <a:t>bancárias, </a:t>
            </a:r>
            <a:r>
              <a:rPr sz="1150" dirty="0">
                <a:latin typeface="Arial MT"/>
                <a:cs typeface="Arial MT"/>
              </a:rPr>
              <a:t>assinar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cheques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1A1A1A"/>
                </a:solidFill>
                <a:latin typeface="Arial MT"/>
                <a:cs typeface="Arial MT"/>
              </a:rPr>
              <a:t>e</a:t>
            </a:r>
            <a:r>
              <a:rPr sz="1150" spc="-1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documentos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bancárias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e</a:t>
            </a:r>
            <a:r>
              <a:rPr sz="1150" spc="4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contábeis;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88038" y="4670553"/>
            <a:ext cx="4892040" cy="106616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indent="262255" algn="just">
              <a:lnSpc>
                <a:spcPct val="98700"/>
              </a:lnSpc>
              <a:spcBef>
                <a:spcPts val="150"/>
              </a:spcBef>
              <a:buAutoNum type="romanUcPeriod" startAt="5"/>
              <a:tabLst>
                <a:tab pos="274955" algn="l"/>
              </a:tabLst>
            </a:pPr>
            <a:r>
              <a:rPr sz="1150" dirty="0">
                <a:latin typeface="Arial MT"/>
                <a:cs typeface="Arial MT"/>
              </a:rPr>
              <a:t>Organizar</a:t>
            </a:r>
            <a:r>
              <a:rPr sz="1150" spc="16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relatôrio</a:t>
            </a:r>
            <a:r>
              <a:rPr sz="1150" spc="17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contendo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spc="50" dirty="0">
                <a:latin typeface="Arial MT"/>
                <a:cs typeface="Arial MT"/>
              </a:rPr>
              <a:t>o</a:t>
            </a:r>
            <a:r>
              <a:rPr sz="1150" spc="48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balanço</a:t>
            </a:r>
            <a:r>
              <a:rPr sz="1150" spc="14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13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exercício</a:t>
            </a:r>
            <a:r>
              <a:rPr sz="1150" spc="155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financeìro </a:t>
            </a:r>
            <a:r>
              <a:rPr sz="1150" dirty="0">
                <a:latin typeface="Arial MT"/>
                <a:cs typeface="Arial MT"/>
              </a:rPr>
              <a:t>principais</a:t>
            </a:r>
            <a:r>
              <a:rPr sz="1150" spc="21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eventos</a:t>
            </a:r>
            <a:r>
              <a:rPr sz="1150" spc="16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do</a:t>
            </a:r>
            <a:r>
              <a:rPr sz="1150" spc="165" dirty="0">
                <a:solidFill>
                  <a:srgbClr val="131313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ano</a:t>
            </a:r>
            <a:r>
              <a:rPr sz="1150" spc="180" dirty="0">
                <a:solidFill>
                  <a:srgbClr val="0F0F0F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anterior,</a:t>
            </a:r>
            <a:r>
              <a:rPr sz="1150" spc="21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apresentando-o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à</a:t>
            </a:r>
            <a:r>
              <a:rPr sz="1150" spc="155" dirty="0">
                <a:solidFill>
                  <a:srgbClr val="131313"/>
                </a:solidFill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Assembleia Ordinária;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5"/>
              </a:spcBef>
              <a:buAutoNum type="romanUcPeriod" startAt="5"/>
            </a:pPr>
            <a:endParaRPr sz="1150">
              <a:latin typeface="Arial MT"/>
              <a:cs typeface="Arial MT"/>
            </a:endParaRPr>
          </a:p>
          <a:p>
            <a:pPr marL="14604" marR="18415" indent="337820" algn="just">
              <a:lnSpc>
                <a:spcPts val="1330"/>
              </a:lnSpc>
              <a:spcBef>
                <a:spcPts val="5"/>
              </a:spcBef>
              <a:buClr>
                <a:srgbClr val="0C0C0C"/>
              </a:buClr>
              <a:buAutoNum type="romanUcPeriod" startAt="5"/>
              <a:tabLst>
                <a:tab pos="352425" algn="l"/>
              </a:tabLst>
            </a:pPr>
            <a:r>
              <a:rPr sz="1150" dirty="0">
                <a:latin typeface="Arial MT"/>
                <a:cs typeface="Arial MT"/>
              </a:rPr>
              <a:t>Contratar</a:t>
            </a:r>
            <a:r>
              <a:rPr sz="1150" spc="36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funcionários</a:t>
            </a:r>
            <a:r>
              <a:rPr sz="1150" spc="40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42424"/>
                </a:solidFill>
                <a:latin typeface="Arial MT"/>
                <a:cs typeface="Arial MT"/>
              </a:rPr>
              <a:t>ou</a:t>
            </a:r>
            <a:r>
              <a:rPr sz="1150" spc="320" dirty="0">
                <a:solidFill>
                  <a:srgbClr val="242424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auxiliares</a:t>
            </a:r>
            <a:r>
              <a:rPr sz="1150" spc="36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especializados,</a:t>
            </a:r>
            <a:r>
              <a:rPr sz="1150" spc="350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fixando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vencłmentos,</a:t>
            </a:r>
            <a:r>
              <a:rPr sz="1150" spc="17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podendo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111111"/>
                </a:solidFill>
                <a:latin typeface="Arial MT"/>
                <a:cs typeface="Arial MT"/>
              </a:rPr>
              <a:t>licencià-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los,</a:t>
            </a:r>
            <a:r>
              <a:rPr sz="1150" spc="23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suspendé-los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ou</a:t>
            </a:r>
            <a:r>
              <a:rPr sz="1150" spc="7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demiti-</a:t>
            </a:r>
            <a:r>
              <a:rPr sz="1150" spc="-20" dirty="0">
                <a:latin typeface="Arial MT"/>
                <a:cs typeface="Arial MT"/>
              </a:rPr>
              <a:t>los;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52976" y="4670553"/>
            <a:ext cx="389890" cy="3803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20320">
              <a:lnSpc>
                <a:spcPct val="100000"/>
              </a:lnSpc>
              <a:spcBef>
                <a:spcPts val="135"/>
              </a:spcBef>
            </a:pPr>
            <a:r>
              <a:rPr sz="1150" spc="60" dirty="0">
                <a:latin typeface="Arial MT"/>
                <a:cs typeface="Arial MT"/>
              </a:rPr>
              <a:t>e</a:t>
            </a:r>
            <a:r>
              <a:rPr sz="1150" spc="110" dirty="0">
                <a:latin typeface="Arial MT"/>
                <a:cs typeface="Arial MT"/>
              </a:rPr>
              <a:t>  </a:t>
            </a:r>
            <a:r>
              <a:rPr sz="1150" spc="-65" dirty="0">
                <a:latin typeface="Arial MT"/>
                <a:cs typeface="Arial MT"/>
              </a:rPr>
              <a:t>os </a:t>
            </a:r>
            <a:r>
              <a:rPr sz="1150" spc="-10" dirty="0">
                <a:latin typeface="Arial MT"/>
                <a:cs typeface="Arial MT"/>
              </a:rPr>
              <a:t>Geral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04478" y="5362369"/>
            <a:ext cx="330835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spc="-20" dirty="0">
                <a:solidFill>
                  <a:srgbClr val="313131"/>
                </a:solidFill>
                <a:latin typeface="Arial MT"/>
                <a:cs typeface="Arial MT"/>
              </a:rPr>
              <a:t>seus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62586" y="5879726"/>
            <a:ext cx="5375275" cy="366204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31115" marR="5080" indent="3810" algn="just">
              <a:lnSpc>
                <a:spcPct val="98700"/>
              </a:lnSpc>
              <a:spcBef>
                <a:spcPts val="150"/>
              </a:spcBef>
            </a:pPr>
            <a:r>
              <a:rPr sz="1150" dirty="0">
                <a:latin typeface="Arial MT"/>
                <a:cs typeface="Arial MT"/>
              </a:rPr>
              <a:t>VII.</a:t>
            </a:r>
            <a:r>
              <a:rPr sz="1150" spc="12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Criar</a:t>
            </a:r>
            <a:r>
              <a:rPr sz="1150" spc="12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departamentos</a:t>
            </a:r>
            <a:r>
              <a:rPr sz="1150" spc="16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patrimoniais,</a:t>
            </a:r>
            <a:r>
              <a:rPr sz="1150" spc="16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educacionais,</a:t>
            </a:r>
            <a:r>
              <a:rPr sz="1150" spc="17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culturais,</a:t>
            </a:r>
            <a:r>
              <a:rPr sz="1150" spc="16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sociais,</a:t>
            </a:r>
            <a:r>
              <a:rPr sz="1150" spc="125" dirty="0">
                <a:latin typeface="Arial MT"/>
                <a:cs typeface="Arial MT"/>
              </a:rPr>
              <a:t>  </a:t>
            </a:r>
            <a:r>
              <a:rPr sz="1150" spc="-25" dirty="0">
                <a:solidFill>
                  <a:srgbClr val="131313"/>
                </a:solidFill>
                <a:latin typeface="Arial MT"/>
                <a:cs typeface="Arial MT"/>
              </a:rPr>
              <a:t>de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saúde</a:t>
            </a:r>
            <a:r>
              <a:rPr sz="1150" spc="12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e</a:t>
            </a:r>
            <a:r>
              <a:rPr sz="1150" spc="9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outros</a:t>
            </a:r>
            <a:r>
              <a:rPr sz="1150" spc="12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que</a:t>
            </a:r>
            <a:r>
              <a:rPr sz="1150" spc="114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julgar</a:t>
            </a:r>
            <a:r>
              <a:rPr sz="1150" spc="1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necessários</a:t>
            </a:r>
            <a:r>
              <a:rPr sz="1150" spc="2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ao</a:t>
            </a:r>
            <a:r>
              <a:rPr sz="1150" spc="15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cumprimento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das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finalidades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sociais. </a:t>
            </a:r>
            <a:r>
              <a:rPr sz="1150" dirty="0">
                <a:latin typeface="Arial MT"/>
                <a:cs typeface="Arial MT"/>
              </a:rPr>
              <a:t>nomeando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D2D2D"/>
                </a:solidFill>
                <a:latin typeface="Arial MT"/>
                <a:cs typeface="Arial MT"/>
              </a:rPr>
              <a:t>e</a:t>
            </a:r>
            <a:r>
              <a:rPr sz="1150" spc="50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destituindo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as</a:t>
            </a:r>
            <a:r>
              <a:rPr sz="1150" spc="2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respectivos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responsźveis.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Arial MT"/>
              <a:cs typeface="Arial MT"/>
            </a:endParaRPr>
          </a:p>
          <a:p>
            <a:pPr marL="29845">
              <a:lnSpc>
                <a:spcPct val="100000"/>
              </a:lnSpc>
            </a:pPr>
            <a:r>
              <a:rPr sz="1150" b="1" dirty="0">
                <a:latin typeface="Arial"/>
                <a:cs typeface="Arial"/>
              </a:rPr>
              <a:t>ARTIGO</a:t>
            </a:r>
            <a:r>
              <a:rPr sz="1150" b="1" spc="105" dirty="0"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16</a:t>
            </a:r>
            <a:r>
              <a:rPr sz="1150" b="1" spc="70" dirty="0">
                <a:latin typeface="Arial"/>
                <a:cs typeface="Arial"/>
              </a:rPr>
              <a:t> </a:t>
            </a:r>
            <a:r>
              <a:rPr sz="1150" dirty="0">
                <a:latin typeface="Arial MT"/>
                <a:cs typeface="Arial MT"/>
              </a:rPr>
              <a:t>-</a:t>
            </a:r>
            <a:r>
              <a:rPr sz="1150" spc="-20" dirty="0">
                <a:latin typeface="Arial MT"/>
                <a:cs typeface="Arial MT"/>
              </a:rPr>
              <a:t> </a:t>
            </a:r>
            <a:r>
              <a:rPr sz="1150" b="1" dirty="0">
                <a:latin typeface="Arial"/>
                <a:cs typeface="Arial"/>
              </a:rPr>
              <a:t>COMPETE</a:t>
            </a:r>
            <a:r>
              <a:rPr sz="1150" b="1" spc="155" dirty="0">
                <a:latin typeface="Arial"/>
                <a:cs typeface="Arial"/>
              </a:rPr>
              <a:t> </a:t>
            </a:r>
            <a:r>
              <a:rPr sz="1150" b="1" dirty="0">
                <a:solidFill>
                  <a:srgbClr val="212121"/>
                </a:solidFill>
                <a:latin typeface="Arial"/>
                <a:cs typeface="Arial"/>
              </a:rPr>
              <a:t>AO</a:t>
            </a:r>
            <a:r>
              <a:rPr sz="1150" b="1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150" b="1" dirty="0">
                <a:latin typeface="Arial"/>
                <a:cs typeface="Arial"/>
              </a:rPr>
              <a:t>DIRETOR</a:t>
            </a:r>
            <a:r>
              <a:rPr sz="1150" b="1" spc="145" dirty="0">
                <a:latin typeface="Arial"/>
                <a:cs typeface="Arial"/>
              </a:rPr>
              <a:t> </a:t>
            </a:r>
            <a:r>
              <a:rPr sz="1150" b="1" spc="-10" dirty="0">
                <a:latin typeface="Arial"/>
                <a:cs typeface="Arial"/>
              </a:rPr>
              <a:t>ADMINISTRATIVO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150">
              <a:latin typeface="Arial"/>
              <a:cs typeface="Arial"/>
            </a:endParaRPr>
          </a:p>
          <a:p>
            <a:pPr marL="27940" marR="10160" indent="-635" algn="just">
              <a:lnSpc>
                <a:spcPts val="1350"/>
              </a:lnSpc>
            </a:pPr>
            <a:r>
              <a:rPr sz="1150" dirty="0">
                <a:latin typeface="Arial MT"/>
                <a:cs typeface="Arial MT"/>
              </a:rPr>
              <a:t>I.</a:t>
            </a:r>
            <a:r>
              <a:rPr sz="1150" spc="3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Manter,</a:t>
            </a:r>
            <a:r>
              <a:rPr sz="1150" spc="3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em</a:t>
            </a:r>
            <a:r>
              <a:rPr sz="1150" spc="28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estabetecimentos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bancários,</a:t>
            </a:r>
            <a:r>
              <a:rPr sz="1150" spc="4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juntamente</a:t>
            </a:r>
            <a:r>
              <a:rPr sz="1150" spc="4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com</a:t>
            </a:r>
            <a:r>
              <a:rPr sz="1150" spc="3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o</a:t>
            </a:r>
            <a:r>
              <a:rPr sz="1150" spc="26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presidente,</a:t>
            </a:r>
            <a:r>
              <a:rPr sz="1150" spc="409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os </a:t>
            </a:r>
            <a:r>
              <a:rPr sz="1150" dirty="0">
                <a:latin typeface="Arial MT"/>
                <a:cs typeface="Arial MT"/>
              </a:rPr>
              <a:t>valores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spc="-40" dirty="0">
                <a:solidFill>
                  <a:srgbClr val="0E0E0E"/>
                </a:solidFill>
                <a:latin typeface="Arial MT"/>
                <a:cs typeface="Arial MT"/>
              </a:rPr>
              <a:t>Associaçăo,</a:t>
            </a:r>
            <a:r>
              <a:rPr sz="1150" spc="14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podendo</a:t>
            </a:r>
            <a:r>
              <a:rPr sz="1150" spc="120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aplicã-</a:t>
            </a:r>
            <a:r>
              <a:rPr sz="1150" dirty="0">
                <a:latin typeface="Arial MT"/>
                <a:cs typeface="Arial MT"/>
              </a:rPr>
              <a:t>los,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ouvida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a</a:t>
            </a:r>
            <a:r>
              <a:rPr sz="1150" spc="2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12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Executiva;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150">
              <a:latin typeface="Arial MT"/>
              <a:cs typeface="Arial MT"/>
            </a:endParaRPr>
          </a:p>
          <a:p>
            <a:pPr marL="19685" marR="21590" indent="9525">
              <a:lnSpc>
                <a:spcPts val="1350"/>
              </a:lnSpc>
            </a:pPr>
            <a:r>
              <a:rPr sz="1150" dirty="0">
                <a:latin typeface="Arial MT"/>
                <a:cs typeface="Arial MT"/>
              </a:rPr>
              <a:t>łł.</a:t>
            </a:r>
            <a:r>
              <a:rPr sz="1150" spc="2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Assinar,</a:t>
            </a:r>
            <a:r>
              <a:rPr sz="1150" spc="22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em</a:t>
            </a:r>
            <a:r>
              <a:rPr sz="1150" spc="12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conjunto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com</a:t>
            </a:r>
            <a:r>
              <a:rPr sz="1150" spc="14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212121"/>
                </a:solidFill>
                <a:latin typeface="Arial MT"/>
                <a:cs typeface="Arial MT"/>
              </a:rPr>
              <a:t>a</a:t>
            </a:r>
            <a:r>
              <a:rPr sz="1150" spc="135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Presidente,</a:t>
            </a:r>
            <a:r>
              <a:rPr sz="1150" spc="3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os</a:t>
            </a:r>
            <a:r>
              <a:rPr sz="1150" spc="204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cheques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111111"/>
                </a:solidFill>
                <a:latin typeface="Arial MT"/>
                <a:cs typeface="Arial MT"/>
              </a:rPr>
              <a:t>e</a:t>
            </a:r>
            <a:r>
              <a:rPr sz="1150" spc="8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demais</a:t>
            </a:r>
            <a:r>
              <a:rPr sz="1150" spc="204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documentos </a:t>
            </a:r>
            <a:r>
              <a:rPr sz="1150" spc="-45" dirty="0">
                <a:latin typeface="Arial MT"/>
                <a:cs typeface="Arial MT"/>
              </a:rPr>
              <a:t>bancźrios</a:t>
            </a:r>
            <a:r>
              <a:rPr sz="1150" spc="20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111111"/>
                </a:solidFill>
                <a:latin typeface="Arial MT"/>
                <a:cs typeface="Arial MT"/>
              </a:rPr>
              <a:t>e</a:t>
            </a:r>
            <a:r>
              <a:rPr sz="1150" spc="-2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contźbeis;</a:t>
            </a:r>
            <a:endParaRPr sz="1150">
              <a:latin typeface="Arial MT"/>
              <a:cs typeface="Arial MT"/>
            </a:endParaRPr>
          </a:p>
          <a:p>
            <a:pPr marL="227329" indent="-211454">
              <a:lnSpc>
                <a:spcPct val="100000"/>
              </a:lnSpc>
              <a:spcBef>
                <a:spcPts val="1305"/>
              </a:spcBef>
              <a:buAutoNum type="romanUcPeriod" startAt="3"/>
              <a:tabLst>
                <a:tab pos="227329" algn="l"/>
              </a:tabLst>
            </a:pPr>
            <a:r>
              <a:rPr sz="1150" dirty="0">
                <a:latin typeface="Arial MT"/>
                <a:cs typeface="Arial MT"/>
              </a:rPr>
              <a:t>Efetuar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os</a:t>
            </a:r>
            <a:r>
              <a:rPr sz="1150" spc="25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pagamentos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autorizados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e</a:t>
            </a:r>
            <a:r>
              <a:rPr sz="1150" spc="6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recebimentos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devidos</a:t>
            </a:r>
            <a:r>
              <a:rPr sz="1150" spc="16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á</a:t>
            </a:r>
            <a:r>
              <a:rPr sz="1150" spc="10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Associação;</a:t>
            </a:r>
            <a:endParaRPr sz="1150">
              <a:latin typeface="Arial MT"/>
              <a:cs typeface="Arial MT"/>
            </a:endParaRPr>
          </a:p>
          <a:p>
            <a:pPr marL="245110" indent="-229235">
              <a:lnSpc>
                <a:spcPct val="100000"/>
              </a:lnSpc>
              <a:spcBef>
                <a:spcPts val="1295"/>
              </a:spcBef>
              <a:buAutoNum type="romanUcPeriod" startAt="3"/>
              <a:tabLst>
                <a:tab pos="245110" algn="l"/>
              </a:tabLst>
            </a:pPr>
            <a:r>
              <a:rPr sz="1150" dirty="0">
                <a:latin typeface="Arial MT"/>
                <a:cs typeface="Arial MT"/>
              </a:rPr>
              <a:t>Supervisionar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F2F2F"/>
                </a:solidFill>
                <a:latin typeface="Arial MT"/>
                <a:cs typeface="Arial MT"/>
              </a:rPr>
              <a:t>a</a:t>
            </a:r>
            <a:r>
              <a:rPr sz="1150" spc="100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trabałho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tesouraria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e</a:t>
            </a:r>
            <a:r>
              <a:rPr sz="1150" spc="4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5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contabilidade;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AutoNum type="romanUcPeriod" startAt="3"/>
            </a:pPr>
            <a:endParaRPr sz="1150">
              <a:latin typeface="Arial MT"/>
              <a:cs typeface="Arial MT"/>
            </a:endParaRPr>
          </a:p>
          <a:p>
            <a:pPr marL="198120" indent="-175260">
              <a:lnSpc>
                <a:spcPct val="100000"/>
              </a:lnSpc>
              <a:buAutoNum type="romanUcPeriod" startAt="3"/>
              <a:tabLst>
                <a:tab pos="198120" algn="l"/>
              </a:tabLst>
            </a:pPr>
            <a:r>
              <a:rPr sz="1150" dirty="0">
                <a:latin typeface="Arial MT"/>
                <a:cs typeface="Arial MT"/>
              </a:rPr>
              <a:t>Apresentar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Conselho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Fiscal,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os</a:t>
            </a:r>
            <a:r>
              <a:rPr sz="1150" spc="55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balancetes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semestrais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e</a:t>
            </a:r>
            <a:r>
              <a:rPr sz="1150" spc="40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B2B2B"/>
                </a:solidFill>
                <a:latin typeface="Arial MT"/>
                <a:cs typeface="Arial MT"/>
              </a:rPr>
              <a:t>o</a:t>
            </a:r>
            <a:r>
              <a:rPr sz="1150" spc="55" dirty="0">
                <a:solidFill>
                  <a:srgbClr val="2B2B2B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balanço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anual;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AutoNum type="romanUcPeriod" startAt="3"/>
            </a:pPr>
            <a:endParaRPr sz="1150">
              <a:latin typeface="Arial MT"/>
              <a:cs typeface="Arial MT"/>
            </a:endParaRPr>
          </a:p>
          <a:p>
            <a:pPr marL="12700" marR="24765" indent="245110">
              <a:lnSpc>
                <a:spcPct val="100000"/>
              </a:lnSpc>
              <a:buClr>
                <a:srgbClr val="000000"/>
              </a:buClr>
              <a:buAutoNum type="romanUcPeriod" startAt="3"/>
              <a:tabLst>
                <a:tab pos="257810" algn="l"/>
              </a:tabLst>
            </a:pP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Elaborar,</a:t>
            </a:r>
            <a:r>
              <a:rPr sz="1150" spc="229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anualmente,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42424"/>
                </a:solidFill>
                <a:latin typeface="Arial MT"/>
                <a:cs typeface="Arial MT"/>
              </a:rPr>
              <a:t>a</a:t>
            </a:r>
            <a:r>
              <a:rPr sz="1150" spc="120" dirty="0">
                <a:solidFill>
                  <a:srgbClr val="24242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relação</a:t>
            </a:r>
            <a:r>
              <a:rPr sz="1150" spc="204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dos</a:t>
            </a:r>
            <a:r>
              <a:rPr sz="1150" spc="10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bens</a:t>
            </a:r>
            <a:r>
              <a:rPr sz="1150" spc="15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da</a:t>
            </a:r>
            <a:r>
              <a:rPr sz="1150" spc="125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Associação,</a:t>
            </a:r>
            <a:r>
              <a:rPr sz="1150" spc="2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apresentando-</a:t>
            </a:r>
            <a:r>
              <a:rPr sz="1150" spc="-25" dirty="0">
                <a:latin typeface="Arial MT"/>
                <a:cs typeface="Arial MT"/>
              </a:rPr>
              <a:t>a, 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quando</a:t>
            </a:r>
            <a:r>
              <a:rPr sz="1150" spc="114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solicitado,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á</a:t>
            </a:r>
            <a:r>
              <a:rPr sz="1150" spc="15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Assembleía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Geral.</a:t>
            </a:r>
            <a:endParaRPr sz="1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18347" y="649667"/>
            <a:ext cx="3242945" cy="523875"/>
            <a:chOff x="2418347" y="649667"/>
            <a:chExt cx="3242945" cy="5238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18347" y="649667"/>
              <a:ext cx="3242510" cy="38501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53753" y="1058740"/>
              <a:ext cx="1359568" cy="114299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038474" y="6430839"/>
            <a:ext cx="102268" cy="9023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66185" y="1239214"/>
            <a:ext cx="727910" cy="16844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12042" y="1630240"/>
            <a:ext cx="860258" cy="7820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35417" y="7393365"/>
            <a:ext cx="276726" cy="26469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20428" y="6665455"/>
            <a:ext cx="156410" cy="108284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010205" y="1524296"/>
            <a:ext cx="4232275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17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spc="-520" dirty="0">
                <a:solidFill>
                  <a:srgbClr val="181818"/>
                </a:solidFill>
                <a:latin typeface="Arial MT"/>
                <a:cs typeface="Arial MT"/>
              </a:rPr>
              <a:t>—</a:t>
            </a:r>
            <a:r>
              <a:rPr sz="1150" spc="8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COMPETE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AO</a:t>
            </a:r>
            <a:r>
              <a:rPr sz="1150" spc="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</a:t>
            </a:r>
            <a:r>
              <a:rPr sz="1150" spc="114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PLANEJAMENTO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12757" y="900826"/>
            <a:ext cx="1431925" cy="848360"/>
          </a:xfrm>
          <a:prstGeom prst="rect">
            <a:avLst/>
          </a:prstGeom>
          <a:ln w="15039">
            <a:solidFill>
              <a:srgbClr val="444448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17145" algn="ctr">
              <a:lnSpc>
                <a:spcPts val="840"/>
              </a:lnSpc>
              <a:spcBef>
                <a:spcPts val="40"/>
              </a:spcBef>
            </a:pPr>
            <a:r>
              <a:rPr sz="750" dirty="0">
                <a:solidFill>
                  <a:srgbClr val="1C1C1C"/>
                </a:solidFill>
                <a:latin typeface="Arial MT"/>
                <a:cs typeface="Arial MT"/>
              </a:rPr>
              <a:t>OUARULHOS</a:t>
            </a:r>
            <a:r>
              <a:rPr sz="750" spc="21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444444"/>
                </a:solidFill>
                <a:latin typeface="Arial MT"/>
                <a:cs typeface="Arial MT"/>
              </a:rPr>
              <a:t>-</a:t>
            </a:r>
            <a:r>
              <a:rPr sz="750" spc="155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750" spc="-25" dirty="0">
                <a:solidFill>
                  <a:srgbClr val="262626"/>
                </a:solidFill>
                <a:latin typeface="Arial MT"/>
                <a:cs typeface="Arial MT"/>
              </a:rPr>
              <a:t>SP</a:t>
            </a:r>
            <a:endParaRPr sz="750">
              <a:latin typeface="Arial MT"/>
              <a:cs typeface="Arial MT"/>
            </a:endParaRPr>
          </a:p>
          <a:p>
            <a:pPr marL="14604" algn="ctr">
              <a:lnSpc>
                <a:spcPts val="780"/>
              </a:lnSpc>
            </a:pPr>
            <a:r>
              <a:rPr sz="700" dirty="0">
                <a:solidFill>
                  <a:srgbClr val="363636"/>
                </a:solidFill>
                <a:latin typeface="Arial MT"/>
                <a:cs typeface="Arial MT"/>
              </a:rPr>
              <a:t>M</a:t>
            </a:r>
            <a:r>
              <a:rPr sz="700" dirty="0">
                <a:solidFill>
                  <a:srgbClr val="383838"/>
                </a:solidFill>
                <a:latin typeface="Arial MT"/>
                <a:cs typeface="Arial MT"/>
              </a:rPr>
              <a:t>IC</a:t>
            </a:r>
            <a:r>
              <a:rPr sz="700" spc="-120" dirty="0">
                <a:solidFill>
                  <a:srgbClr val="383838"/>
                </a:solidFill>
                <a:latin typeface="Arial MT"/>
                <a:cs typeface="Arial MT"/>
              </a:rPr>
              <a:t> </a:t>
            </a:r>
            <a:r>
              <a:rPr sz="700" dirty="0">
                <a:solidFill>
                  <a:srgbClr val="3B3B3B"/>
                </a:solidFill>
                <a:latin typeface="Arial MT"/>
                <a:cs typeface="Arial MT"/>
              </a:rPr>
              <a:t>RO</a:t>
            </a:r>
            <a:r>
              <a:rPr sz="700" dirty="0">
                <a:solidFill>
                  <a:srgbClr val="2B2B2B"/>
                </a:solidFill>
                <a:latin typeface="Arial MT"/>
                <a:cs typeface="Arial MT"/>
              </a:rPr>
              <a:t>FI</a:t>
            </a:r>
            <a:r>
              <a:rPr sz="700" spc="-25" dirty="0">
                <a:solidFill>
                  <a:srgbClr val="2B2B2B"/>
                </a:solidFill>
                <a:latin typeface="Arial MT"/>
                <a:cs typeface="Arial MT"/>
              </a:rPr>
              <a:t> </a:t>
            </a:r>
            <a:r>
              <a:rPr sz="700" spc="-50" dirty="0">
                <a:solidFill>
                  <a:srgbClr val="343434"/>
                </a:solidFill>
                <a:latin typeface="Arial MT"/>
                <a:cs typeface="Arial MT"/>
              </a:rPr>
              <a:t>L</a:t>
            </a:r>
            <a:r>
              <a:rPr sz="700" spc="-90" dirty="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sz="700" dirty="0">
                <a:solidFill>
                  <a:srgbClr val="383838"/>
                </a:solidFill>
                <a:latin typeface="Arial MT"/>
                <a:cs typeface="Arial MT"/>
              </a:rPr>
              <a:t>M</a:t>
            </a:r>
            <a:r>
              <a:rPr sz="700" dirty="0">
                <a:solidFill>
                  <a:srgbClr val="2D2D2D"/>
                </a:solidFill>
                <a:latin typeface="Arial MT"/>
                <a:cs typeface="Arial MT"/>
              </a:rPr>
              <a:t>E</a:t>
            </a:r>
            <a:r>
              <a:rPr sz="700" spc="305" dirty="0">
                <a:solidFill>
                  <a:srgbClr val="2D2D2D"/>
                </a:solidFill>
                <a:latin typeface="Arial MT"/>
                <a:cs typeface="Arial MT"/>
              </a:rPr>
              <a:t> </a:t>
            </a:r>
            <a:r>
              <a:rPr sz="700" spc="-25" dirty="0">
                <a:solidFill>
                  <a:srgbClr val="2F2F2F"/>
                </a:solidFill>
                <a:latin typeface="Arial MT"/>
                <a:cs typeface="Arial MT"/>
              </a:rPr>
              <a:t>yg8</a:t>
            </a:r>
            <a:endParaRPr sz="7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7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7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sz="700">
              <a:latin typeface="Arial MT"/>
              <a:cs typeface="Arial MT"/>
            </a:endParaRPr>
          </a:p>
          <a:p>
            <a:pPr marL="10160" algn="ctr">
              <a:lnSpc>
                <a:spcPct val="100000"/>
              </a:lnSpc>
            </a:pPr>
            <a:r>
              <a:rPr sz="700" spc="-10" dirty="0">
                <a:solidFill>
                  <a:srgbClr val="313131"/>
                </a:solidFill>
                <a:latin typeface="Arial MT"/>
                <a:cs typeface="Arial MT"/>
              </a:rPr>
              <a:t>1•</a:t>
            </a:r>
            <a:r>
              <a:rPr sz="700" spc="-40" dirty="0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sz="700" spc="-10" dirty="0">
                <a:solidFill>
                  <a:srgbClr val="3D3D3D"/>
                </a:solidFill>
                <a:latin typeface="Arial MT"/>
                <a:cs typeface="Arial MT"/>
              </a:rPr>
              <a:t>Dtoet</a:t>
            </a:r>
            <a:r>
              <a:rPr sz="700" spc="-50" dirty="0">
                <a:solidFill>
                  <a:srgbClr val="3D3D3D"/>
                </a:solidFill>
                <a:latin typeface="Arial MT"/>
                <a:cs typeface="Arial MT"/>
              </a:rPr>
              <a:t> </a:t>
            </a:r>
            <a:r>
              <a:rPr sz="700" spc="-50" dirty="0">
                <a:solidFill>
                  <a:srgbClr val="444444"/>
                </a:solidFill>
                <a:latin typeface="Arial MT"/>
                <a:cs typeface="Arial MT"/>
              </a:rPr>
              <a:t>de</a:t>
            </a:r>
            <a:r>
              <a:rPr sz="700" spc="-85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700" spc="-35" dirty="0">
                <a:solidFill>
                  <a:srgbClr val="313131"/>
                </a:solidFill>
                <a:latin typeface="Arial MT"/>
                <a:cs typeface="Arial MT"/>
              </a:rPr>
              <a:t>ít0g.</a:t>
            </a:r>
            <a:r>
              <a:rPr sz="700" spc="-15" dirty="0">
                <a:solidFill>
                  <a:srgbClr val="313131"/>
                </a:solidFill>
                <a:latin typeface="Arial MT"/>
                <a:cs typeface="Arial MT"/>
              </a:rPr>
              <a:t> </a:t>
            </a:r>
            <a:r>
              <a:rPr sz="700" spc="-10" dirty="0">
                <a:solidFill>
                  <a:srgbClr val="212121"/>
                </a:solidFill>
                <a:latin typeface="Arial MT"/>
                <a:cs typeface="Arial MT"/>
              </a:rPr>
              <a:t>TIt</a:t>
            </a:r>
            <a:r>
              <a:rPr sz="700" spc="210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700" spc="-50" dirty="0">
                <a:solidFill>
                  <a:srgbClr val="212121"/>
                </a:solidFill>
                <a:latin typeface="Arial MT"/>
                <a:cs typeface="Arial MT"/>
              </a:rPr>
              <a:t>os</a:t>
            </a:r>
            <a:r>
              <a:rPr sz="700" spc="-45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700" spc="-75" dirty="0">
                <a:solidFill>
                  <a:srgbClr val="3A3A3A"/>
                </a:solidFill>
                <a:latin typeface="Arial MT"/>
                <a:cs typeface="Arial MT"/>
              </a:rPr>
              <a:t>e</a:t>
            </a:r>
            <a:r>
              <a:rPr sz="700" spc="-35" dirty="0">
                <a:solidFill>
                  <a:srgbClr val="3A3A3A"/>
                </a:solidFill>
                <a:latin typeface="Arial MT"/>
                <a:cs typeface="Arial MT"/>
              </a:rPr>
              <a:t> </a:t>
            </a:r>
            <a:r>
              <a:rPr sz="700" spc="-10" dirty="0">
                <a:solidFill>
                  <a:srgbClr val="6B6B6B"/>
                </a:solidFill>
                <a:latin typeface="Arial MT"/>
                <a:cs typeface="Arial MT"/>
              </a:rPr>
              <a:t>t›ooxnefdos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89941" y="1867196"/>
            <a:ext cx="5372100" cy="49644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8575" marR="19685" indent="-4445" algn="just">
              <a:lnSpc>
                <a:spcPct val="100000"/>
              </a:lnSpc>
              <a:spcBef>
                <a:spcPts val="135"/>
              </a:spcBef>
              <a:buAutoNum type="romanUcPeriod"/>
              <a:tabLst>
                <a:tab pos="28575" algn="l"/>
                <a:tab pos="219075" algn="l"/>
              </a:tabLst>
            </a:pPr>
            <a:r>
              <a:rPr sz="1150" dirty="0">
                <a:latin typeface="Arial MT"/>
                <a:cs typeface="Arial MT"/>
              </a:rPr>
              <a:t>	Secretarias</a:t>
            </a:r>
            <a:r>
              <a:rPr sz="1150" spc="14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as</a:t>
            </a:r>
            <a:r>
              <a:rPr sz="1150" spc="13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Assembleias,</a:t>
            </a:r>
            <a:r>
              <a:rPr sz="1150" spc="185" dirty="0">
                <a:solidFill>
                  <a:srgbClr val="0C0C0C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lavrar</a:t>
            </a:r>
            <a:r>
              <a:rPr sz="1150" spc="16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as</a:t>
            </a:r>
            <a:r>
              <a:rPr sz="1150" spc="135" dirty="0">
                <a:solidFill>
                  <a:srgbClr val="0E0E0E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atas</a:t>
            </a:r>
            <a:r>
              <a:rPr sz="1150" spc="100" dirty="0">
                <a:solidFill>
                  <a:srgbClr val="131313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313131"/>
                </a:solidFill>
                <a:latin typeface="Arial MT"/>
                <a:cs typeface="Arial MT"/>
              </a:rPr>
              <a:t>e</a:t>
            </a:r>
            <a:r>
              <a:rPr sz="1150" spc="105" dirty="0">
                <a:solidFill>
                  <a:srgbClr val="313131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as</a:t>
            </a:r>
            <a:r>
              <a:rPr sz="1150" spc="95" dirty="0">
                <a:solidFill>
                  <a:srgbClr val="232323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ler</a:t>
            </a:r>
            <a:r>
              <a:rPr sz="1150" spc="125" dirty="0">
                <a:solidFill>
                  <a:srgbClr val="0C0C0C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125" dirty="0">
                <a:latin typeface="Arial MT"/>
                <a:cs typeface="Arial MT"/>
              </a:rPr>
              <a:t>  </a:t>
            </a:r>
            <a:r>
              <a:rPr sz="1150" spc="-10" dirty="0">
                <a:latin typeface="Arial MT"/>
                <a:cs typeface="Arial MT"/>
              </a:rPr>
              <a:t>aprovação, </a:t>
            </a:r>
            <a:r>
              <a:rPr sz="1150" dirty="0">
                <a:latin typeface="Arial MT"/>
                <a:cs typeface="Arial MT"/>
              </a:rPr>
              <a:t>providenciando,</a:t>
            </a:r>
            <a:r>
              <a:rPr sz="1150" spc="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quando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necessário.</a:t>
            </a:r>
            <a:r>
              <a:rPr sz="1150" spc="2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o</a:t>
            </a:r>
            <a:r>
              <a:rPr sz="1150" spc="3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seu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registro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em</a:t>
            </a:r>
            <a:r>
              <a:rPr sz="1150" spc="5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Cartório.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5"/>
              </a:spcBef>
              <a:buFont typeface="Arial MT"/>
              <a:buAutoNum type="romanUcPeriod"/>
            </a:pPr>
            <a:endParaRPr sz="1150">
              <a:latin typeface="Arial MT"/>
              <a:cs typeface="Arial MT"/>
            </a:endParaRPr>
          </a:p>
          <a:p>
            <a:pPr marL="32384" marR="5080" indent="-8255" algn="just">
              <a:lnSpc>
                <a:spcPct val="100000"/>
              </a:lnSpc>
              <a:buClr>
                <a:srgbClr val="000000"/>
              </a:buClr>
              <a:buAutoNum type="romanUcPeriod"/>
              <a:tabLst>
                <a:tab pos="32384" algn="l"/>
                <a:tab pos="225425" algn="l"/>
              </a:tabLst>
            </a:pP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	Manter</a:t>
            </a:r>
            <a:r>
              <a:rPr sz="1150" spc="32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sob</a:t>
            </a:r>
            <a:r>
              <a:rPr sz="1150" spc="2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sua</a:t>
            </a:r>
            <a:r>
              <a:rPr sz="1150" spc="2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guarda</a:t>
            </a:r>
            <a:r>
              <a:rPr sz="1150" spc="325" dirty="0">
                <a:latin typeface="Arial MT"/>
                <a:cs typeface="Arial MT"/>
              </a:rPr>
              <a:t> </a:t>
            </a:r>
            <a:r>
              <a:rPr sz="1150" spc="60" dirty="0">
                <a:solidFill>
                  <a:srgbClr val="111111"/>
                </a:solidFill>
                <a:latin typeface="Arial MT"/>
                <a:cs typeface="Arial MT"/>
              </a:rPr>
              <a:t>e</a:t>
            </a:r>
            <a:r>
              <a:rPr sz="1150" spc="21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725" baseline="2415" dirty="0">
                <a:latin typeface="Arial MT"/>
                <a:cs typeface="Arial MT"/>
              </a:rPr>
              <a:t>r</a:t>
            </a:r>
            <a:r>
              <a:rPr sz="1150" dirty="0">
                <a:latin typeface="Arial MT"/>
                <a:cs typeface="Arial MT"/>
              </a:rPr>
              <a:t>esponsabilidade,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os</a:t>
            </a:r>
            <a:r>
              <a:rPr sz="1150" spc="260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RegiStrOS</a:t>
            </a:r>
            <a:r>
              <a:rPr sz="1150" spc="39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82828"/>
                </a:solidFill>
                <a:latin typeface="Arial MT"/>
                <a:cs typeface="Arial MT"/>
              </a:rPr>
              <a:t>de</a:t>
            </a:r>
            <a:r>
              <a:rPr sz="1150" spc="265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Atas,</a:t>
            </a:r>
            <a:r>
              <a:rPr sz="1150" spc="33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rol</a:t>
            </a:r>
            <a:r>
              <a:rPr sz="1150" spc="235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de </a:t>
            </a:r>
            <a:r>
              <a:rPr sz="1150" dirty="0">
                <a:latin typeface="Arial MT"/>
                <a:cs typeface="Arial MT"/>
              </a:rPr>
              <a:t>Associados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e</a:t>
            </a:r>
            <a:r>
              <a:rPr sz="1150" spc="1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outros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uso</a:t>
            </a:r>
            <a:r>
              <a:rPr sz="1150" spc="8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secretaria</a:t>
            </a:r>
            <a:r>
              <a:rPr sz="1150" spc="4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deles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prestando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contas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aos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diretores </a:t>
            </a:r>
            <a:r>
              <a:rPr sz="1150" dirty="0">
                <a:latin typeface="Arial MT"/>
                <a:cs typeface="Arial MT"/>
              </a:rPr>
              <a:t>eleitos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a</a:t>
            </a:r>
            <a:r>
              <a:rPr sz="1150" spc="2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gestão</a:t>
            </a:r>
            <a:r>
              <a:rPr sz="1150" spc="9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seguinte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75"/>
              </a:spcBef>
              <a:buFont typeface="Arial MT"/>
              <a:buAutoNum type="romanUcPeriod"/>
            </a:pPr>
            <a:endParaRPr sz="1150">
              <a:latin typeface="Arial MT"/>
              <a:cs typeface="Arial MT"/>
            </a:endParaRPr>
          </a:p>
          <a:p>
            <a:pPr marL="234950" indent="-210820" algn="just">
              <a:lnSpc>
                <a:spcPct val="100000"/>
              </a:lnSpc>
              <a:buAutoNum type="romanUcPeriod"/>
              <a:tabLst>
                <a:tab pos="234950" algn="l"/>
              </a:tabLst>
            </a:pPr>
            <a:r>
              <a:rPr sz="1150" dirty="0">
                <a:latin typeface="Arial MT"/>
                <a:cs typeface="Arial MT"/>
              </a:rPr>
              <a:t>Assessorar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Presidente</a:t>
            </a:r>
            <a:r>
              <a:rPr sz="1150" spc="19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no</a:t>
            </a:r>
            <a:r>
              <a:rPr sz="1150" spc="7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desenvolvimento </a:t>
            </a:r>
            <a:r>
              <a:rPr sz="1150" dirty="0">
                <a:solidFill>
                  <a:srgbClr val="0A0A0A"/>
                </a:solidFill>
                <a:latin typeface="Arial MT"/>
                <a:cs typeface="Arial MT"/>
              </a:rPr>
              <a:t>das</a:t>
            </a:r>
            <a:r>
              <a:rPr sz="1150" spc="75" dirty="0">
                <a:solidFill>
                  <a:srgbClr val="0A0A0A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Assembleias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10"/>
              </a:spcBef>
              <a:buFont typeface="Arial MT"/>
              <a:buAutoNum type="romanUcPeriod"/>
            </a:pPr>
            <a:endParaRPr sz="1150">
              <a:latin typeface="Arial MT"/>
              <a:cs typeface="Arial MT"/>
            </a:endParaRPr>
          </a:p>
          <a:p>
            <a:pPr marL="33020" marR="21590" indent="-8890" algn="just">
              <a:lnSpc>
                <a:spcPts val="1350"/>
              </a:lnSpc>
              <a:buAutoNum type="romanUcPeriod"/>
              <a:tabLst>
                <a:tab pos="33020" algn="l"/>
                <a:tab pos="254635" algn="l"/>
              </a:tabLst>
            </a:pPr>
            <a:r>
              <a:rPr sz="1150" dirty="0">
                <a:latin typeface="Arial MT"/>
                <a:cs typeface="Arial MT"/>
              </a:rPr>
              <a:t>	Manter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atualizado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F2F2F"/>
                </a:solidFill>
                <a:latin typeface="Arial MT"/>
                <a:cs typeface="Arial MT"/>
              </a:rPr>
              <a:t>o</a:t>
            </a:r>
            <a:r>
              <a:rPr sz="1150" spc="140" dirty="0">
                <a:solidFill>
                  <a:srgbClr val="2F2F2F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32323"/>
                </a:solidFill>
                <a:latin typeface="Arial MT"/>
                <a:cs typeface="Arial MT"/>
              </a:rPr>
              <a:t>rol</a:t>
            </a:r>
            <a:r>
              <a:rPr sz="1150" spc="55" dirty="0">
                <a:solidFill>
                  <a:srgbClr val="23232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membros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7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ASSOCIAÇ</a:t>
            </a:r>
            <a:r>
              <a:rPr sz="1150" spc="-7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F1F1F"/>
                </a:solidFill>
                <a:latin typeface="Arial MT"/>
                <a:cs typeface="Arial MT"/>
              </a:rPr>
              <a:t>ÃO</a:t>
            </a:r>
            <a:r>
              <a:rPr sz="1150" spc="135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DOS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MORADORES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O</a:t>
            </a:r>
            <a:r>
              <a:rPr sz="1150" spc="9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DESENVOLVIMENTO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DO</a:t>
            </a:r>
            <a:r>
              <a:rPr sz="1150" spc="55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ÁGUA</a:t>
            </a:r>
            <a:r>
              <a:rPr sz="1150" spc="22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AZUL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0"/>
              </a:spcBef>
              <a:buFont typeface="Arial MT"/>
              <a:buAutoNum type="romanUcPeriod"/>
            </a:pPr>
            <a:endParaRPr sz="1150">
              <a:latin typeface="Arial MT"/>
              <a:cs typeface="Arial MT"/>
            </a:endParaRPr>
          </a:p>
          <a:p>
            <a:pPr marL="28575" marR="10795" indent="-3175" algn="just">
              <a:lnSpc>
                <a:spcPct val="101299"/>
              </a:lnSpc>
              <a:buAutoNum type="romanUcPeriod"/>
              <a:tabLst>
                <a:tab pos="28575" algn="l"/>
                <a:tab pos="267970" algn="l"/>
              </a:tabLst>
            </a:pPr>
            <a:r>
              <a:rPr sz="1150" dirty="0">
                <a:latin typeface="Arial MT"/>
                <a:cs typeface="Arial MT"/>
              </a:rPr>
              <a:t>	Expedir</a:t>
            </a:r>
            <a:r>
              <a:rPr sz="1150" spc="17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e</a:t>
            </a:r>
            <a:r>
              <a:rPr sz="1150" spc="100" dirty="0">
                <a:solidFill>
                  <a:srgbClr val="151515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receber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correspondéncias</a:t>
            </a:r>
            <a:r>
              <a:rPr sz="1150" spc="11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relacionadas</a:t>
            </a:r>
            <a:r>
              <a:rPr sz="1150" spc="17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á</a:t>
            </a:r>
            <a:r>
              <a:rPr sz="1150" spc="125" dirty="0">
                <a:solidFill>
                  <a:srgbClr val="181818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movimentação</a:t>
            </a:r>
            <a:r>
              <a:rPr sz="1150" spc="160" dirty="0">
                <a:latin typeface="Arial MT"/>
                <a:cs typeface="Arial MT"/>
              </a:rPr>
              <a:t>  </a:t>
            </a:r>
            <a:r>
              <a:rPr sz="1150" spc="-25" dirty="0">
                <a:solidFill>
                  <a:srgbClr val="1D1D1D"/>
                </a:solidFill>
                <a:latin typeface="Arial MT"/>
                <a:cs typeface="Arial MT"/>
              </a:rPr>
              <a:t>de </a:t>
            </a:r>
            <a:r>
              <a:rPr sz="1150" spc="-10" dirty="0">
                <a:latin typeface="Arial MT"/>
                <a:cs typeface="Arial MT"/>
              </a:rPr>
              <a:t>membro;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Arial MT"/>
              <a:cs typeface="Arial MT"/>
            </a:endParaRPr>
          </a:p>
          <a:p>
            <a:pPr marL="20955" marR="7620" indent="10160" algn="just">
              <a:lnSpc>
                <a:spcPct val="98400"/>
              </a:lnSpc>
            </a:pPr>
            <a:r>
              <a:rPr sz="1150" dirty="0">
                <a:latin typeface="Arial MT"/>
                <a:cs typeface="Arial MT"/>
              </a:rPr>
              <a:t>Vi,</a:t>
            </a:r>
            <a:r>
              <a:rPr sz="1150" spc="459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Elaborar,</a:t>
            </a:r>
            <a:r>
              <a:rPr sz="1150" spc="13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expedir</a:t>
            </a:r>
            <a:r>
              <a:rPr sz="1150" spc="110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ou</a:t>
            </a:r>
            <a:r>
              <a:rPr sz="1150" spc="45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receber</a:t>
            </a:r>
            <a:r>
              <a:rPr sz="1150" spc="4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outros</a:t>
            </a:r>
            <a:r>
              <a:rPr sz="1150" spc="10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documentos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470" dirty="0">
                <a:latin typeface="Arial MT"/>
                <a:cs typeface="Arial MT"/>
              </a:rPr>
              <a:t> </a:t>
            </a:r>
            <a:r>
              <a:rPr sz="1150" i="1" spc="-10" dirty="0">
                <a:latin typeface="Arial"/>
                <a:cs typeface="Arial"/>
              </a:rPr>
              <a:t>correspondências </a:t>
            </a:r>
            <a:r>
              <a:rPr sz="1150" dirty="0">
                <a:latin typeface="Arial MT"/>
                <a:cs typeface="Arial MT"/>
              </a:rPr>
              <a:t>decididas</a:t>
            </a:r>
            <a:r>
              <a:rPr sz="1150" spc="3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pela</a:t>
            </a:r>
            <a:r>
              <a:rPr sz="1150" spc="33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Assembleia,</a:t>
            </a:r>
            <a:r>
              <a:rPr sz="1150" spc="35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343434"/>
                </a:solidFill>
                <a:latin typeface="Arial MT"/>
                <a:cs typeface="Arial MT"/>
              </a:rPr>
              <a:t>ou</a:t>
            </a:r>
            <a:r>
              <a:rPr sz="1150" spc="250" dirty="0">
                <a:solidFill>
                  <a:srgbClr val="343434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pela</a:t>
            </a:r>
            <a:r>
              <a:rPr sz="1150" spc="2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Diretoria,</a:t>
            </a:r>
            <a:r>
              <a:rPr sz="1150" spc="3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bem</a:t>
            </a:r>
            <a:r>
              <a:rPr sz="1150" spc="30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como</a:t>
            </a:r>
            <a:r>
              <a:rPr sz="1150" spc="31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receber</a:t>
            </a:r>
            <a:r>
              <a:rPr sz="1150" spc="3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</a:t>
            </a:r>
            <a:r>
              <a:rPr sz="1150" spc="32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oue</a:t>
            </a:r>
            <a:r>
              <a:rPr sz="1150" spc="290" dirty="0">
                <a:solidFill>
                  <a:srgbClr val="1C1C1C"/>
                </a:solidFill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181818"/>
                </a:solidFill>
                <a:latin typeface="Arial MT"/>
                <a:cs typeface="Arial MT"/>
              </a:rPr>
              <a:t>se </a:t>
            </a:r>
            <a:r>
              <a:rPr sz="1150" dirty="0">
                <a:latin typeface="Arial MT"/>
                <a:cs typeface="Arial MT"/>
              </a:rPr>
              <a:t>destinarem</a:t>
            </a:r>
            <a:r>
              <a:rPr sz="1150" spc="459" dirty="0">
                <a:latin typeface="Arial MT"/>
                <a:cs typeface="Arial MT"/>
              </a:rPr>
              <a:t>  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à</a:t>
            </a:r>
            <a:r>
              <a:rPr sz="1150" spc="430" dirty="0">
                <a:solidFill>
                  <a:srgbClr val="212121"/>
                </a:solidFill>
                <a:latin typeface="Arial MT"/>
                <a:cs typeface="Arial MT"/>
              </a:rPr>
              <a:t>   </a:t>
            </a:r>
            <a:r>
              <a:rPr sz="1150" dirty="0">
                <a:latin typeface="Arial MT"/>
                <a:cs typeface="Arial MT"/>
              </a:rPr>
              <a:t>ASSOCIAÇÃO</a:t>
            </a:r>
            <a:r>
              <a:rPr sz="1150" spc="480" dirty="0">
                <a:latin typeface="Arial MT"/>
                <a:cs typeface="Arial MT"/>
              </a:rPr>
              <a:t>  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DOS</a:t>
            </a:r>
            <a:r>
              <a:rPr sz="1150" spc="434" dirty="0">
                <a:solidFill>
                  <a:srgbClr val="0C0C0C"/>
                </a:solidFill>
                <a:latin typeface="Arial MT"/>
                <a:cs typeface="Arial MT"/>
              </a:rPr>
              <a:t>   </a:t>
            </a:r>
            <a:r>
              <a:rPr sz="1150" dirty="0">
                <a:latin typeface="Arial MT"/>
                <a:cs typeface="Arial MT"/>
              </a:rPr>
              <a:t>MORADORES</a:t>
            </a:r>
            <a:r>
              <a:rPr sz="1150" spc="475" dirty="0">
                <a:latin typeface="Arial MT"/>
                <a:cs typeface="Arial MT"/>
              </a:rPr>
              <a:t>  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455" dirty="0">
                <a:latin typeface="Arial MT"/>
                <a:cs typeface="Arial MT"/>
              </a:rPr>
              <a:t>   </a:t>
            </a:r>
            <a:r>
              <a:rPr sz="1150" spc="-50" dirty="0">
                <a:solidFill>
                  <a:srgbClr val="181818"/>
                </a:solidFill>
                <a:latin typeface="Arial MT"/>
                <a:cs typeface="Arial MT"/>
              </a:rPr>
              <a:t>O </a:t>
            </a:r>
            <a:r>
              <a:rPr sz="1150" spc="-10" dirty="0">
                <a:solidFill>
                  <a:srgbClr val="151515"/>
                </a:solidFill>
                <a:latin typeface="Arial MT"/>
                <a:cs typeface="Arial MT"/>
              </a:rPr>
              <a:t>DE</a:t>
            </a:r>
            <a:r>
              <a:rPr sz="1150" spc="-10" dirty="0">
                <a:solidFill>
                  <a:srgbClr val="1F1F1F"/>
                </a:solidFill>
                <a:latin typeface="Arial MT"/>
                <a:cs typeface="Arial MT"/>
              </a:rPr>
              <a:t>SE</a:t>
            </a:r>
            <a:r>
              <a:rPr sz="1150" spc="-200" dirty="0">
                <a:solidFill>
                  <a:srgbClr val="1F1F1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NVOuVIMENTO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81818"/>
                </a:solidFill>
                <a:latin typeface="Arial MT"/>
                <a:cs typeface="Arial MT"/>
              </a:rPr>
              <a:t>ÁGUA</a:t>
            </a:r>
            <a:r>
              <a:rPr sz="1150" spc="120" dirty="0">
                <a:solidFill>
                  <a:srgbClr val="181818"/>
                </a:solidFill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AZUL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Arial MT"/>
              <a:cs typeface="Arial MT"/>
            </a:endParaRPr>
          </a:p>
          <a:p>
            <a:pPr marL="20955" marR="19050" indent="281940" algn="just">
              <a:lnSpc>
                <a:spcPct val="100000"/>
              </a:lnSpc>
              <a:buAutoNum type="romanUcPeriod" startAt="7"/>
              <a:tabLst>
                <a:tab pos="302895" algn="l"/>
              </a:tabLst>
            </a:pPr>
            <a:r>
              <a:rPr sz="1150" dirty="0">
                <a:latin typeface="Arial MT"/>
                <a:cs typeface="Arial MT"/>
              </a:rPr>
              <a:t>Manter</a:t>
            </a:r>
            <a:r>
              <a:rPr sz="1150" spc="26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em</a:t>
            </a:r>
            <a:r>
              <a:rPr sz="1150" spc="185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boa</a:t>
            </a:r>
            <a:r>
              <a:rPr sz="1150" spc="2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ordem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os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arquivos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12121"/>
                </a:solidFill>
                <a:latin typeface="Arial MT"/>
                <a:cs typeface="Arial MT"/>
              </a:rPr>
              <a:t>e</a:t>
            </a:r>
            <a:r>
              <a:rPr sz="1150" spc="180" dirty="0">
                <a:solidFill>
                  <a:srgbClr val="21212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documentos</a:t>
            </a:r>
            <a:r>
              <a:rPr sz="1150" spc="2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1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ASSOCIAÇÃO</a:t>
            </a:r>
            <a:r>
              <a:rPr sz="1150" spc="310" dirty="0">
                <a:latin typeface="Arial MT"/>
                <a:cs typeface="Arial MT"/>
              </a:rPr>
              <a:t> </a:t>
            </a:r>
            <a:r>
              <a:rPr sz="1150" spc="-25" dirty="0">
                <a:latin typeface="Arial MT"/>
                <a:cs typeface="Arial MT"/>
              </a:rPr>
              <a:t>DOS </a:t>
            </a:r>
            <a:r>
              <a:rPr sz="1150" dirty="0">
                <a:latin typeface="Arial MT"/>
                <a:cs typeface="Arial MT"/>
              </a:rPr>
              <a:t>MORADORES</a:t>
            </a:r>
            <a:r>
              <a:rPr sz="1150" spc="22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PARA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O</a:t>
            </a:r>
            <a:r>
              <a:rPr sz="1150" spc="12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DESENVOLVIMENTO</a:t>
            </a:r>
            <a:r>
              <a:rPr sz="1150" spc="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12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ÁGUA</a:t>
            </a:r>
            <a:r>
              <a:rPr sz="1150" spc="16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AZUL;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 MT"/>
              <a:buAutoNum type="romanUcPeriod" startAt="7"/>
            </a:pPr>
            <a:endParaRPr sz="1150">
              <a:latin typeface="Arial MT"/>
              <a:cs typeface="Arial MT"/>
            </a:endParaRPr>
          </a:p>
          <a:p>
            <a:pPr marL="16510" marR="10160" indent="370840" algn="just">
              <a:lnSpc>
                <a:spcPct val="98700"/>
              </a:lnSpc>
              <a:spcBef>
                <a:spcPts val="5"/>
              </a:spcBef>
              <a:buAutoNum type="romanUcPeriod" startAt="7"/>
              <a:tabLst>
                <a:tab pos="387350" algn="l"/>
              </a:tabLst>
            </a:pPr>
            <a:r>
              <a:rPr sz="1150" dirty="0">
                <a:latin typeface="Arial MT"/>
                <a:cs typeface="Arial MT"/>
              </a:rPr>
              <a:t>Nas</a:t>
            </a:r>
            <a:r>
              <a:rPr sz="1150" spc="13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reuniões</a:t>
            </a:r>
            <a:r>
              <a:rPr sz="1150" spc="150" dirty="0">
                <a:solidFill>
                  <a:srgbClr val="151515"/>
                </a:solidFill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da</a:t>
            </a:r>
            <a:r>
              <a:rPr sz="1150" spc="130" dirty="0">
                <a:solidFill>
                  <a:srgbClr val="111111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Diretoria,</a:t>
            </a:r>
            <a:r>
              <a:rPr sz="1150" spc="15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assessorar</a:t>
            </a:r>
            <a:r>
              <a:rPr sz="1150" spc="19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282828"/>
                </a:solidFill>
                <a:latin typeface="Arial MT"/>
                <a:cs typeface="Arial MT"/>
              </a:rPr>
              <a:t>o</a:t>
            </a:r>
            <a:r>
              <a:rPr sz="1150" spc="465" dirty="0">
                <a:solidFill>
                  <a:srgbClr val="282828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Presidente,</a:t>
            </a:r>
            <a:r>
              <a:rPr sz="1150" spc="180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elaborando</a:t>
            </a:r>
            <a:r>
              <a:rPr sz="1150" spc="165" dirty="0">
                <a:latin typeface="Arial MT"/>
                <a:cs typeface="Arial MT"/>
              </a:rPr>
              <a:t>  </a:t>
            </a:r>
            <a:r>
              <a:rPr sz="1150" spc="-25" dirty="0">
                <a:latin typeface="Arial MT"/>
                <a:cs typeface="Arial MT"/>
              </a:rPr>
              <a:t>as </a:t>
            </a:r>
            <a:r>
              <a:rPr sz="1150" dirty="0">
                <a:latin typeface="Arial MT"/>
                <a:cs typeface="Arial MT"/>
              </a:rPr>
              <a:t>respectivas</a:t>
            </a:r>
            <a:r>
              <a:rPr sz="1150" spc="4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Atas</a:t>
            </a:r>
            <a:r>
              <a:rPr sz="1150" spc="3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F0F0F"/>
                </a:solidFill>
                <a:latin typeface="Arial MT"/>
                <a:cs typeface="Arial MT"/>
              </a:rPr>
              <a:t>e</a:t>
            </a:r>
            <a:r>
              <a:rPr sz="1150" spc="320" dirty="0">
                <a:solidFill>
                  <a:srgbClr val="0F0F0F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anotando</a:t>
            </a:r>
            <a:r>
              <a:rPr sz="1150" spc="39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</a:t>
            </a:r>
            <a:r>
              <a:rPr sz="1150" spc="2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propostas</a:t>
            </a:r>
            <a:r>
              <a:rPr sz="1150" spc="400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que</a:t>
            </a:r>
            <a:r>
              <a:rPr sz="1150" spc="3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devem</a:t>
            </a:r>
            <a:r>
              <a:rPr sz="1150" spc="33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62626"/>
                </a:solidFill>
                <a:latin typeface="Arial MT"/>
                <a:cs typeface="Arial MT"/>
              </a:rPr>
              <a:t>ser</a:t>
            </a:r>
            <a:r>
              <a:rPr sz="1150" spc="355" dirty="0">
                <a:solidFill>
                  <a:srgbClr val="26262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encaminnadas</a:t>
            </a:r>
            <a:r>
              <a:rPr sz="1150" spc="425" dirty="0">
                <a:latin typeface="Arial MT"/>
                <a:cs typeface="Arial MT"/>
              </a:rPr>
              <a:t> </a:t>
            </a:r>
            <a:r>
              <a:rPr sz="1150" spc="-50" dirty="0">
                <a:latin typeface="Arial MT"/>
                <a:cs typeface="Arial MT"/>
              </a:rPr>
              <a:t>à </a:t>
            </a:r>
            <a:r>
              <a:rPr sz="1150" spc="-10" dirty="0">
                <a:latin typeface="Arial MT"/>
                <a:cs typeface="Arial MT"/>
              </a:rPr>
              <a:t>Assembleia;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AutoNum type="romanUcPeriod" startAt="7"/>
            </a:pPr>
            <a:endParaRPr sz="1150">
              <a:latin typeface="Arial MT"/>
              <a:cs typeface="Arial MT"/>
            </a:endParaRPr>
          </a:p>
          <a:p>
            <a:pPr marL="236220" indent="-223520" algn="just">
              <a:lnSpc>
                <a:spcPct val="100000"/>
              </a:lnSpc>
              <a:buAutoNum type="romanUcPeriod" startAt="7"/>
              <a:tabLst>
                <a:tab pos="236220" algn="l"/>
              </a:tabLst>
            </a:pPr>
            <a:r>
              <a:rPr sz="1150" dirty="0">
                <a:latin typeface="Arial MT"/>
                <a:cs typeface="Arial MT"/>
              </a:rPr>
              <a:t>Elaborar</a:t>
            </a:r>
            <a:r>
              <a:rPr sz="1150" spc="10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2A2A2A"/>
                </a:solidFill>
                <a:latin typeface="Arial MT"/>
                <a:cs typeface="Arial MT"/>
              </a:rPr>
              <a:t>e</a:t>
            </a:r>
            <a:r>
              <a:rPr sz="1150" spc="60" dirty="0">
                <a:solidFill>
                  <a:srgbClr val="2A2A2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ler</a:t>
            </a:r>
            <a:r>
              <a:rPr sz="1150" spc="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relatórios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secretaria,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quando</a:t>
            </a:r>
            <a:r>
              <a:rPr sz="1150" spc="14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solicitado</a:t>
            </a:r>
            <a:r>
              <a:rPr sz="1150" spc="3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pelo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Presidente,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7292" y="6971592"/>
            <a:ext cx="5343525" cy="3803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3335" marR="5080" indent="-1270">
              <a:lnSpc>
                <a:spcPct val="100000"/>
              </a:lnSpc>
              <a:spcBef>
                <a:spcPts val="135"/>
              </a:spcBef>
            </a:pPr>
            <a:r>
              <a:rPr sz="1150" dirty="0">
                <a:latin typeface="Arial MT"/>
                <a:cs typeface="Arial MT"/>
              </a:rPr>
              <a:t>X.</a:t>
            </a:r>
            <a:r>
              <a:rPr sz="1150" spc="450" dirty="0">
                <a:latin typeface="Arial MT"/>
                <a:cs typeface="Arial MT"/>
              </a:rPr>
              <a:t> </a:t>
            </a:r>
            <a:r>
              <a:rPr sz="1150" spc="-20" dirty="0">
                <a:latin typeface="Arial MT"/>
                <a:cs typeface="Arial MT"/>
              </a:rPr>
              <a:t>Substitu</a:t>
            </a:r>
            <a:r>
              <a:rPr sz="1150" spc="-14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C1C1C"/>
                </a:solidFill>
                <a:latin typeface="Arial MT"/>
                <a:cs typeface="Arial MT"/>
              </a:rPr>
              <a:t>ir,</a:t>
            </a:r>
            <a:r>
              <a:rPr sz="1150" spc="85" dirty="0">
                <a:solidFill>
                  <a:srgbClr val="1C1C1C"/>
                </a:solidFill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interinamente,</a:t>
            </a:r>
            <a:r>
              <a:rPr sz="1150" spc="105" dirty="0">
                <a:latin typeface="Arial MT"/>
                <a:cs typeface="Arial MT"/>
              </a:rPr>
              <a:t> 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o</a:t>
            </a:r>
            <a:r>
              <a:rPr sz="1150" spc="47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Presidente,</a:t>
            </a:r>
            <a:r>
              <a:rPr sz="1150" spc="114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Diretor</a:t>
            </a:r>
            <a:r>
              <a:rPr sz="1150" spc="135" dirty="0">
                <a:latin typeface="Arial MT"/>
                <a:cs typeface="Arial MT"/>
              </a:rPr>
              <a:t>  </a:t>
            </a:r>
            <a:r>
              <a:rPr sz="1150" dirty="0">
                <a:latin typeface="Arial MT"/>
                <a:cs typeface="Arial MT"/>
              </a:rPr>
              <a:t>Administrativo,</a:t>
            </a:r>
            <a:r>
              <a:rPr sz="1150" spc="4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em</a:t>
            </a:r>
            <a:r>
              <a:rPr sz="1150" spc="100" dirty="0">
                <a:latin typeface="Arial MT"/>
                <a:cs typeface="Arial MT"/>
              </a:rPr>
              <a:t>  </a:t>
            </a:r>
            <a:r>
              <a:rPr sz="1150" spc="-20" dirty="0">
                <a:latin typeface="Arial MT"/>
                <a:cs typeface="Arial MT"/>
              </a:rPr>
              <a:t>suas </a:t>
            </a:r>
            <a:r>
              <a:rPr sz="1150" dirty="0">
                <a:latin typeface="Arial MT"/>
                <a:cs typeface="Arial MT"/>
              </a:rPr>
              <a:t>ausencias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ou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impedimentos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ocasionais,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sucedendo</a:t>
            </a:r>
            <a:r>
              <a:rPr sz="1150" spc="1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em</a:t>
            </a:r>
            <a:r>
              <a:rPr sz="1150" spc="7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caso</a:t>
            </a:r>
            <a:r>
              <a:rPr sz="1150" spc="8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de</a:t>
            </a:r>
            <a:r>
              <a:rPr sz="1150" spc="65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vacância;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70165" y="6971592"/>
            <a:ext cx="99695" cy="2063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spc="-25" dirty="0">
                <a:solidFill>
                  <a:srgbClr val="7985C1"/>
                </a:solidFill>
                <a:latin typeface="Arial MT"/>
                <a:cs typeface="Arial MT"/>
              </a:rPr>
              <a:t>”'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77910" y="7494965"/>
            <a:ext cx="5386070" cy="176148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35"/>
              </a:spcBef>
            </a:pPr>
            <a:r>
              <a:rPr sz="1150" dirty="0">
                <a:latin typeface="Arial MT"/>
                <a:cs typeface="Arial MT"/>
              </a:rPr>
              <a:t>XI.</a:t>
            </a:r>
            <a:r>
              <a:rPr sz="1150" spc="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Outras</a:t>
            </a:r>
            <a:r>
              <a:rPr sz="1150" spc="110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atividades</a:t>
            </a:r>
            <a:r>
              <a:rPr sz="1150" spc="175" dirty="0"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A0A0A"/>
                </a:solidFill>
                <a:latin typeface="Arial MT"/>
                <a:cs typeface="Arial MT"/>
              </a:rPr>
              <a:t>afins.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Arial MT"/>
              <a:cs typeface="Arial MT"/>
            </a:endParaRPr>
          </a:p>
          <a:p>
            <a:pPr marL="26670" algn="just">
              <a:lnSpc>
                <a:spcPct val="100000"/>
              </a:lnSpc>
              <a:spcBef>
                <a:spcPts val="5"/>
              </a:spcBef>
            </a:pPr>
            <a:r>
              <a:rPr sz="1150" dirty="0">
                <a:latin typeface="Arial MT"/>
                <a:cs typeface="Arial MT"/>
              </a:rPr>
              <a:t>ARTIGO</a:t>
            </a:r>
            <a:r>
              <a:rPr sz="1150" spc="9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18</a:t>
            </a:r>
            <a:r>
              <a:rPr sz="1150" spc="1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-</a:t>
            </a:r>
            <a:r>
              <a:rPr sz="1150" spc="65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DO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CONSELHO</a:t>
            </a:r>
            <a:r>
              <a:rPr sz="1150" spc="13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FISCAL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50">
              <a:latin typeface="Arial MT"/>
              <a:cs typeface="Arial MT"/>
            </a:endParaRPr>
          </a:p>
          <a:p>
            <a:pPr marL="20955" marR="5080" indent="3810" algn="just">
              <a:lnSpc>
                <a:spcPct val="99500"/>
              </a:lnSpc>
            </a:pPr>
            <a:r>
              <a:rPr sz="1150" dirty="0">
                <a:solidFill>
                  <a:srgbClr val="3B3B3B"/>
                </a:solidFill>
                <a:latin typeface="Arial MT"/>
                <a:cs typeface="Arial MT"/>
              </a:rPr>
              <a:t>O</a:t>
            </a:r>
            <a:r>
              <a:rPr sz="1150" spc="15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Conselho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F</a:t>
            </a:r>
            <a:r>
              <a:rPr sz="1150" dirty="0">
                <a:latin typeface="Arial MT"/>
                <a:cs typeface="Arial MT"/>
              </a:rPr>
              <a:t>iscal,</a:t>
            </a:r>
            <a:r>
              <a:rPr sz="1150" spc="19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que</a:t>
            </a:r>
            <a:r>
              <a:rPr sz="1150" spc="180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será</a:t>
            </a:r>
            <a:r>
              <a:rPr sz="1150" spc="2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composto</a:t>
            </a:r>
            <a:r>
              <a:rPr sz="1150" spc="200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por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três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membros,</a:t>
            </a:r>
            <a:r>
              <a:rPr sz="1150" spc="229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</a:t>
            </a:r>
            <a:r>
              <a:rPr sz="1150" spc="18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51515"/>
                </a:solidFill>
                <a:latin typeface="Arial MT"/>
                <a:cs typeface="Arial MT"/>
              </a:rPr>
              <a:t>tem</a:t>
            </a:r>
            <a:r>
              <a:rPr sz="1150" spc="180" dirty="0">
                <a:solidFill>
                  <a:srgbClr val="151515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por</a:t>
            </a:r>
            <a:r>
              <a:rPr sz="1150" spc="24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objetivo</a:t>
            </a:r>
            <a:r>
              <a:rPr sz="1150" spc="-10" dirty="0">
                <a:solidFill>
                  <a:srgbClr val="707070"/>
                </a:solidFill>
                <a:latin typeface="Arial MT"/>
                <a:cs typeface="Arial MT"/>
              </a:rPr>
              <a:t>, </a:t>
            </a:r>
            <a:r>
              <a:rPr sz="1150" dirty="0">
                <a:latin typeface="Arial MT"/>
                <a:cs typeface="Arial MT"/>
              </a:rPr>
              <a:t>indelegável,</a:t>
            </a:r>
            <a:r>
              <a:rPr sz="1150" spc="21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fiscalizar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414141"/>
                </a:solidFill>
                <a:latin typeface="Arial MT"/>
                <a:cs typeface="Arial MT"/>
              </a:rPr>
              <a:t>e</a:t>
            </a:r>
            <a:r>
              <a:rPr sz="1150" spc="105" dirty="0">
                <a:solidFill>
                  <a:srgbClr val="41414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dar</a:t>
            </a:r>
            <a:r>
              <a:rPr sz="1150" spc="1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parecer</a:t>
            </a:r>
            <a:r>
              <a:rPr sz="1150" spc="21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61616"/>
                </a:solidFill>
                <a:latin typeface="Arial MT"/>
                <a:cs typeface="Arial MT"/>
              </a:rPr>
              <a:t>sobre</a:t>
            </a:r>
            <a:r>
              <a:rPr sz="1150" spc="175" dirty="0">
                <a:solidFill>
                  <a:srgbClr val="161616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todos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D1D1D"/>
                </a:solidFill>
                <a:latin typeface="Arial MT"/>
                <a:cs typeface="Arial MT"/>
              </a:rPr>
              <a:t>os</a:t>
            </a:r>
            <a:r>
              <a:rPr sz="1150" spc="110" dirty="0">
                <a:solidFill>
                  <a:srgbClr val="1D1D1D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11111"/>
                </a:solidFill>
                <a:latin typeface="Arial MT"/>
                <a:cs typeface="Arial MT"/>
              </a:rPr>
              <a:t>atos</a:t>
            </a:r>
            <a:r>
              <a:rPr sz="1150" spc="9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155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Diretoria</a:t>
            </a:r>
            <a:r>
              <a:rPr sz="1150" spc="150" dirty="0"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Executiva </a:t>
            </a:r>
            <a:r>
              <a:rPr sz="1150" dirty="0">
                <a:latin typeface="Arial MT"/>
                <a:cs typeface="Arial MT"/>
              </a:rPr>
              <a:t>da</a:t>
            </a:r>
            <a:r>
              <a:rPr sz="1150" spc="6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Associação,</a:t>
            </a:r>
            <a:r>
              <a:rPr sz="1150" spc="14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com</a:t>
            </a:r>
            <a:r>
              <a:rPr sz="1150" spc="10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as</a:t>
            </a:r>
            <a:r>
              <a:rPr sz="1150" spc="135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seguintes</a:t>
            </a:r>
            <a:r>
              <a:rPr sz="1150" spc="140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spc="-25" dirty="0">
                <a:solidFill>
                  <a:srgbClr val="111111"/>
                </a:solidFill>
                <a:latin typeface="Arial MT"/>
                <a:cs typeface="Arial MT"/>
              </a:rPr>
              <a:t>atribu</a:t>
            </a:r>
            <a:r>
              <a:rPr sz="1150" spc="-185" dirty="0">
                <a:solidFill>
                  <a:srgbClr val="111111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latin typeface="Arial MT"/>
                <a:cs typeface="Arial MT"/>
              </a:rPr>
              <a:t>içoes;</a:t>
            </a:r>
            <a:endParaRPr sz="1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150" dirty="0">
                <a:latin typeface="Arial MT"/>
                <a:cs typeface="Arial MT"/>
              </a:rPr>
              <a:t>I.</a:t>
            </a:r>
            <a:r>
              <a:rPr sz="1150" spc="-10" dirty="0"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Examinar</a:t>
            </a:r>
            <a:r>
              <a:rPr sz="1150" spc="18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31313"/>
                </a:solidFill>
                <a:latin typeface="Arial MT"/>
                <a:cs typeface="Arial MT"/>
              </a:rPr>
              <a:t>os</a:t>
            </a:r>
            <a:r>
              <a:rPr sz="1150" spc="45" dirty="0">
                <a:solidFill>
                  <a:srgbClr val="131313"/>
                </a:solidFill>
                <a:latin typeface="Arial MT"/>
                <a:cs typeface="Arial MT"/>
              </a:rPr>
              <a:t> </a:t>
            </a:r>
            <a:r>
              <a:rPr sz="1150" dirty="0">
                <a:latin typeface="Arial MT"/>
                <a:cs typeface="Arial MT"/>
              </a:rPr>
              <a:t>livros</a:t>
            </a:r>
            <a:r>
              <a:rPr sz="1150" spc="100" dirty="0"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1A1A1A"/>
                </a:solidFill>
                <a:latin typeface="Arial MT"/>
                <a:cs typeface="Arial MT"/>
              </a:rPr>
              <a:t>de</a:t>
            </a:r>
            <a:r>
              <a:rPr sz="1150" spc="35" dirty="0">
                <a:solidFill>
                  <a:srgbClr val="1A1A1A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E0E0E"/>
                </a:solidFill>
                <a:latin typeface="Arial MT"/>
                <a:cs typeface="Arial MT"/>
              </a:rPr>
              <a:t>escrituração</a:t>
            </a:r>
            <a:r>
              <a:rPr sz="1150" spc="125" dirty="0">
                <a:solidFill>
                  <a:srgbClr val="0E0E0E"/>
                </a:solidFill>
                <a:latin typeface="Arial MT"/>
                <a:cs typeface="Arial MT"/>
              </a:rPr>
              <a:t> </a:t>
            </a:r>
            <a:r>
              <a:rPr sz="1150" dirty="0">
                <a:solidFill>
                  <a:srgbClr val="0C0C0C"/>
                </a:solidFill>
                <a:latin typeface="Arial MT"/>
                <a:cs typeface="Arial MT"/>
              </a:rPr>
              <a:t>da</a:t>
            </a:r>
            <a:r>
              <a:rPr sz="1150" spc="114" dirty="0">
                <a:solidFill>
                  <a:srgbClr val="0C0C0C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0C0C0C"/>
                </a:solidFill>
                <a:latin typeface="Arial MT"/>
                <a:cs typeface="Arial MT"/>
              </a:rPr>
              <a:t>Associação</a:t>
            </a:r>
            <a:endParaRPr sz="1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4432</Words>
  <Application>Microsoft Office PowerPoint</Application>
  <PresentationFormat>Personalizar</PresentationFormat>
  <Paragraphs>350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Arial</vt:lpstr>
      <vt:lpstr>Arial Black</vt:lpstr>
      <vt:lpstr>Arial MT</vt:lpstr>
      <vt:lpstr>Calibri</vt:lpstr>
      <vt:lpstr>Consolas</vt:lpstr>
      <vt:lpstr>Courier New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INTEL</dc:creator>
  <cp:lastModifiedBy>INTEL</cp:lastModifiedBy>
  <cp:revision>1</cp:revision>
  <dcterms:created xsi:type="dcterms:W3CDTF">2025-06-03T18:40:36Z</dcterms:created>
  <dcterms:modified xsi:type="dcterms:W3CDTF">2025-06-03T18:41:13Z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2025-06-03T00:00:00Z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2025-06-03T00:00:00Z</vt:filetime>
  </property>
</Properties>
</file>