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620000" cy="10680700"/>
  <p:notesSz cx="7620000" cy="10680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322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1500" y="3307080"/>
            <a:ext cx="6477000" cy="224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43000" y="5974080"/>
            <a:ext cx="5334000" cy="266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1000" y="2453640"/>
            <a:ext cx="3314700" cy="7040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24300" y="2453640"/>
            <a:ext cx="3314700" cy="7040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" y="426720"/>
            <a:ext cx="6858000" cy="170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2453640"/>
            <a:ext cx="6858000" cy="7040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90800" y="9921240"/>
            <a:ext cx="2438400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1000" y="9921240"/>
            <a:ext cx="1752600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86400" y="9921240"/>
            <a:ext cx="1752600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aaeducacaoinfantil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mailto:amaaeduc04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50" y="10646674"/>
            <a:ext cx="4481195" cy="0"/>
          </a:xfrm>
          <a:custGeom>
            <a:avLst/>
            <a:gdLst/>
            <a:ahLst/>
            <a:cxnLst/>
            <a:rect l="l" t="t" r="r" b="b"/>
            <a:pathLst>
              <a:path w="4481195">
                <a:moveTo>
                  <a:pt x="0" y="0"/>
                </a:moveTo>
                <a:lnTo>
                  <a:pt x="4480646" y="0"/>
                </a:lnTo>
              </a:path>
            </a:pathLst>
          </a:custGeom>
          <a:ln w="12185">
            <a:solidFill>
              <a:srgbClr val="747C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10717" y="10652767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860" y="0"/>
                </a:lnTo>
              </a:path>
            </a:pathLst>
          </a:custGeom>
          <a:ln w="12185">
            <a:solidFill>
              <a:srgbClr val="747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68237" y="10646674"/>
            <a:ext cx="985519" cy="0"/>
          </a:xfrm>
          <a:custGeom>
            <a:avLst/>
            <a:gdLst/>
            <a:ahLst/>
            <a:cxnLst/>
            <a:rect l="l" t="t" r="r" b="b"/>
            <a:pathLst>
              <a:path w="985520">
                <a:moveTo>
                  <a:pt x="0" y="0"/>
                </a:moveTo>
                <a:lnTo>
                  <a:pt x="985193" y="0"/>
                </a:lnTo>
              </a:path>
            </a:pathLst>
          </a:custGeom>
          <a:ln w="12185">
            <a:solidFill>
              <a:srgbClr val="747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4547" y="5124935"/>
            <a:ext cx="34314" cy="45697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77352" y="1543801"/>
          <a:ext cx="5215890" cy="7679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5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6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RAZÃO</a:t>
                      </a:r>
                      <a:r>
                        <a:rPr sz="7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270">
                        <a:lnSpc>
                          <a:spcPct val="100000"/>
                        </a:lnSpc>
                        <a:tabLst>
                          <a:tab pos="713740" algn="l"/>
                          <a:tab pos="2999740" algn="l"/>
                        </a:tabLst>
                      </a:pPr>
                      <a:r>
                        <a:rPr sz="1050" spc="-15" baseline="3968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CNPJ</a:t>
                      </a:r>
                      <a:r>
                        <a:rPr sz="1050" spc="-30" baseline="3968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30" baseline="3968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SEDE</a:t>
                      </a:r>
                      <a:r>
                        <a:rPr sz="1050" baseline="3968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08.953.367/0001-</a:t>
                      </a:r>
                      <a:r>
                        <a:rPr sz="700" spc="-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sz="70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1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INSC.</a:t>
                      </a:r>
                      <a:r>
                        <a:rPr sz="700" spc="-2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MUNICIPAL</a:t>
                      </a:r>
                      <a:r>
                        <a:rPr sz="700" spc="23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700" spc="-1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Isenta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ct val="100000"/>
                        </a:lnSpc>
                        <a:tabLst>
                          <a:tab pos="1225550" algn="l"/>
                        </a:tabLst>
                      </a:pPr>
                      <a:r>
                        <a:rPr sz="1050" spc="-15" baseline="3968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ENDEREÇO</a:t>
                      </a:r>
                      <a:r>
                        <a:rPr sz="1050" baseline="3968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050" spc="-37" baseline="3968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30" baseline="3968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SEDE</a:t>
                      </a:r>
                      <a:r>
                        <a:rPr sz="1050" baseline="3968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Av.</a:t>
                      </a:r>
                      <a:r>
                        <a:rPr sz="700" spc="-1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Acapulco,</a:t>
                      </a:r>
                      <a:r>
                        <a:rPr sz="700" spc="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625 </a:t>
                      </a:r>
                      <a:r>
                        <a:rPr sz="70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3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Água</a:t>
                      </a:r>
                      <a:r>
                        <a:rPr sz="7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Azul</a:t>
                      </a:r>
                      <a:r>
                        <a:rPr sz="700" spc="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3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Guarulhos</a:t>
                      </a:r>
                      <a:r>
                        <a:rPr sz="700" spc="3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3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SP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914650">
                        <a:lnSpc>
                          <a:spcPts val="725"/>
                        </a:lnSpc>
                        <a:spcBef>
                          <a:spcPts val="5"/>
                        </a:spcBef>
                        <a:tabLst>
                          <a:tab pos="3726179" algn="l"/>
                        </a:tabLst>
                      </a:pPr>
                      <a:r>
                        <a:rPr sz="700" spc="-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SITE:</a:t>
                      </a:r>
                      <a:r>
                        <a:rPr sz="70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10" dirty="0">
                          <a:solidFill>
                            <a:srgbClr val="A7A7A7"/>
                          </a:solidFill>
                          <a:latin typeface="Calibri"/>
                          <a:cs typeface="Calibri"/>
                        </a:rPr>
                        <a:t>amaa02.com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5080">
                        <a:lnSpc>
                          <a:spcPts val="725"/>
                        </a:lnSpc>
                        <a:tabLst>
                          <a:tab pos="713740" algn="l"/>
                        </a:tabLst>
                      </a:pP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TELEFONE:</a:t>
                      </a:r>
                      <a:r>
                        <a:rPr sz="70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(11)</a:t>
                      </a:r>
                      <a:r>
                        <a:rPr sz="700" spc="-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3988-2066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715645" algn="l"/>
                        </a:tabLst>
                      </a:pPr>
                      <a:r>
                        <a:rPr sz="1050" spc="-30" baseline="3968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E-</a:t>
                      </a:r>
                      <a:r>
                        <a:rPr sz="1050" spc="-15" baseline="3968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MAIL:</a:t>
                      </a:r>
                      <a:r>
                        <a:rPr sz="1050" baseline="3968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  <a:hlinkClick r:id="rId3"/>
                        </a:rPr>
                        <a:t>amaaeducacaoinfantil@gmail.com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ct val="100000"/>
                        </a:lnSpc>
                        <a:tabLst>
                          <a:tab pos="713105" algn="l"/>
                        </a:tabLst>
                      </a:pPr>
                      <a:r>
                        <a:rPr sz="7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NOME</a:t>
                      </a:r>
                      <a:r>
                        <a:rPr sz="7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Antonio</a:t>
                      </a:r>
                      <a:r>
                        <a:rPr sz="700" spc="2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Gomes</a:t>
                      </a:r>
                      <a:r>
                        <a:rPr sz="700" spc="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700" spc="-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Silva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ct val="100000"/>
                        </a:lnSpc>
                        <a:tabLst>
                          <a:tab pos="711835" algn="l"/>
                        </a:tabLst>
                      </a:pPr>
                      <a:r>
                        <a:rPr sz="7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ENDEREÇO</a:t>
                      </a:r>
                      <a:r>
                        <a:rPr sz="7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1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Rio</a:t>
                      </a:r>
                      <a:r>
                        <a:rPr sz="700" spc="-3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Paraguaçu,</a:t>
                      </a:r>
                      <a:r>
                        <a:rPr sz="700" spc="2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128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  <a:tabLst>
                          <a:tab pos="713740" algn="l"/>
                          <a:tab pos="2912745" algn="l"/>
                          <a:tab pos="3723640" algn="l"/>
                        </a:tabLst>
                      </a:pP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TELEFONE</a:t>
                      </a:r>
                      <a:r>
                        <a:rPr sz="7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1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(11)</a:t>
                      </a:r>
                      <a:r>
                        <a:rPr sz="700" spc="1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95784-0103</a:t>
                      </a:r>
                      <a:r>
                        <a:rPr sz="70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E-</a:t>
                      </a:r>
                      <a:r>
                        <a:rPr sz="70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MAIL:</a:t>
                      </a:r>
                      <a:r>
                        <a:rPr sz="7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  <a:hlinkClick r:id="rId4"/>
                        </a:rPr>
                        <a:t>amaaeduc04@gmail.com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4445" marR="929005" indent="-1905">
                        <a:lnSpc>
                          <a:spcPct val="214200"/>
                        </a:lnSpc>
                        <a:tabLst>
                          <a:tab pos="711835" algn="l"/>
                          <a:tab pos="2459990" algn="l"/>
                          <a:tab pos="2913380" algn="l"/>
                          <a:tab pos="3721735" algn="l"/>
                        </a:tabLst>
                      </a:pPr>
                      <a:r>
                        <a:rPr sz="700" spc="-2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RG</a:t>
                      </a:r>
                      <a:r>
                        <a:rPr sz="70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25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11.089.712-</a:t>
                      </a:r>
                      <a:r>
                        <a:rPr sz="700" spc="-5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		</a:t>
                      </a:r>
                      <a:r>
                        <a:rPr sz="700" spc="-2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CPF</a:t>
                      </a:r>
                      <a:r>
                        <a:rPr sz="70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878.648.IXI8-</a:t>
                      </a:r>
                      <a:r>
                        <a:rPr sz="700" spc="-2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700" spc="50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VIGENCIA</a:t>
                      </a:r>
                      <a:r>
                        <a:rPr sz="700" spc="3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700" spc="-1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ATA</a:t>
                      </a:r>
                      <a:r>
                        <a:rPr sz="700" spc="459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de:</a:t>
                      </a:r>
                      <a:r>
                        <a:rPr sz="7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10" dirty="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29/05/2023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		</a:t>
                      </a:r>
                      <a:r>
                        <a:rPr sz="700" spc="-165" dirty="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28/05/2026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NOME</a:t>
                      </a:r>
                      <a:r>
                        <a:rPr sz="700" spc="-2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FANTASIA</a:t>
                      </a:r>
                      <a:r>
                        <a:rPr sz="700" spc="229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700" spc="-1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AMAA</a:t>
                      </a:r>
                      <a:r>
                        <a:rPr sz="700" spc="-2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ct val="100000"/>
                        </a:lnSpc>
                        <a:tabLst>
                          <a:tab pos="711835" algn="l"/>
                        </a:tabLst>
                      </a:pP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ENDEREÇO</a:t>
                      </a:r>
                      <a:r>
                        <a:rPr sz="70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Estrada</a:t>
                      </a:r>
                      <a:r>
                        <a:rPr sz="700" spc="-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acacio</a:t>
                      </a:r>
                      <a:r>
                        <a:rPr sz="7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Antonio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Batista,</a:t>
                      </a:r>
                      <a:r>
                        <a:rPr sz="700" spc="2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270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905">
                        <a:lnSpc>
                          <a:spcPct val="100000"/>
                        </a:lnSpc>
                        <a:tabLst>
                          <a:tab pos="1223645" algn="l"/>
                        </a:tabLst>
                      </a:pPr>
                      <a:r>
                        <a:rPr sz="700" spc="-10" dirty="0">
                          <a:solidFill>
                            <a:srgbClr val="212121"/>
                          </a:solidFill>
                          <a:latin typeface="Consolas"/>
                          <a:cs typeface="Consolas"/>
                        </a:rPr>
                        <a:t>CNPJDAUNlDADEESCOLAR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Consolas"/>
                          <a:cs typeface="Consolas"/>
                        </a:rPr>
                        <a:t>	</a:t>
                      </a:r>
                      <a:r>
                        <a:rPr sz="700" spc="-85" dirty="0">
                          <a:solidFill>
                            <a:srgbClr val="2B2B2B"/>
                          </a:solidFill>
                          <a:latin typeface="Consolas"/>
                          <a:cs typeface="Consolas"/>
                        </a:rPr>
                        <a:t>08.953.367/O0D3-</a:t>
                      </a:r>
                      <a:r>
                        <a:rPr sz="700" spc="-25" dirty="0">
                          <a:solidFill>
                            <a:srgbClr val="2B2B2B"/>
                          </a:solidFill>
                          <a:latin typeface="Consolas"/>
                          <a:cs typeface="Consolas"/>
                        </a:rPr>
                        <a:t>01</a:t>
                      </a:r>
                      <a:endParaRPr sz="700">
                        <a:latin typeface="Consolas"/>
                        <a:cs typeface="Consolas"/>
                      </a:endParaRPr>
                    </a:p>
                    <a:p>
                      <a:pPr marL="210820" marR="585470" indent="-206375">
                        <a:lnSpc>
                          <a:spcPct val="209900"/>
                        </a:lnSpc>
                        <a:spcBef>
                          <a:spcPts val="15"/>
                        </a:spcBef>
                        <a:tabLst>
                          <a:tab pos="711835" algn="l"/>
                          <a:tab pos="1224280" algn="l"/>
                          <a:tab pos="2531745" algn="l"/>
                          <a:tab pos="2913380" algn="l"/>
                          <a:tab pos="3723640" algn="l"/>
                        </a:tabLst>
                      </a:pP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TELEFONE</a:t>
                      </a:r>
                      <a:r>
                        <a:rPr sz="7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15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(11)</a:t>
                      </a:r>
                      <a:r>
                        <a:rPr sz="700" spc="1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2436-</a:t>
                      </a:r>
                      <a:r>
                        <a:rPr sz="700" spc="-1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4710</a:t>
                      </a:r>
                      <a:r>
                        <a:rPr sz="70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050" spc="-75" baseline="3968" dirty="0">
                          <a:solidFill>
                            <a:srgbClr val="BAA399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050" baseline="3968" dirty="0">
                          <a:solidFill>
                            <a:srgbClr val="BAA399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050" spc="-209" baseline="3968" dirty="0">
                          <a:solidFill>
                            <a:srgbClr val="BAA39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37" baseline="3968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E-</a:t>
                      </a:r>
                      <a:r>
                        <a:rPr sz="1050" spc="-15" baseline="3968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MAIL:</a:t>
                      </a:r>
                      <a:r>
                        <a:rPr sz="1050" baseline="3968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050" spc="-15" baseline="3968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  <a:hlinkClick r:id="rId4"/>
                        </a:rPr>
                        <a:t>amaaeduc04@gmail.com</a:t>
                      </a:r>
                      <a:r>
                        <a:rPr sz="1050" spc="750" baseline="3968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DADOS</a:t>
                      </a:r>
                      <a:r>
                        <a:rPr sz="7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BANCO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2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0001</a:t>
                      </a:r>
                      <a:r>
                        <a:rPr sz="7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		</a:t>
                      </a:r>
                      <a:r>
                        <a:rPr sz="70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CONTA </a:t>
                      </a:r>
                      <a:r>
                        <a:rPr sz="700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CORRENTE</a:t>
                      </a:r>
                      <a:r>
                        <a:rPr sz="70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114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14276-</a:t>
                      </a:r>
                      <a:r>
                        <a:rPr sz="700" spc="-5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b="1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BANCÁRIOS: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713105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1224915" algn="l"/>
                          <a:tab pos="2914015" algn="l"/>
                          <a:tab pos="3726179" algn="l"/>
                        </a:tabLst>
                      </a:pPr>
                      <a:r>
                        <a:rPr sz="700" spc="-1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AGENCIA</a:t>
                      </a:r>
                      <a:r>
                        <a:rPr sz="7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4470-</a:t>
                      </a:r>
                      <a:r>
                        <a:rPr sz="700" spc="-5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7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10" dirty="0">
                          <a:solidFill>
                            <a:srgbClr val="1D1D1D"/>
                          </a:solidFill>
                          <a:latin typeface="Consolas"/>
                          <a:cs typeface="Consolas"/>
                        </a:rPr>
                        <a:t>CONTAPOUPANÇA</a:t>
                      </a:r>
                      <a:r>
                        <a:rPr sz="700" dirty="0">
                          <a:solidFill>
                            <a:srgbClr val="1D1D1D"/>
                          </a:solidFill>
                          <a:latin typeface="Consolas"/>
                          <a:cs typeface="Consolas"/>
                        </a:rPr>
                        <a:t>	</a:t>
                      </a:r>
                      <a:r>
                        <a:rPr sz="700" spc="-50" dirty="0">
                          <a:solidFill>
                            <a:srgbClr val="242424"/>
                          </a:solidFill>
                          <a:latin typeface="Consolas"/>
                          <a:cs typeface="Consolas"/>
                        </a:rPr>
                        <a:t>14276-</a:t>
                      </a:r>
                      <a:r>
                        <a:rPr sz="700" spc="-10" dirty="0">
                          <a:solidFill>
                            <a:srgbClr val="242424"/>
                          </a:solidFill>
                          <a:latin typeface="Consolas"/>
                          <a:cs typeface="Consolas"/>
                        </a:rPr>
                        <a:t>XOp.51</a:t>
                      </a:r>
                      <a:endParaRPr sz="700">
                        <a:latin typeface="Consolas"/>
                        <a:cs typeface="Consola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700" spc="-2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Atendimento</a:t>
                      </a:r>
                      <a:r>
                        <a:rPr sz="700" spc="5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700" spc="-1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Modalidade</a:t>
                      </a:r>
                      <a:r>
                        <a:rPr sz="700" spc="4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Educação</a:t>
                      </a:r>
                      <a:r>
                        <a:rPr sz="700" spc="4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Básica</a:t>
                      </a:r>
                      <a:r>
                        <a:rPr sz="700" spc="1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4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Educação</a:t>
                      </a:r>
                      <a:r>
                        <a:rPr sz="700" spc="35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Infantil/Creche</a:t>
                      </a:r>
                      <a:r>
                        <a:rPr sz="700" spc="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2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Pré</a:t>
                      </a:r>
                      <a:r>
                        <a:rPr sz="700" spc="-15" dirty="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Escola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7C442B"/>
                      </a:solidFill>
                      <a:prstDash val="solid"/>
                    </a:lnL>
                    <a:lnR w="12700">
                      <a:solidFill>
                        <a:srgbClr val="7C442B"/>
                      </a:solidFill>
                      <a:prstDash val="solid"/>
                    </a:lnR>
                    <a:lnT w="12700">
                      <a:solidFill>
                        <a:srgbClr val="7C442B"/>
                      </a:solidFill>
                      <a:prstDash val="solid"/>
                    </a:lnT>
                    <a:lnB w="12700">
                      <a:solidFill>
                        <a:srgbClr val="7C442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740">
                <a:tc>
                  <a:txBody>
                    <a:bodyPr/>
                    <a:lstStyle/>
                    <a:p>
                      <a:pPr marL="1905" marR="162560" indent="2540">
                        <a:lnSpc>
                          <a:spcPct val="106000"/>
                        </a:lnSpc>
                        <a:spcBef>
                          <a:spcPts val="45"/>
                        </a:spcBef>
                      </a:pPr>
                      <a:r>
                        <a:rPr sz="700" spc="-2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Associaçao</a:t>
                      </a:r>
                      <a:r>
                        <a:rPr sz="7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-2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Moradores</a:t>
                      </a:r>
                      <a:r>
                        <a:rPr sz="700" spc="2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700" spc="-45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3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Desenvolvimento</a:t>
                      </a:r>
                      <a:r>
                        <a:rPr sz="700" spc="-5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00" spc="-1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Agua</a:t>
                      </a:r>
                      <a:r>
                        <a:rPr sz="700" spc="-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Azul,</a:t>
                      </a:r>
                      <a:r>
                        <a:rPr sz="70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acredita </a:t>
                      </a:r>
                      <a:r>
                        <a:rPr sz="700" spc="-1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700" spc="-5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educaçao</a:t>
                      </a:r>
                      <a:r>
                        <a:rPr sz="700" spc="-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infantil</a:t>
                      </a:r>
                      <a:r>
                        <a:rPr sz="7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creche/pre</a:t>
                      </a:r>
                      <a:r>
                        <a:rPr sz="700" spc="4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escola,</a:t>
                      </a:r>
                      <a:r>
                        <a:rPr sz="700" spc="1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1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6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r>
                        <a:rPr sz="700" spc="-2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00" spc="5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desenvolvimento</a:t>
                      </a:r>
                      <a:r>
                        <a:rPr sz="700" spc="-6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humano.</a:t>
                      </a:r>
                      <a:r>
                        <a:rPr sz="700" spc="-3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Pois</a:t>
                      </a:r>
                      <a:r>
                        <a:rPr sz="700" spc="-2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700" spc="-4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meio</a:t>
                      </a:r>
                      <a:r>
                        <a:rPr sz="700" spc="-2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dela, </a:t>
                      </a:r>
                      <a:r>
                        <a:rPr sz="70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criança</a:t>
                      </a:r>
                      <a:r>
                        <a:rPr sz="700" spc="-3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desenvolve</a:t>
                      </a:r>
                      <a:r>
                        <a:rPr sz="700" spc="2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habilidades,</a:t>
                      </a:r>
                      <a:r>
                        <a:rPr sz="700" spc="3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promove</a:t>
                      </a:r>
                      <a:r>
                        <a:rPr sz="700" spc="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4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Iúdico,</a:t>
                      </a:r>
                      <a:r>
                        <a:rPr sz="70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-2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funções </a:t>
                      </a:r>
                      <a:r>
                        <a:rPr sz="700" spc="-2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executivas,</a:t>
                      </a:r>
                      <a:r>
                        <a:rPr sz="700" spc="3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desenvolvimento</a:t>
                      </a:r>
                      <a:r>
                        <a:rPr sz="700" spc="50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psicomotor,</a:t>
                      </a:r>
                      <a:r>
                        <a:rPr sz="700" spc="1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trabalhando</a:t>
                      </a:r>
                      <a:r>
                        <a:rPr sz="700" spc="1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sua</a:t>
                      </a:r>
                      <a:r>
                        <a:rPr sz="700" spc="-35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aprendizagem,</a:t>
                      </a:r>
                      <a:r>
                        <a:rPr sz="700" spc="3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cidadania</a:t>
                      </a:r>
                      <a:r>
                        <a:rPr sz="700" spc="-2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sem</a:t>
                      </a:r>
                      <a:r>
                        <a:rPr sz="700" spc="-2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préconceitos</a:t>
                      </a:r>
                      <a:r>
                        <a:rPr sz="700" spc="4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origem</a:t>
                      </a:r>
                      <a:r>
                        <a:rPr sz="700" spc="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racial,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cor, </a:t>
                      </a:r>
                      <a:r>
                        <a:rPr sz="700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sexo,</a:t>
                      </a:r>
                      <a:r>
                        <a:rPr sz="700" spc="-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700" spc="-4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qualquer</a:t>
                      </a:r>
                      <a:r>
                        <a:rPr sz="700" spc="1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forma</a:t>
                      </a:r>
                      <a:r>
                        <a:rPr sz="700" spc="-2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4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discriminaçao.</a:t>
                      </a:r>
                      <a:r>
                        <a:rPr sz="700" spc="50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Buscamos</a:t>
                      </a:r>
                      <a:r>
                        <a:rPr sz="70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meios</a:t>
                      </a:r>
                      <a:r>
                        <a:rPr sz="700" spc="-2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700" spc="-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favoreçam</a:t>
                      </a:r>
                      <a:r>
                        <a:rPr sz="700" spc="4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4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oferta</a:t>
                      </a:r>
                      <a:r>
                        <a:rPr sz="700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4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uma</a:t>
                      </a:r>
                      <a:r>
                        <a:rPr sz="700" spc="-3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educação</a:t>
                      </a:r>
                      <a:r>
                        <a:rPr sz="700" spc="3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4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qualidade</a:t>
                      </a:r>
                      <a:r>
                        <a:rPr sz="700" spc="2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inclusiva,</a:t>
                      </a:r>
                      <a:r>
                        <a:rPr sz="700" spc="3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atendemos</a:t>
                      </a:r>
                      <a:r>
                        <a:rPr sz="700" spc="3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comunidades</a:t>
                      </a:r>
                      <a:r>
                        <a:rPr sz="700" spc="4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carentes,</a:t>
                      </a:r>
                      <a:r>
                        <a:rPr sz="700" spc="2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em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situação</a:t>
                      </a:r>
                      <a:r>
                        <a:rPr sz="700" spc="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5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vulnerabilidade,</a:t>
                      </a:r>
                      <a:r>
                        <a:rPr sz="700" spc="-25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crianças</a:t>
                      </a:r>
                      <a:r>
                        <a:rPr sz="700" spc="1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700" spc="-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deficiencias</a:t>
                      </a:r>
                      <a:r>
                        <a:rPr sz="700" spc="1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um</a:t>
                      </a:r>
                      <a:r>
                        <a:rPr sz="700" spc="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espaço</a:t>
                      </a:r>
                      <a:r>
                        <a:rPr sz="700" spc="2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coletivo,</a:t>
                      </a:r>
                      <a:r>
                        <a:rPr sz="700" spc="35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privilegiado</a:t>
                      </a:r>
                      <a:r>
                        <a:rPr sz="700" spc="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vivências,</a:t>
                      </a:r>
                      <a:r>
                        <a:rPr sz="700" spc="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700" spc="1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alimentação</a:t>
                      </a:r>
                      <a:r>
                        <a:rPr sz="700" spc="25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qualidade</a:t>
                      </a:r>
                      <a:r>
                        <a:rPr sz="700" spc="4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4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higiêne</a:t>
                      </a:r>
                      <a:r>
                        <a:rPr sz="700" spc="1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garantida.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7C442B"/>
                      </a:solidFill>
                      <a:prstDash val="solid"/>
                    </a:lnL>
                    <a:lnR w="12700">
                      <a:solidFill>
                        <a:srgbClr val="7C442B"/>
                      </a:solidFill>
                      <a:prstDash val="solid"/>
                    </a:lnR>
                    <a:lnT w="12700">
                      <a:solidFill>
                        <a:srgbClr val="7C442B"/>
                      </a:solidFill>
                      <a:prstDash val="solid"/>
                    </a:lnT>
                    <a:lnB w="12700">
                      <a:solidFill>
                        <a:srgbClr val="7C442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C442B"/>
                      </a:solidFill>
                      <a:prstDash val="solid"/>
                    </a:lnL>
                    <a:lnR w="12700">
                      <a:solidFill>
                        <a:srgbClr val="7C442B"/>
                      </a:solidFill>
                      <a:prstDash val="solid"/>
                    </a:lnR>
                    <a:lnT w="12700">
                      <a:solidFill>
                        <a:srgbClr val="7C442B"/>
                      </a:solidFill>
                      <a:prstDash val="solid"/>
                    </a:lnT>
                    <a:lnB w="12700">
                      <a:solidFill>
                        <a:srgbClr val="7C442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C442B"/>
                      </a:solidFill>
                      <a:prstDash val="solid"/>
                    </a:lnL>
                    <a:lnR w="12700">
                      <a:solidFill>
                        <a:srgbClr val="7C442B"/>
                      </a:solidFill>
                      <a:prstDash val="solid"/>
                    </a:lnR>
                    <a:lnT w="12700">
                      <a:solidFill>
                        <a:srgbClr val="7C442B"/>
                      </a:solidFill>
                      <a:prstDash val="solid"/>
                    </a:lnT>
                    <a:lnB w="12700">
                      <a:solidFill>
                        <a:srgbClr val="7C442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150"/>
                        </a:spcBef>
                        <a:tabLst>
                          <a:tab pos="1348105" algn="l"/>
                          <a:tab pos="3094990" algn="l"/>
                        </a:tabLst>
                      </a:pP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Atender </a:t>
                      </a:r>
                      <a:r>
                        <a:rPr sz="700" spc="-5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1íX\9á</a:t>
                      </a:r>
                      <a:r>
                        <a:rPr sz="70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40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numero</a:t>
                      </a:r>
                      <a:r>
                        <a:rPr sz="700" spc="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integral</a:t>
                      </a:r>
                      <a:r>
                        <a:rPr sz="7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Efetivar</a:t>
                      </a:r>
                      <a:r>
                        <a:rPr sz="700" spc="3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-3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matrículas</a:t>
                      </a:r>
                      <a:r>
                        <a:rPr sz="700" spc="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total</a:t>
                      </a:r>
                      <a:r>
                        <a:rPr sz="700" spc="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3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alunos</a:t>
                      </a:r>
                      <a:r>
                        <a:rPr sz="70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Atraves</a:t>
                      </a:r>
                      <a:r>
                        <a:rPr sz="700" spc="-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3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diarios</a:t>
                      </a:r>
                      <a:r>
                        <a:rPr sz="700" spc="2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1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classe,</a:t>
                      </a:r>
                      <a:r>
                        <a:rPr sz="700" spc="3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semanarios,</a:t>
                      </a:r>
                      <a:r>
                        <a:rPr sz="700" spc="5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relatorios</a:t>
                      </a:r>
                      <a:r>
                        <a:rPr sz="700" spc="2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44145" marR="45720" indent="-97155">
                        <a:lnSpc>
                          <a:spcPts val="880"/>
                        </a:lnSpc>
                        <a:spcBef>
                          <a:spcPts val="20"/>
                        </a:spcBef>
                        <a:tabLst>
                          <a:tab pos="1298575" algn="l"/>
                          <a:tab pos="1344295" algn="l"/>
                          <a:tab pos="3068955" algn="l"/>
                        </a:tabLst>
                      </a:pPr>
                      <a:r>
                        <a:rPr sz="7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4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alunos</a:t>
                      </a:r>
                      <a:r>
                        <a:rPr sz="700" spc="-1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conforme</a:t>
                      </a:r>
                      <a:r>
                        <a:rPr sz="700" spc="2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6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plano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2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contratados,</a:t>
                      </a:r>
                      <a:r>
                        <a:rPr sz="700" spc="4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mantendo</a:t>
                      </a:r>
                      <a:r>
                        <a:rPr sz="700" spc="4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4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cadastro</a:t>
                      </a:r>
                      <a:r>
                        <a:rPr sz="700" spc="-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sempre</a:t>
                      </a:r>
                      <a:r>
                        <a:rPr sz="700" spc="33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700" spc="-2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avaliação,</a:t>
                      </a:r>
                      <a:r>
                        <a:rPr sz="700" spc="1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portifólios</a:t>
                      </a:r>
                      <a:r>
                        <a:rPr sz="700" spc="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3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projetos.</a:t>
                      </a:r>
                      <a:r>
                        <a:rPr sz="700" spc="3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Contato</a:t>
                      </a:r>
                      <a:r>
                        <a:rPr sz="700" spc="2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direto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700" spc="-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700" spc="-3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pais,</a:t>
                      </a:r>
                      <a:r>
                        <a:rPr sz="700" spc="-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700" spc="50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trabalho,</a:t>
                      </a:r>
                      <a:r>
                        <a:rPr sz="7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garantindo</a:t>
                      </a:r>
                      <a:r>
                        <a:rPr sz="700" spc="3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seus</a:t>
                      </a:r>
                      <a:r>
                        <a:rPr sz="70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		</a:t>
                      </a:r>
                      <a:r>
                        <a:rPr sz="700" spc="-2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atualizado,</a:t>
                      </a:r>
                      <a:r>
                        <a:rPr sz="700" spc="5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trabalhando</a:t>
                      </a:r>
                      <a:r>
                        <a:rPr sz="700" spc="8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4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busca</a:t>
                      </a:r>
                      <a:r>
                        <a:rPr sz="700" spc="-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ativa </a:t>
                      </a:r>
                      <a:r>
                        <a:rPr sz="700" spc="-2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70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utilizando</a:t>
                      </a:r>
                      <a:r>
                        <a:rPr sz="700" spc="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-3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rede</a:t>
                      </a:r>
                      <a:r>
                        <a:rPr sz="700" spc="-1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sociais</a:t>
                      </a:r>
                      <a:r>
                        <a:rPr sz="700" spc="2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e,</a:t>
                      </a:r>
                      <a:r>
                        <a:rPr sz="700" spc="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acompanhamento</a:t>
                      </a:r>
                      <a:r>
                        <a:rPr sz="700" spc="-5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3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açóes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45212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256030" algn="l"/>
                          <a:tab pos="3131820" algn="l"/>
                        </a:tabLst>
                      </a:pPr>
                      <a:r>
                        <a:rPr sz="700" spc="-1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direitos;</a:t>
                      </a:r>
                      <a:r>
                        <a:rPr sz="7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1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intuito</a:t>
                      </a:r>
                      <a:r>
                        <a:rPr sz="700" spc="5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garantir</a:t>
                      </a:r>
                      <a:r>
                        <a:rPr sz="700" spc="3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10" dirty="0">
                          <a:solidFill>
                            <a:srgbClr val="5252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direito</a:t>
                      </a:r>
                      <a:r>
                        <a:rPr sz="700" spc="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1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acessibilidade </a:t>
                      </a:r>
                      <a:r>
                        <a:rPr sz="700" spc="-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supervisoras</a:t>
                      </a:r>
                      <a:r>
                        <a:rPr sz="700" spc="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iremos</a:t>
                      </a:r>
                      <a:r>
                        <a:rPr sz="700" spc="-2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garantir</a:t>
                      </a:r>
                      <a:r>
                        <a:rPr sz="700" spc="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10096</a:t>
                      </a:r>
                      <a:r>
                        <a:rPr sz="70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00" spc="-2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atendimento;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9323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escola;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7C442B"/>
                      </a:solidFill>
                      <a:prstDash val="solid"/>
                    </a:lnL>
                    <a:lnR w="12700">
                      <a:solidFill>
                        <a:srgbClr val="7C442B"/>
                      </a:solidFill>
                      <a:prstDash val="solid"/>
                    </a:lnR>
                    <a:lnT w="12700">
                      <a:solidFill>
                        <a:srgbClr val="7C442B"/>
                      </a:solidFill>
                      <a:prstDash val="solid"/>
                    </a:lnT>
                    <a:lnB w="12700">
                      <a:solidFill>
                        <a:srgbClr val="7C442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0402" y="2268863"/>
            <a:ext cx="5179129" cy="3861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29426" y="1750200"/>
            <a:ext cx="3399375" cy="1119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1846" y="8099535"/>
            <a:ext cx="530723" cy="132666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98703" y="1787951"/>
          <a:ext cx="5280025" cy="7107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0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01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060">
                <a:tc gridSpan="2">
                  <a:txBody>
                    <a:bodyPr/>
                    <a:lstStyle/>
                    <a:p>
                      <a:pPr marL="19685" marR="27940" indent="5715" algn="ctr">
                        <a:lnSpc>
                          <a:spcPct val="105600"/>
                        </a:lnSpc>
                        <a:spcBef>
                          <a:spcPts val="55"/>
                        </a:spcBef>
                      </a:pPr>
                      <a:r>
                        <a:rPr sz="7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Trabalhar</a:t>
                      </a:r>
                      <a:r>
                        <a:rPr sz="700" spc="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buscando</a:t>
                      </a:r>
                      <a:r>
                        <a:rPr sz="700" spc="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4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1fXI9à</a:t>
                      </a:r>
                      <a:r>
                        <a:rPr sz="700" spc="-2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700" spc="5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excelência</a:t>
                      </a:r>
                      <a:r>
                        <a:rPr sz="700" spc="-2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700" spc="-55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qualidade</a:t>
                      </a:r>
                      <a:r>
                        <a:rPr sz="700" spc="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5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ensino</a:t>
                      </a:r>
                      <a:r>
                        <a:rPr sz="700" spc="-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aprendizagem</a:t>
                      </a:r>
                      <a:r>
                        <a:rPr sz="700" spc="105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0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consonância</a:t>
                      </a:r>
                      <a:r>
                        <a:rPr sz="700" spc="-3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com </a:t>
                      </a:r>
                      <a:r>
                        <a:rPr sz="70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-3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diretrizes</a:t>
                      </a:r>
                      <a:r>
                        <a:rPr sz="7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700" spc="50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SE;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29209" indent="8890" algn="ctr">
                        <a:lnSpc>
                          <a:spcPct val="105700"/>
                        </a:lnSpc>
                        <a:spcBef>
                          <a:spcPts val="55"/>
                        </a:spcBef>
                      </a:pPr>
                      <a:r>
                        <a:rPr sz="7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Explorar</a:t>
                      </a:r>
                      <a:r>
                        <a:rPr sz="700" spc="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700" spc="-25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diversos</a:t>
                      </a:r>
                      <a:r>
                        <a:rPr sz="700" spc="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campos</a:t>
                      </a:r>
                      <a:r>
                        <a:rPr sz="700" spc="-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3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experiências</a:t>
                      </a:r>
                      <a:r>
                        <a:rPr sz="700" spc="500" dirty="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garantindo</a:t>
                      </a:r>
                      <a:r>
                        <a:rPr sz="700" spc="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700" spc="-2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direitos</a:t>
                      </a:r>
                      <a:r>
                        <a:rPr sz="7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aprendizagem:</a:t>
                      </a:r>
                      <a:r>
                        <a:rPr sz="700" spc="50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participar,</a:t>
                      </a:r>
                      <a:r>
                        <a:rPr sz="700" spc="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explorar,</a:t>
                      </a:r>
                      <a:r>
                        <a:rPr sz="700" spc="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conviver,</a:t>
                      </a:r>
                      <a:r>
                        <a:rPr sz="700" spc="1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brincar,</a:t>
                      </a:r>
                      <a:r>
                        <a:rPr sz="700" spc="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conhece</a:t>
                      </a:r>
                      <a:r>
                        <a:rPr sz="700" spc="50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700" spc="-2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10" dirty="0">
                          <a:solidFill>
                            <a:srgbClr val="67676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expressar-</a:t>
                      </a:r>
                      <a:r>
                        <a:rPr sz="70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se.</a:t>
                      </a:r>
                      <a:r>
                        <a:rPr sz="700" spc="85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Avançando</a:t>
                      </a:r>
                      <a:r>
                        <a:rPr sz="700" spc="25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700" spc="-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construção</a:t>
                      </a:r>
                      <a:r>
                        <a:rPr sz="700" spc="5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00" spc="-2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processo</a:t>
                      </a:r>
                      <a:r>
                        <a:rPr sz="700" spc="1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ensino</a:t>
                      </a:r>
                      <a:r>
                        <a:rPr sz="700" spc="10" dirty="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aprendizagem,</a:t>
                      </a:r>
                      <a:r>
                        <a:rPr sz="700" spc="50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enriquecendo</a:t>
                      </a:r>
                      <a:r>
                        <a:rPr sz="700" spc="-3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suas</a:t>
                      </a:r>
                      <a:r>
                        <a:rPr sz="700" spc="-3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habilidades </a:t>
                      </a:r>
                      <a:r>
                        <a:rPr sz="700" spc="-5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5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competências,</a:t>
                      </a:r>
                      <a:r>
                        <a:rPr sz="700" spc="5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adaptações</a:t>
                      </a:r>
                      <a:r>
                        <a:rPr sz="700" spc="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-2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diferentes</a:t>
                      </a:r>
                      <a:r>
                        <a:rPr sz="700" spc="50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culturas</a:t>
                      </a:r>
                      <a:r>
                        <a:rPr sz="700" spc="2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2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necessidades;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5880" algn="ctr">
                        <a:lnSpc>
                          <a:spcPct val="106100"/>
                        </a:lnSpc>
                        <a:spcBef>
                          <a:spcPts val="50"/>
                        </a:spcBef>
                      </a:pPr>
                      <a:r>
                        <a:rPr sz="700" spc="-2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Acompanhamento</a:t>
                      </a:r>
                      <a:r>
                        <a:rPr sz="700" spc="-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00" spc="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PPP,</a:t>
                      </a:r>
                      <a:r>
                        <a:rPr sz="700" spc="1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PPI,</a:t>
                      </a:r>
                      <a:r>
                        <a:rPr sz="7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Planejamento</a:t>
                      </a:r>
                      <a:r>
                        <a:rPr sz="700" spc="5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Anual,</a:t>
                      </a:r>
                      <a:r>
                        <a:rPr sz="700" spc="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Projetos,</a:t>
                      </a:r>
                      <a:r>
                        <a:rPr sz="700" spc="5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Relatórios</a:t>
                      </a:r>
                      <a:r>
                        <a:rPr sz="700" spc="4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Avaliação</a:t>
                      </a:r>
                      <a:r>
                        <a:rPr sz="700" spc="3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pelo</a:t>
                      </a:r>
                      <a:r>
                        <a:rPr sz="700" spc="-15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700" spc="-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700" spc="-2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SE.</a:t>
                      </a:r>
                      <a:r>
                        <a:rPr sz="700" spc="-1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Assim</a:t>
                      </a:r>
                      <a:r>
                        <a:rPr sz="700" spc="1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garantindo</a:t>
                      </a:r>
                      <a:r>
                        <a:rPr sz="700" spc="50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100'</a:t>
                      </a:r>
                      <a:r>
                        <a:rPr sz="700" spc="-5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•</a:t>
                      </a:r>
                      <a:r>
                        <a:rPr sz="700" spc="-9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alunos</a:t>
                      </a:r>
                      <a:r>
                        <a:rPr sz="700" spc="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atendidos;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295">
                <a:tc gridSpan="2">
                  <a:txBody>
                    <a:bodyPr/>
                    <a:lstStyle/>
                    <a:p>
                      <a:pPr marL="42545" marR="53340" indent="156210">
                        <a:lnSpc>
                          <a:spcPts val="900"/>
                        </a:lnSpc>
                        <a:spcBef>
                          <a:spcPts val="30"/>
                        </a:spcBef>
                      </a:pPr>
                      <a:r>
                        <a:rPr sz="700" spc="-2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Possibilitar</a:t>
                      </a:r>
                      <a:r>
                        <a:rPr sz="700" spc="7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4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formação</a:t>
                      </a:r>
                      <a:r>
                        <a:rPr sz="700" spc="50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continuada</a:t>
                      </a:r>
                      <a:r>
                        <a:rPr sz="700" spc="25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dos </a:t>
                      </a:r>
                      <a:r>
                        <a:rPr sz="700" spc="-2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profissionais</a:t>
                      </a:r>
                      <a:r>
                        <a:rPr sz="700" spc="5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0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acordo</a:t>
                      </a:r>
                      <a:r>
                        <a:rPr sz="7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700" spc="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5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proposta</a:t>
                      </a:r>
                      <a:r>
                        <a:rPr sz="700" spc="-15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700" spc="-3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SE;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 marR="50800" indent="-58419">
                        <a:lnSpc>
                          <a:spcPts val="900"/>
                        </a:lnSpc>
                        <a:spcBef>
                          <a:spcPts val="30"/>
                        </a:spcBef>
                      </a:pPr>
                      <a:r>
                        <a:rPr sz="700" spc="-2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Incentivar</a:t>
                      </a:r>
                      <a:r>
                        <a:rPr sz="700" spc="5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700" spc="-15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profissionais</a:t>
                      </a:r>
                      <a:r>
                        <a:rPr sz="700" spc="4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sempre</a:t>
                      </a:r>
                      <a:r>
                        <a:rPr sz="700" spc="25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5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busca</a:t>
                      </a:r>
                      <a:r>
                        <a:rPr sz="700" spc="1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50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aprimoramento,</a:t>
                      </a:r>
                      <a:r>
                        <a:rPr sz="700" spc="7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possibilitando</a:t>
                      </a:r>
                      <a:r>
                        <a:rPr sz="700" spc="8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encontros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00" spc="-2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formativos,</a:t>
                      </a:r>
                      <a:r>
                        <a:rPr sz="700" spc="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vivências</a:t>
                      </a:r>
                      <a:r>
                        <a:rPr sz="700" spc="15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1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troca </a:t>
                      </a:r>
                      <a:r>
                        <a:rPr sz="70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4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experiências;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93345" algn="ctr">
                        <a:lnSpc>
                          <a:spcPts val="900"/>
                        </a:lnSpc>
                        <a:spcBef>
                          <a:spcPts val="30"/>
                        </a:spcBef>
                      </a:pPr>
                      <a:r>
                        <a:rPr sz="700" spc="-10" dirty="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Frequentando</a:t>
                      </a:r>
                      <a:r>
                        <a:rPr sz="700" spc="35" dirty="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7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encontros</a:t>
                      </a:r>
                      <a:r>
                        <a:rPr sz="700" spc="2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formativos</a:t>
                      </a:r>
                      <a:r>
                        <a:rPr sz="700" spc="2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ministrados</a:t>
                      </a:r>
                      <a:r>
                        <a:rPr sz="700" spc="1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pela</a:t>
                      </a:r>
                      <a:r>
                        <a:rPr sz="700" spc="-2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SE,</a:t>
                      </a:r>
                      <a:r>
                        <a:rPr sz="700" spc="5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oferecendo</a:t>
                      </a:r>
                      <a:r>
                        <a:rPr sz="700" spc="25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palestras</a:t>
                      </a:r>
                      <a:r>
                        <a:rPr sz="700" spc="2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2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reuni6es</a:t>
                      </a:r>
                      <a:r>
                        <a:rPr sz="700" spc="4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pegagógicas</a:t>
                      </a:r>
                      <a:r>
                        <a:rPr sz="700" spc="5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formativas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R="2286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00" spc="-1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sempre</a:t>
                      </a:r>
                      <a:r>
                        <a:rPr sz="700" spc="5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700" spc="-3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possível</a:t>
                      </a:r>
                      <a:r>
                        <a:rPr sz="700" spc="3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3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necessário;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765">
                <a:tc gridSpan="2"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0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Promover</a:t>
                      </a:r>
                      <a:r>
                        <a:rPr sz="700" spc="-2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projetos</a:t>
                      </a:r>
                      <a:r>
                        <a:rPr sz="700" spc="-35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27940" marR="44450" algn="ctr">
                        <a:lnSpc>
                          <a:spcPct val="105100"/>
                        </a:lnSpc>
                        <a:spcBef>
                          <a:spcPts val="20"/>
                        </a:spcBef>
                      </a:pPr>
                      <a:r>
                        <a:rPr sz="700" spc="-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participação</a:t>
                      </a:r>
                      <a:r>
                        <a:rPr sz="700" spc="5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700" spc="-3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comunidade,</a:t>
                      </a:r>
                      <a:r>
                        <a:rPr sz="700" spc="5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garantindo</a:t>
                      </a:r>
                      <a:r>
                        <a:rPr sz="700" spc="2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3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transparência</a:t>
                      </a:r>
                      <a:r>
                        <a:rPr sz="700" spc="3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50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aç6es</a:t>
                      </a:r>
                      <a:r>
                        <a:rPr sz="700" spc="-3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700" spc="-4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unidade</a:t>
                      </a:r>
                      <a:r>
                        <a:rPr sz="700" spc="1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escolar</a:t>
                      </a:r>
                      <a:r>
                        <a:rPr sz="700" spc="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50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proximidade</a:t>
                      </a:r>
                      <a:r>
                        <a:rPr sz="700" spc="6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700" spc="-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5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realidade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5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nossos</a:t>
                      </a:r>
                      <a:r>
                        <a:rPr sz="700" spc="-2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alunos;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Criar</a:t>
                      </a:r>
                      <a:r>
                        <a:rPr sz="7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projetos</a:t>
                      </a:r>
                      <a:r>
                        <a:rPr sz="700" spc="1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-1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700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4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comunidade</a:t>
                      </a:r>
                      <a:r>
                        <a:rPr sz="700" spc="5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esteja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92075" marR="104775" indent="-4445" algn="ctr">
                        <a:lnSpc>
                          <a:spcPct val="105100"/>
                        </a:lnSpc>
                        <a:spcBef>
                          <a:spcPts val="20"/>
                        </a:spcBef>
                      </a:pP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inserida</a:t>
                      </a:r>
                      <a:r>
                        <a:rPr sz="700" spc="-3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700" spc="-4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vida</a:t>
                      </a:r>
                      <a:r>
                        <a:rPr sz="7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escolar</a:t>
                      </a:r>
                      <a:r>
                        <a:rPr sz="700" spc="3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educandos,</a:t>
                      </a:r>
                      <a:r>
                        <a:rPr sz="700" spc="50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vivenciando</a:t>
                      </a:r>
                      <a:r>
                        <a:rPr sz="700" spc="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nossas</a:t>
                      </a:r>
                      <a:r>
                        <a:rPr sz="700" spc="1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rotinas,</a:t>
                      </a:r>
                      <a:r>
                        <a:rPr sz="700" spc="3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entendendo</a:t>
                      </a:r>
                      <a:r>
                        <a:rPr sz="700" spc="8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50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processo</a:t>
                      </a:r>
                      <a:r>
                        <a:rPr sz="700" spc="1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ensino</a:t>
                      </a:r>
                      <a:r>
                        <a:rPr sz="700" spc="2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aprendizagem,</a:t>
                      </a:r>
                      <a:r>
                        <a:rPr sz="700" spc="9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sendo</a:t>
                      </a:r>
                      <a:r>
                        <a:rPr sz="700" spc="5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protagonista</a:t>
                      </a:r>
                      <a:r>
                        <a:rPr sz="700" spc="4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70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currículo</a:t>
                      </a:r>
                      <a:r>
                        <a:rPr sz="70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escolar;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Atraves</a:t>
                      </a:r>
                      <a:r>
                        <a:rPr sz="700" spc="1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3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nossos</a:t>
                      </a:r>
                      <a:r>
                        <a:rPr sz="700" spc="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registros</a:t>
                      </a:r>
                      <a:r>
                        <a:rPr sz="70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em </a:t>
                      </a:r>
                      <a:r>
                        <a:rPr sz="700" spc="-2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Ata,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registros</a:t>
                      </a:r>
                      <a:r>
                        <a:rPr sz="700" spc="1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700" spc="-5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supervisão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84150" marR="194945" algn="ctr">
                        <a:lnSpc>
                          <a:spcPct val="102899"/>
                        </a:lnSpc>
                        <a:spcBef>
                          <a:spcPts val="40"/>
                        </a:spcBef>
                      </a:pPr>
                      <a:r>
                        <a:rPr sz="700" spc="-2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escolar</a:t>
                      </a:r>
                      <a:r>
                        <a:rPr sz="700" spc="1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45" dirty="0">
                          <a:solidFill>
                            <a:srgbClr val="44444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pesquisa</a:t>
                      </a:r>
                      <a:r>
                        <a:rPr sz="700" spc="15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1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satisfação</a:t>
                      </a:r>
                      <a:r>
                        <a:rPr sz="70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realizada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no </a:t>
                      </a:r>
                      <a:r>
                        <a:rPr sz="7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portal</a:t>
                      </a:r>
                      <a:r>
                        <a:rPr sz="700" spc="-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700" spc="50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educação;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230">
                <a:tc gridSpan="2">
                  <a:txBody>
                    <a:bodyPr/>
                    <a:lstStyle/>
                    <a:p>
                      <a:pPr marL="222885" marR="46990" indent="-189865">
                        <a:lnSpc>
                          <a:spcPct val="105100"/>
                        </a:lnSpc>
                        <a:spcBef>
                          <a:spcPts val="10"/>
                        </a:spcBef>
                      </a:pPr>
                      <a:r>
                        <a:rPr sz="70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Garantir</a:t>
                      </a:r>
                      <a:r>
                        <a:rPr sz="700" spc="-2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1009¢</a:t>
                      </a:r>
                      <a:r>
                        <a:rPr sz="700" spc="-3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3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gratuidade</a:t>
                      </a:r>
                      <a:r>
                        <a:rPr sz="700" spc="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700" spc="50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atendimento</a:t>
                      </a:r>
                      <a:r>
                        <a:rPr sz="700" spc="4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escolar;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 marR="45085" algn="ctr">
                        <a:lnSpc>
                          <a:spcPct val="106100"/>
                        </a:lnSpc>
                        <a:spcBef>
                          <a:spcPts val="5"/>
                        </a:spcBef>
                      </a:pPr>
                      <a:r>
                        <a:rPr sz="700" spc="-2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Trabalhar</a:t>
                      </a:r>
                      <a:r>
                        <a:rPr sz="700" spc="-2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-35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conformidade</a:t>
                      </a:r>
                      <a:r>
                        <a:rPr sz="700" spc="17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700" spc="-1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-3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clausulas</a:t>
                      </a:r>
                      <a:r>
                        <a:rPr sz="700" spc="50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00" spc="-1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Termos</a:t>
                      </a:r>
                      <a:r>
                        <a:rPr sz="700" spc="2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700" spc="-25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colaboração,</a:t>
                      </a:r>
                      <a:r>
                        <a:rPr sz="700" spc="55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ofertando</a:t>
                      </a:r>
                      <a:r>
                        <a:rPr sz="700" spc="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0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500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atendimento</a:t>
                      </a:r>
                      <a:r>
                        <a:rPr sz="700" spc="5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integral</a:t>
                      </a:r>
                      <a:r>
                        <a:rPr sz="700" spc="1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gratuito;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0230" marR="45085" indent="-537210">
                        <a:lnSpc>
                          <a:spcPct val="105100"/>
                        </a:lnSpc>
                        <a:spcBef>
                          <a:spcPts val="10"/>
                        </a:spcBef>
                      </a:pPr>
                      <a:r>
                        <a:rPr sz="700" spc="-10" dirty="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Acompanhamento</a:t>
                      </a:r>
                      <a:r>
                        <a:rPr sz="700" spc="105" dirty="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700" spc="-4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gestao</a:t>
                      </a:r>
                      <a:r>
                        <a:rPr sz="700" spc="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700" spc="-5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unidade</a:t>
                      </a:r>
                      <a:r>
                        <a:rPr sz="700" spc="4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escolar,</a:t>
                      </a:r>
                      <a:r>
                        <a:rPr sz="700" spc="1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supervisao</a:t>
                      </a:r>
                      <a:r>
                        <a:rPr sz="70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50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registros </a:t>
                      </a:r>
                      <a:r>
                        <a:rPr sz="7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açoes</a:t>
                      </a:r>
                      <a:r>
                        <a:rPr sz="700" spc="-1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supervisoras;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 gridSpan="2">
                  <a:txBody>
                    <a:bodyPr/>
                    <a:lstStyle/>
                    <a:p>
                      <a:pPr marL="67310" marR="74930" indent="-7620" algn="ctr">
                        <a:lnSpc>
                          <a:spcPct val="106100"/>
                        </a:lnSpc>
                      </a:pPr>
                      <a:r>
                        <a:rPr sz="700" spc="-1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Zelar</a:t>
                      </a:r>
                      <a:r>
                        <a:rPr sz="700" spc="2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4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ifXf'X•</a:t>
                      </a:r>
                      <a:r>
                        <a:rPr sz="700" spc="-3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pela</a:t>
                      </a:r>
                      <a:r>
                        <a:rPr sz="7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limpeza,</a:t>
                      </a:r>
                      <a:r>
                        <a:rPr sz="700" spc="5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manutenção</a:t>
                      </a:r>
                      <a:r>
                        <a:rPr sz="700" spc="5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2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organização</a:t>
                      </a:r>
                      <a:r>
                        <a:rPr sz="700" spc="4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50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todos</a:t>
                      </a:r>
                      <a:r>
                        <a:rPr sz="700" spc="-1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700" spc="-3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espaços</a:t>
                      </a:r>
                      <a:r>
                        <a:rPr sz="700" spc="2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visando</a:t>
                      </a:r>
                      <a:r>
                        <a:rPr sz="700" spc="2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50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qualidade</a:t>
                      </a:r>
                      <a:r>
                        <a:rPr sz="700" spc="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45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bem</a:t>
                      </a:r>
                      <a:r>
                        <a:rPr sz="700" spc="-1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estar </a:t>
                      </a:r>
                      <a:r>
                        <a:rPr sz="700" spc="-3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700" spc="50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atendimento</a:t>
                      </a:r>
                      <a:r>
                        <a:rPr sz="7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4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acordo</a:t>
                      </a:r>
                      <a:r>
                        <a:rPr sz="700" spc="1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7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R="107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spc="-2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SE;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marR="66675" algn="ctr">
                        <a:lnSpc>
                          <a:spcPct val="106100"/>
                        </a:lnSpc>
                      </a:pPr>
                      <a:r>
                        <a:rPr sz="700" spc="-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Manter</a:t>
                      </a:r>
                      <a:r>
                        <a:rPr sz="700" spc="1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assiduamente</a:t>
                      </a:r>
                      <a:r>
                        <a:rPr sz="700" spc="5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5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limpeza </a:t>
                      </a:r>
                      <a:r>
                        <a:rPr sz="70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todos</a:t>
                      </a:r>
                      <a:r>
                        <a:rPr sz="700" spc="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700" spc="5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espaços</a:t>
                      </a:r>
                      <a:r>
                        <a:rPr sz="700" spc="4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escolares.</a:t>
                      </a:r>
                      <a:r>
                        <a:rPr sz="700" spc="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organização</a:t>
                      </a:r>
                      <a:r>
                        <a:rPr sz="700" spc="35" dirty="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50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documentos</a:t>
                      </a:r>
                      <a:r>
                        <a:rPr sz="700" spc="3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devem</a:t>
                      </a:r>
                      <a:r>
                        <a:rPr sz="700" spc="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ser</a:t>
                      </a:r>
                      <a:r>
                        <a:rPr sz="700" spc="-1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maneira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adequada</a:t>
                      </a:r>
                      <a:r>
                        <a:rPr sz="700" spc="50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repeitando</a:t>
                      </a:r>
                      <a:r>
                        <a:rPr sz="700" spc="5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sua</a:t>
                      </a:r>
                      <a:r>
                        <a:rPr sz="700" spc="-4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vigência.</a:t>
                      </a:r>
                      <a:r>
                        <a:rPr sz="700" spc="3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3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manutenção</a:t>
                      </a:r>
                      <a:r>
                        <a:rPr sz="700" spc="50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predial</a:t>
                      </a:r>
                      <a:r>
                        <a:rPr sz="700" spc="-1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deve</a:t>
                      </a:r>
                      <a:r>
                        <a:rPr sz="700" spc="-1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ser</a:t>
                      </a:r>
                      <a:r>
                        <a:rPr sz="700" spc="-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periódica</a:t>
                      </a:r>
                      <a:r>
                        <a:rPr sz="700" spc="5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acordo</a:t>
                      </a:r>
                      <a:r>
                        <a:rPr sz="700" spc="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700" spc="-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80340" marR="191770" algn="ctr">
                        <a:lnSpc>
                          <a:spcPct val="105100"/>
                        </a:lnSpc>
                        <a:spcBef>
                          <a:spcPts val="15"/>
                        </a:spcBef>
                      </a:pPr>
                      <a:r>
                        <a:rPr sz="700" spc="-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necessidade</a:t>
                      </a:r>
                      <a:r>
                        <a:rPr sz="700" spc="4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4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solicitação</a:t>
                      </a:r>
                      <a:r>
                        <a:rPr sz="700" spc="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00" spc="-3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setor</a:t>
                      </a:r>
                      <a:r>
                        <a:rPr sz="700" spc="-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50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Monitoramento</a:t>
                      </a:r>
                      <a:r>
                        <a:rPr sz="700" spc="12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700" spc="-1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SE;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0105" marR="233679" indent="-619760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5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raves</a:t>
                      </a:r>
                      <a:r>
                        <a:rPr sz="700" spc="5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registros</a:t>
                      </a:r>
                      <a:r>
                        <a:rPr sz="700" spc="4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fotograficos,</a:t>
                      </a:r>
                      <a:r>
                        <a:rPr sz="700" spc="6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visitas</a:t>
                      </a:r>
                      <a:r>
                        <a:rPr sz="700" spc="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00" spc="-2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setor</a:t>
                      </a:r>
                      <a:r>
                        <a:rPr sz="7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5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monitoramento;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430">
                <a:tc gridSpan="2"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00" spc="-1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Manter</a:t>
                      </a:r>
                      <a:r>
                        <a:rPr sz="700" spc="-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-3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quadro</a:t>
                      </a:r>
                      <a:r>
                        <a:rPr sz="700" spc="-2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3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recursos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60325" marR="78740" algn="ctr">
                        <a:lnSpc>
                          <a:spcPct val="107200"/>
                        </a:lnSpc>
                        <a:spcBef>
                          <a:spcPts val="15"/>
                        </a:spcBef>
                      </a:pPr>
                      <a:r>
                        <a:rPr sz="700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humanos</a:t>
                      </a:r>
                      <a:r>
                        <a:rPr sz="700" spc="1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atualizado</a:t>
                      </a:r>
                      <a:r>
                        <a:rPr sz="700" spc="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conforme</a:t>
                      </a:r>
                      <a:r>
                        <a:rPr sz="700" spc="5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Termo</a:t>
                      </a:r>
                      <a:r>
                        <a:rPr sz="700" spc="-15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Colaboração</a:t>
                      </a:r>
                      <a:r>
                        <a:rPr sz="700" spc="35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5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portarias</a:t>
                      </a:r>
                      <a:r>
                        <a:rPr sz="700" spc="5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vigentes;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6385" marR="50165" indent="-248285">
                        <a:lnSpc>
                          <a:spcPts val="919"/>
                        </a:lnSpc>
                        <a:spcBef>
                          <a:spcPts val="15"/>
                        </a:spcBef>
                      </a:pPr>
                      <a:r>
                        <a:rPr sz="700" spc="-2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Encaminhar</a:t>
                      </a:r>
                      <a:r>
                        <a:rPr sz="700" spc="6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relatorio</a:t>
                      </a:r>
                      <a:r>
                        <a:rPr sz="700" spc="1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00" spc="-15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RH</a:t>
                      </a:r>
                      <a:r>
                        <a:rPr sz="700" spc="-3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mensalmente</a:t>
                      </a:r>
                      <a:r>
                        <a:rPr sz="700" spc="5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50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acordo</a:t>
                      </a:r>
                      <a:r>
                        <a:rPr sz="700" spc="15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700" spc="2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3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solicitaçao</a:t>
                      </a:r>
                      <a:r>
                        <a:rPr sz="700" spc="1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700" spc="-1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SE;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5020" marR="180340" indent="-629920">
                        <a:lnSpc>
                          <a:spcPts val="919"/>
                        </a:lnSpc>
                        <a:spcBef>
                          <a:spcPts val="15"/>
                        </a:spcBef>
                      </a:pPr>
                      <a:r>
                        <a:rPr sz="700" spc="-25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Acompanhamento</a:t>
                      </a:r>
                      <a:r>
                        <a:rPr sz="700" spc="-2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realizado</a:t>
                      </a:r>
                      <a:r>
                        <a:rPr sz="700" spc="25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pela</a:t>
                      </a:r>
                      <a:r>
                        <a:rPr sz="700" spc="-2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gestao</a:t>
                      </a:r>
                      <a:r>
                        <a:rPr sz="700" spc="2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parcerias</a:t>
                      </a:r>
                      <a:r>
                        <a:rPr sz="700" spc="5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50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supervisão</a:t>
                      </a:r>
                      <a:r>
                        <a:rPr sz="700" spc="35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escolar;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975">
                <a:tc gridSpan="2">
                  <a:txBody>
                    <a:bodyPr/>
                    <a:lstStyle/>
                    <a:p>
                      <a:pPr marL="79375" marR="92075" indent="-8255" algn="ctr">
                        <a:lnSpc>
                          <a:spcPts val="880"/>
                        </a:lnSpc>
                        <a:spcBef>
                          <a:spcPts val="15"/>
                        </a:spcBef>
                      </a:pPr>
                      <a:r>
                        <a:rPr sz="7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Garantir</a:t>
                      </a:r>
                      <a:r>
                        <a:rPr sz="700" spc="-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uma</a:t>
                      </a:r>
                      <a:r>
                        <a:rPr sz="700" spc="-3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alimentaçao</a:t>
                      </a:r>
                      <a:r>
                        <a:rPr sz="700" spc="50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saudável,</a:t>
                      </a:r>
                      <a:r>
                        <a:rPr sz="700" spc="-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4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qualidade</a:t>
                      </a:r>
                      <a:r>
                        <a:rPr sz="700" spc="1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4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3B3B3B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58419" marR="71120" indent="-1270" algn="ctr">
                        <a:lnSpc>
                          <a:spcPts val="880"/>
                        </a:lnSpc>
                        <a:spcBef>
                          <a:spcPts val="25"/>
                        </a:spcBef>
                      </a:pPr>
                      <a:r>
                        <a:rPr sz="70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boa</a:t>
                      </a:r>
                      <a:r>
                        <a:rPr sz="700" spc="-3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apresentaçao</a:t>
                      </a:r>
                      <a:r>
                        <a:rPr sz="700" spc="6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6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1IXI'X•</a:t>
                      </a:r>
                      <a:r>
                        <a:rPr sz="700" spc="-3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crianças</a:t>
                      </a:r>
                      <a:r>
                        <a:rPr sz="700" spc="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atendidas,</a:t>
                      </a:r>
                      <a:r>
                        <a:rPr sz="700" spc="2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segundo</a:t>
                      </a:r>
                      <a:r>
                        <a:rPr sz="700" spc="16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0" dirty="0">
                          <a:solidFill>
                            <a:srgbClr val="50505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700" spc="500" dirty="0">
                          <a:solidFill>
                            <a:srgbClr val="505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PNAE;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marR="36830" algn="ctr">
                        <a:lnSpc>
                          <a:spcPts val="880"/>
                        </a:lnSpc>
                        <a:spcBef>
                          <a:spcPts val="15"/>
                        </a:spcBef>
                      </a:pP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Preparar</a:t>
                      </a:r>
                      <a:r>
                        <a:rPr sz="700" spc="3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700" spc="-15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alimentos</a:t>
                      </a:r>
                      <a:r>
                        <a:rPr sz="700" spc="2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fornecidos</a:t>
                      </a:r>
                      <a:r>
                        <a:rPr sz="700" spc="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pela</a:t>
                      </a:r>
                      <a:r>
                        <a:rPr sz="700" spc="-3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SE,</a:t>
                      </a:r>
                      <a:r>
                        <a:rPr sz="700" spc="-1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700" spc="50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zelo,</a:t>
                      </a:r>
                      <a:r>
                        <a:rPr sz="700" spc="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dedicação,</a:t>
                      </a:r>
                      <a:r>
                        <a:rPr sz="700" spc="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primando</a:t>
                      </a:r>
                      <a:r>
                        <a:rPr sz="700" spc="2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700" spc="-1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alimentos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R="2349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saudáveis </a:t>
                      </a:r>
                      <a:r>
                        <a:rPr sz="700" spc="-25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700" spc="-2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boa</a:t>
                      </a:r>
                      <a:r>
                        <a:rPr sz="700" spc="-3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apresentaçao;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8035" marR="113664" indent="-683895">
                        <a:lnSpc>
                          <a:spcPts val="880"/>
                        </a:lnSpc>
                        <a:spcBef>
                          <a:spcPts val="15"/>
                        </a:spcBef>
                      </a:pPr>
                      <a:r>
                        <a:rPr sz="700" spc="-25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Acompanhamento</a:t>
                      </a:r>
                      <a:r>
                        <a:rPr sz="700" spc="-2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regular</a:t>
                      </a:r>
                      <a:r>
                        <a:rPr sz="700" spc="35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do </a:t>
                      </a:r>
                      <a:r>
                        <a:rPr sz="700" spc="-2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cardapio</a:t>
                      </a:r>
                      <a:r>
                        <a:rPr sz="700" spc="4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fornecido</a:t>
                      </a:r>
                      <a:r>
                        <a:rPr sz="700" spc="2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pela</a:t>
                      </a:r>
                      <a:r>
                        <a:rPr sz="700" spc="-5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700" spc="1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0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500" dirty="0">
                          <a:solidFill>
                            <a:srgbClr val="4F4F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equipe</a:t>
                      </a:r>
                      <a:r>
                        <a:rPr sz="700" spc="-1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4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nutrição;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1520">
                <a:tc gridSpan="2">
                  <a:txBody>
                    <a:bodyPr/>
                    <a:lstStyle/>
                    <a:p>
                      <a:pPr marL="12700" marR="47625" indent="167005">
                        <a:lnSpc>
                          <a:spcPts val="900"/>
                        </a:lnSpc>
                        <a:spcBef>
                          <a:spcPts val="30"/>
                        </a:spcBef>
                      </a:pPr>
                      <a:r>
                        <a:rPr sz="700" spc="-2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Garantir</a:t>
                      </a:r>
                      <a:r>
                        <a:rPr sz="700" spc="1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700" spc="-1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boa</a:t>
                      </a:r>
                      <a:r>
                        <a:rPr sz="700" spc="-20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20" dirty="0">
                          <a:solidFill>
                            <a:srgbClr val="4949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regular</a:t>
                      </a:r>
                      <a:r>
                        <a:rPr sz="700" spc="5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aplicação</a:t>
                      </a:r>
                      <a:r>
                        <a:rPr sz="700" spc="-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-3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recursos</a:t>
                      </a:r>
                      <a:r>
                        <a:rPr sz="700" spc="25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recebidos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36195" marR="51435" indent="16510">
                        <a:lnSpc>
                          <a:spcPts val="880"/>
                        </a:lnSpc>
                        <a:spcBef>
                          <a:spcPts val="35"/>
                        </a:spcBef>
                      </a:pPr>
                      <a:r>
                        <a:rPr sz="7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acordo</a:t>
                      </a:r>
                      <a:r>
                        <a:rPr sz="7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700" dirty="0">
                          <a:solidFill>
                            <a:srgbClr val="4242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-15" dirty="0">
                          <a:solidFill>
                            <a:srgbClr val="3A3A3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leis</a:t>
                      </a:r>
                      <a:r>
                        <a:rPr sz="700" spc="-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vigentes,</a:t>
                      </a:r>
                      <a:r>
                        <a:rPr sz="700" spc="5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Planilha</a:t>
                      </a:r>
                      <a:r>
                        <a:rPr sz="7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de</a:t>
                      </a:r>
                      <a:r>
                        <a:rPr sz="700" spc="-1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Aplicação</a:t>
                      </a:r>
                      <a:r>
                        <a:rPr sz="700" spc="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Financeira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25" dirty="0">
                          <a:solidFill>
                            <a:srgbClr val="4D4D4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Termo </a:t>
                      </a:r>
                      <a:r>
                        <a:rPr sz="70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Colaboração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45720" indent="635" algn="ctr">
                        <a:lnSpc>
                          <a:spcPts val="900"/>
                        </a:lnSpc>
                        <a:spcBef>
                          <a:spcPts val="30"/>
                        </a:spcBef>
                      </a:pPr>
                      <a:r>
                        <a:rPr sz="700" spc="-2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Iremos</a:t>
                      </a:r>
                      <a:r>
                        <a:rPr sz="700" spc="1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prestar</a:t>
                      </a:r>
                      <a:r>
                        <a:rPr sz="700" spc="2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contas</a:t>
                      </a:r>
                      <a:r>
                        <a:rPr sz="700" spc="2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diarimente</a:t>
                      </a:r>
                      <a:r>
                        <a:rPr sz="700" spc="4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através</a:t>
                      </a:r>
                      <a:r>
                        <a:rPr sz="7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5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sistema,</a:t>
                      </a:r>
                      <a:r>
                        <a:rPr sz="700" spc="2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conforme</a:t>
                      </a:r>
                      <a:r>
                        <a:rPr sz="700" spc="2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orientações</a:t>
                      </a:r>
                      <a:r>
                        <a:rPr sz="700" spc="50" dirty="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25" dirty="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ponarias</a:t>
                      </a:r>
                      <a:r>
                        <a:rPr sz="700" spc="15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da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20320" marR="36195" indent="4445" algn="ctr">
                        <a:lnSpc>
                          <a:spcPts val="880"/>
                        </a:lnSpc>
                        <a:spcBef>
                          <a:spcPts val="35"/>
                        </a:spcBef>
                      </a:pPr>
                      <a:r>
                        <a:rPr sz="7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SE,</a:t>
                      </a:r>
                      <a:r>
                        <a:rPr sz="700" spc="-1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comprovando</a:t>
                      </a:r>
                      <a:r>
                        <a:rPr sz="700" spc="2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aplicação</a:t>
                      </a:r>
                      <a:r>
                        <a:rPr sz="700" spc="5" dirty="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todos</a:t>
                      </a:r>
                      <a:r>
                        <a:rPr sz="700" spc="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700" spc="500" dirty="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recursos</a:t>
                      </a:r>
                      <a:r>
                        <a:rPr sz="700" spc="35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financeiros</a:t>
                      </a:r>
                      <a:r>
                        <a:rPr sz="700" spc="45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recebidos,</a:t>
                      </a:r>
                      <a:r>
                        <a:rPr sz="700" spc="4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7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forma</a:t>
                      </a:r>
                      <a:r>
                        <a:rPr sz="700" spc="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clara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R="14604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-40" dirty="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integra;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00" spc="-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Atraves</a:t>
                      </a:r>
                      <a:r>
                        <a:rPr sz="700" spc="-1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00" spc="-4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setor</a:t>
                      </a:r>
                      <a:r>
                        <a:rPr sz="700" spc="1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700" spc="114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Divisao</a:t>
                      </a:r>
                      <a:r>
                        <a:rPr sz="700" spc="30" dirty="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Tecnica</a:t>
                      </a:r>
                      <a:r>
                        <a:rPr sz="700" spc="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Prestaçao</a:t>
                      </a:r>
                      <a:r>
                        <a:rPr sz="700" spc="40" dirty="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40" dirty="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Contas</a:t>
                      </a:r>
                      <a:r>
                        <a:rPr sz="700" dirty="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SE.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63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3B3B3B"/>
                      </a:solidFill>
                      <a:prstDash val="solid"/>
                    </a:lnL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BERÇÁRIO</a:t>
                      </a:r>
                      <a:r>
                        <a:rPr sz="700" spc="5" dirty="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0" dirty="0">
                          <a:solidFill>
                            <a:srgbClr val="5D5D5D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65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BERÇÁRIO</a:t>
                      </a:r>
                      <a:r>
                        <a:rPr sz="650" spc="14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-25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6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700" spc="-5" dirty="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VAGAS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3175">
                      <a:solidFill>
                        <a:srgbClr val="3B3B3B"/>
                      </a:solidFill>
                      <a:prstDash val="solid"/>
                    </a:lnL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tabLst>
                          <a:tab pos="309880" algn="l"/>
                          <a:tab pos="624840" algn="l"/>
                        </a:tabLst>
                      </a:pPr>
                      <a:r>
                        <a:rPr sz="650" u="sng" dirty="0">
                          <a:solidFill>
                            <a:srgbClr val="313131"/>
                          </a:solidFill>
                          <a:uFill>
                            <a:solidFill>
                              <a:srgbClr val="484848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sz="650" u="sng" spc="-25" dirty="0">
                          <a:solidFill>
                            <a:srgbClr val="313131"/>
                          </a:solidFill>
                          <a:uFill>
                            <a:solidFill>
                              <a:srgbClr val="484848"/>
                            </a:solidFill>
                          </a:uFill>
                          <a:latin typeface="Calibri"/>
                          <a:cs typeface="Calibri"/>
                        </a:rPr>
                        <a:t>58</a:t>
                      </a:r>
                      <a:r>
                        <a:rPr sz="650" u="sng" dirty="0">
                          <a:solidFill>
                            <a:srgbClr val="313131"/>
                          </a:solidFill>
                          <a:uFill>
                            <a:solidFill>
                              <a:srgbClr val="484848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6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87655" algn="l"/>
                          <a:tab pos="624840" algn="l"/>
                        </a:tabLst>
                      </a:pPr>
                      <a:r>
                        <a:rPr sz="700" u="sng" dirty="0">
                          <a:solidFill>
                            <a:srgbClr val="313131"/>
                          </a:solidFill>
                          <a:uFill>
                            <a:solidFill>
                              <a:srgbClr val="4B4B4B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sz="700" u="sng" spc="-25" dirty="0">
                          <a:solidFill>
                            <a:srgbClr val="313131"/>
                          </a:solidFill>
                          <a:uFill>
                            <a:solidFill>
                              <a:srgbClr val="4B4B4B"/>
                            </a:solidFill>
                          </a:uFill>
                          <a:latin typeface="Calibri"/>
                          <a:cs typeface="Calibri"/>
                        </a:rPr>
                        <a:t>180</a:t>
                      </a:r>
                      <a:r>
                        <a:rPr sz="700" u="sng" dirty="0">
                          <a:solidFill>
                            <a:srgbClr val="313131"/>
                          </a:solidFill>
                          <a:uFill>
                            <a:solidFill>
                              <a:srgbClr val="4B4B4B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1880235">
                        <a:lnSpc>
                          <a:spcPts val="1770"/>
                        </a:lnSpc>
                        <a:spcBef>
                          <a:spcPts val="195"/>
                        </a:spcBef>
                      </a:pPr>
                      <a:r>
                        <a:rPr sz="650" spc="-1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MATERNAL</a:t>
                      </a:r>
                      <a:r>
                        <a:rPr sz="650" spc="500" dirty="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ESTÁGIO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  <a:lnB w="317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8890">
                        <a:lnSpc>
                          <a:spcPts val="780"/>
                        </a:lnSpc>
                        <a:spcBef>
                          <a:spcPts val="90"/>
                        </a:spcBef>
                      </a:pPr>
                      <a:r>
                        <a:rPr sz="70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700" spc="-25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capita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3175">
                      <a:solidFill>
                        <a:srgbClr val="3B3B3B"/>
                      </a:solidFill>
                      <a:prstDash val="solid"/>
                    </a:lnL>
                    <a:lnT w="3175">
                      <a:solidFill>
                        <a:srgbClr val="3B3B3B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11760">
                        <a:lnSpc>
                          <a:spcPts val="780"/>
                        </a:lnSpc>
                        <a:spcBef>
                          <a:spcPts val="90"/>
                        </a:spcBef>
                      </a:pPr>
                      <a:r>
                        <a:rPr sz="700" dirty="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RS </a:t>
                      </a:r>
                      <a:r>
                        <a:rPr sz="700" spc="-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674,00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3175">
                      <a:solidFill>
                        <a:srgbClr val="3B3B3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835"/>
                        </a:lnSpc>
                        <a:spcBef>
                          <a:spcPts val="35"/>
                        </a:spcBef>
                      </a:pPr>
                      <a:r>
                        <a:rPr sz="70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BÇ</a:t>
                      </a:r>
                      <a:r>
                        <a:rPr sz="700" spc="-40" dirty="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245,00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R w="3175">
                      <a:solidFill>
                        <a:srgbClr val="3B3B3B"/>
                      </a:solidFill>
                      <a:prstDash val="solid"/>
                    </a:lnR>
                    <a:lnT w="3175">
                      <a:solidFill>
                        <a:srgbClr val="3B3B3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2329" y="8321409"/>
            <a:ext cx="737369" cy="12122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00042" y="8094960"/>
            <a:ext cx="739657" cy="1235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3281" y="5301976"/>
            <a:ext cx="1480078" cy="1692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3553" y="6006468"/>
            <a:ext cx="414055" cy="594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2323" y="6006468"/>
            <a:ext cx="331702" cy="571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0222" y="5416343"/>
            <a:ext cx="173857" cy="8463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0222" y="5759438"/>
            <a:ext cx="173857" cy="823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37933" y="6107109"/>
            <a:ext cx="176145" cy="777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60167" y="4480834"/>
            <a:ext cx="1594458" cy="3339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10820" y="6109397"/>
            <a:ext cx="526148" cy="7319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40895" y="5082396"/>
            <a:ext cx="402617" cy="8234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052988" y="6274150"/>
            <a:ext cx="1557020" cy="3613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650" dirty="0">
                <a:solidFill>
                  <a:srgbClr val="1F1A00"/>
                </a:solidFill>
                <a:latin typeface="Calibri"/>
                <a:cs typeface="Calibri"/>
              </a:rPr>
              <a:t>S3SSVd3b</a:t>
            </a:r>
            <a:r>
              <a:rPr sz="650" spc="210" dirty="0">
                <a:solidFill>
                  <a:srgbClr val="1F1A00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260E00"/>
                </a:solidFill>
                <a:latin typeface="Calibri"/>
                <a:cs typeface="Calibri"/>
              </a:rPr>
              <a:t>’8</a:t>
            </a:r>
            <a:endParaRPr sz="6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850" spc="-35" dirty="0">
                <a:solidFill>
                  <a:srgbClr val="1F3B59"/>
                </a:solidFill>
                <a:latin typeface="Calibri"/>
                <a:cs typeface="Calibri"/>
              </a:rPr>
              <a:t>szoz</a:t>
            </a:r>
            <a:r>
              <a:rPr sz="850" spc="-15" dirty="0">
                <a:solidFill>
                  <a:srgbClr val="1F3B59"/>
                </a:solidFill>
                <a:latin typeface="Calibri"/>
                <a:cs typeface="Calibri"/>
              </a:rPr>
              <a:t> </a:t>
            </a:r>
            <a:r>
              <a:rPr sz="850" spc="-30" dirty="0">
                <a:solidFill>
                  <a:srgbClr val="232323"/>
                </a:solidFill>
                <a:latin typeface="Calibri"/>
                <a:cs typeface="Calibri"/>
              </a:rPr>
              <a:t>vuvd</a:t>
            </a:r>
            <a:r>
              <a:rPr sz="850" spc="-10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850" spc="-45" dirty="0">
                <a:solidFill>
                  <a:srgbClr val="011A2A"/>
                </a:solidFill>
                <a:latin typeface="Calibri"/>
                <a:cs typeface="Calibri"/>
              </a:rPr>
              <a:t>azsnnr</a:t>
            </a:r>
            <a:r>
              <a:rPr sz="850" spc="-15" dirty="0">
                <a:solidFill>
                  <a:srgbClr val="011A2A"/>
                </a:solidFill>
                <a:latin typeface="Calibri"/>
                <a:cs typeface="Calibri"/>
              </a:rPr>
              <a:t> </a:t>
            </a:r>
            <a:r>
              <a:rPr sz="850" spc="-45" dirty="0">
                <a:solidFill>
                  <a:srgbClr val="012836"/>
                </a:solidFill>
                <a:latin typeface="Calibri"/>
                <a:cs typeface="Calibri"/>
              </a:rPr>
              <a:t>-</a:t>
            </a:r>
            <a:r>
              <a:rPr sz="850" spc="-55" dirty="0">
                <a:solidFill>
                  <a:srgbClr val="012836"/>
                </a:solidFill>
                <a:latin typeface="Calibri"/>
                <a:cs typeface="Calibri"/>
              </a:rPr>
              <a:t> </a:t>
            </a:r>
            <a:r>
              <a:rPr sz="850" spc="-50" dirty="0">
                <a:solidFill>
                  <a:srgbClr val="161616"/>
                </a:solidFill>
                <a:latin typeface="Calibri"/>
                <a:cs typeface="Calibri"/>
              </a:rPr>
              <a:t>oHavavu1</a:t>
            </a:r>
            <a:r>
              <a:rPr sz="850" spc="-1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850" spc="-30" dirty="0">
                <a:solidFill>
                  <a:srgbClr val="012846"/>
                </a:solidFill>
                <a:latin typeface="Calibri"/>
                <a:cs typeface="Calibri"/>
              </a:rPr>
              <a:t>aa</a:t>
            </a:r>
            <a:r>
              <a:rPr sz="850" spc="-35" dirty="0">
                <a:solidFill>
                  <a:srgbClr val="012846"/>
                </a:solidFill>
                <a:latin typeface="Calibri"/>
                <a:cs typeface="Calibri"/>
              </a:rPr>
              <a:t> </a:t>
            </a:r>
            <a:r>
              <a:rPr sz="850" spc="50" dirty="0">
                <a:solidFill>
                  <a:srgbClr val="111111"/>
                </a:solidFill>
                <a:latin typeface="Calibri"/>
                <a:cs typeface="Calibri"/>
              </a:rPr>
              <a:t>okna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2479" y="5411013"/>
            <a:ext cx="49530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50" baseline="5555" dirty="0">
                <a:solidFill>
                  <a:srgbClr val="242424"/>
                </a:solidFill>
                <a:latin typeface="Calibri"/>
                <a:cs typeface="Calibri"/>
              </a:rPr>
              <a:t>a4</a:t>
            </a:r>
            <a:r>
              <a:rPr sz="750" baseline="5555" dirty="0">
                <a:solidFill>
                  <a:srgbClr val="262626"/>
                </a:solidFill>
                <a:latin typeface="Calibri"/>
                <a:cs typeface="Calibri"/>
              </a:rPr>
              <a:t>Ua</a:t>
            </a:r>
            <a:r>
              <a:rPr sz="750" spc="-30" baseline="555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750" baseline="5555" dirty="0">
                <a:solidFill>
                  <a:srgbClr val="2B2B2B"/>
                </a:solidFill>
                <a:latin typeface="Calibri"/>
                <a:cs typeface="Calibri"/>
              </a:rPr>
              <a:t>U</a:t>
            </a:r>
            <a:r>
              <a:rPr sz="750" spc="-89" baseline="5555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750" i="1" spc="-120" baseline="5555" dirty="0">
                <a:solidFill>
                  <a:srgbClr val="181818"/>
                </a:solidFill>
                <a:latin typeface="Calibri"/>
                <a:cs typeface="Calibri"/>
              </a:rPr>
              <a:t>OWU</a:t>
            </a:r>
            <a:r>
              <a:rPr sz="750" i="1" spc="247" baseline="555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750" i="1" spc="-37" baseline="11111" dirty="0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sz="500" i="1" spc="-25" dirty="0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0192" y="5754108"/>
            <a:ext cx="49784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50" spc="44" baseline="5555" dirty="0">
                <a:solidFill>
                  <a:srgbClr val="0E0E0E"/>
                </a:solidFill>
                <a:latin typeface="Calibri"/>
                <a:cs typeface="Calibri"/>
              </a:rPr>
              <a:t>a</a:t>
            </a:r>
            <a:r>
              <a:rPr sz="750" spc="225" baseline="5555" dirty="0">
                <a:solidFill>
                  <a:srgbClr val="0E0E0E"/>
                </a:solidFill>
                <a:latin typeface="Calibri"/>
                <a:cs typeface="Calibri"/>
              </a:rPr>
              <a:t> </a:t>
            </a:r>
            <a:r>
              <a:rPr sz="750" spc="44" baseline="5555" dirty="0">
                <a:solidFill>
                  <a:srgbClr val="1C1C1C"/>
                </a:solidFill>
                <a:latin typeface="Calibri"/>
                <a:cs typeface="Calibri"/>
              </a:rPr>
              <a:t>UaU</a:t>
            </a:r>
            <a:r>
              <a:rPr sz="750" spc="-97" baseline="5555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750" i="1" spc="30" baseline="5555" dirty="0">
                <a:latin typeface="Calibri"/>
                <a:cs typeface="Calibri"/>
              </a:rPr>
              <a:t>DLiJ</a:t>
            </a:r>
            <a:r>
              <a:rPr sz="750" i="1" spc="187" baseline="5555" dirty="0">
                <a:latin typeface="Calibri"/>
                <a:cs typeface="Calibri"/>
              </a:rPr>
              <a:t> </a:t>
            </a:r>
            <a:r>
              <a:rPr sz="750" i="1" spc="-37" baseline="11111" dirty="0">
                <a:latin typeface="Calibri"/>
                <a:cs typeface="Calibri"/>
              </a:rPr>
              <a:t>a</a:t>
            </a:r>
            <a:r>
              <a:rPr sz="500" i="1" spc="-25" dirty="0">
                <a:latin typeface="Calibri"/>
                <a:cs typeface="Calibri"/>
              </a:rPr>
              <a:t>d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45245" y="5383819"/>
            <a:ext cx="36576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25" i="1" spc="-15" baseline="7407" dirty="0">
                <a:solidFill>
                  <a:srgbClr val="1D1D1D"/>
                </a:solidFill>
                <a:latin typeface="Calibri"/>
                <a:cs typeface="Calibri"/>
              </a:rPr>
              <a:t>oipisq</a:t>
            </a:r>
            <a:r>
              <a:rPr sz="750" i="1" spc="-10" dirty="0">
                <a:solidFill>
                  <a:srgbClr val="1D1D1D"/>
                </a:solidFill>
                <a:latin typeface="Calibri"/>
                <a:cs typeface="Calibri"/>
              </a:rPr>
              <a:t>•s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71130" y="5723611"/>
            <a:ext cx="276225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i="1" spc="-10" dirty="0">
                <a:solidFill>
                  <a:srgbClr val="181818"/>
                </a:solidFill>
                <a:latin typeface="Calibri"/>
                <a:cs typeface="Calibri"/>
              </a:rPr>
              <a:t>oip¡sqn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07766" y="5971080"/>
            <a:ext cx="432434" cy="23685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dirty="0">
                <a:solidFill>
                  <a:srgbClr val="2A2A2A"/>
                </a:solidFill>
                <a:latin typeface="Calibri"/>
                <a:cs typeface="Calibri"/>
              </a:rPr>
              <a:t>00’0ES</a:t>
            </a:r>
            <a:r>
              <a:rPr sz="550" spc="5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62626"/>
                </a:solidFill>
                <a:latin typeface="Calibri"/>
                <a:cs typeface="Calibri"/>
              </a:rPr>
              <a:t>SEI</a:t>
            </a:r>
            <a:r>
              <a:rPr sz="550" spc="19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550" spc="-25" dirty="0">
                <a:solidFill>
                  <a:srgbClr val="3A3A3A"/>
                </a:solidFill>
                <a:latin typeface="Calibri"/>
                <a:cs typeface="Calibri"/>
              </a:rPr>
              <a:t>Sb</a:t>
            </a:r>
            <a:endParaRPr sz="550">
              <a:latin typeface="Calibri"/>
              <a:cs typeface="Calibri"/>
            </a:endParaRPr>
          </a:p>
          <a:p>
            <a:pPr marL="75565">
              <a:lnSpc>
                <a:spcPct val="100000"/>
              </a:lnSpc>
              <a:spcBef>
                <a:spcPts val="60"/>
              </a:spcBef>
            </a:pPr>
            <a:r>
              <a:rPr sz="1125" i="1" spc="-15" baseline="3703" dirty="0">
                <a:solidFill>
                  <a:srgbClr val="161616"/>
                </a:solidFill>
                <a:latin typeface="Calibri"/>
                <a:cs typeface="Calibri"/>
              </a:rPr>
              <a:t>o¡p¡s</a:t>
            </a:r>
            <a:r>
              <a:rPr sz="750" i="1" spc="-10" dirty="0">
                <a:solidFill>
                  <a:srgbClr val="161616"/>
                </a:solidFill>
                <a:latin typeface="Calibri"/>
                <a:cs typeface="Calibri"/>
              </a:rPr>
              <a:t>q•s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45120" y="5035640"/>
            <a:ext cx="17907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spc="-35" dirty="0">
                <a:solidFill>
                  <a:srgbClr val="2A2A2A"/>
                </a:solidFill>
                <a:latin typeface="Calibri"/>
                <a:cs typeface="Calibri"/>
              </a:rPr>
              <a:t>e›eQ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20000" cy="10655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1066" y="7346830"/>
            <a:ext cx="311150" cy="92075"/>
          </a:xfrm>
          <a:custGeom>
            <a:avLst/>
            <a:gdLst/>
            <a:ahLst/>
            <a:cxnLst/>
            <a:rect l="l" t="t" r="r" b="b"/>
            <a:pathLst>
              <a:path w="311150" h="92075">
                <a:moveTo>
                  <a:pt x="0" y="0"/>
                </a:moveTo>
                <a:lnTo>
                  <a:pt x="311155" y="0"/>
                </a:lnTo>
                <a:lnTo>
                  <a:pt x="311155" y="91492"/>
                </a:lnTo>
                <a:lnTo>
                  <a:pt x="0" y="91492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92024" y="3638343"/>
            <a:ext cx="278130" cy="0"/>
          </a:xfrm>
          <a:custGeom>
            <a:avLst/>
            <a:gdLst/>
            <a:ahLst/>
            <a:cxnLst/>
            <a:rect l="l" t="t" r="r" b="b"/>
            <a:pathLst>
              <a:path w="278129">
                <a:moveTo>
                  <a:pt x="277599" y="0"/>
                </a:moveTo>
                <a:lnTo>
                  <a:pt x="0" y="0"/>
                </a:lnTo>
              </a:path>
            </a:pathLst>
          </a:custGeom>
          <a:ln w="12198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57487" y="4394678"/>
          <a:ext cx="6675120" cy="5116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6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7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4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4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6121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83F3B"/>
                      </a:solidFill>
                      <a:prstDash val="solid"/>
                    </a:lnL>
                    <a:lnR w="9525">
                      <a:solidFill>
                        <a:srgbClr val="483F3B"/>
                      </a:solidFill>
                      <a:prstDash val="solid"/>
                    </a:lnR>
                    <a:lnT w="9525">
                      <a:solidFill>
                        <a:srgbClr val="483F3B"/>
                      </a:solidFill>
                      <a:prstDash val="solid"/>
                    </a:lnT>
                    <a:lnB w="9525">
                      <a:solidFill>
                        <a:srgbClr val="483F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1439" y="985064"/>
            <a:ext cx="0" cy="9564370"/>
          </a:xfrm>
          <a:custGeom>
            <a:avLst/>
            <a:gdLst/>
            <a:ahLst/>
            <a:cxnLst/>
            <a:rect l="l" t="t" r="r" b="b"/>
            <a:pathLst>
              <a:path h="9564370">
                <a:moveTo>
                  <a:pt x="0" y="0"/>
                </a:moveTo>
                <a:lnTo>
                  <a:pt x="0" y="9563995"/>
                </a:lnTo>
              </a:path>
            </a:pathLst>
          </a:custGeom>
          <a:ln w="12202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338" y="7606057"/>
            <a:ext cx="6607480" cy="28057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 rot="10800000">
            <a:off x="2838754" y="7712849"/>
            <a:ext cx="200286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dirty="0">
                <a:solidFill>
                  <a:srgbClr val="FFFFFF"/>
                </a:solidFill>
                <a:latin typeface="Arial MT"/>
                <a:cs typeface="Arial MT"/>
              </a:rPr>
              <a:t>PLANO</a:t>
            </a:r>
            <a:r>
              <a:rPr sz="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8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Arial MT"/>
                <a:cs typeface="Arial MT"/>
              </a:rPr>
              <a:t>TRA</a:t>
            </a:r>
            <a:r>
              <a:rPr sz="8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FFFFFF"/>
                </a:solidFill>
                <a:latin typeface="Arial MT"/>
                <a:cs typeface="Arial MT"/>
              </a:rPr>
              <a:t>BAL</a:t>
            </a:r>
            <a:r>
              <a:rPr sz="800" dirty="0">
                <a:solidFill>
                  <a:srgbClr val="FFC6BC"/>
                </a:solidFill>
                <a:latin typeface="Arial MT"/>
                <a:cs typeface="Arial MT"/>
              </a:rPr>
              <a:t>HO</a:t>
            </a:r>
            <a:r>
              <a:rPr sz="800" spc="70" dirty="0">
                <a:solidFill>
                  <a:srgbClr val="FFC6BC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FFE9DB"/>
                </a:solidFill>
                <a:latin typeface="Arial MT"/>
                <a:cs typeface="Arial MT"/>
              </a:rPr>
              <a:t>-</a:t>
            </a:r>
            <a:r>
              <a:rPr sz="800" spc="35" dirty="0">
                <a:solidFill>
                  <a:srgbClr val="FFE9DB"/>
                </a:solidFill>
                <a:latin typeface="Arial MT"/>
                <a:cs typeface="Arial MT"/>
              </a:rPr>
              <a:t> </a:t>
            </a:r>
            <a:r>
              <a:rPr sz="800" spc="-95" dirty="0">
                <a:solidFill>
                  <a:srgbClr val="FFFFFF"/>
                </a:solidFill>
                <a:latin typeface="Arial MT"/>
                <a:cs typeface="Arial MT"/>
              </a:rPr>
              <a:t>EX</a:t>
            </a:r>
            <a:r>
              <a:rPr sz="8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ERCICIO</a:t>
            </a:r>
            <a:r>
              <a:rPr sz="800" spc="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Arial MT"/>
                <a:cs typeface="Arial MT"/>
              </a:rPr>
              <a:t>2026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2419" y="3241114"/>
            <a:ext cx="748146" cy="5100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1210" y="6640052"/>
            <a:ext cx="41182" cy="5946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66200" y="5880666"/>
            <a:ext cx="82364" cy="5718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07749" y="6386160"/>
            <a:ext cx="52621" cy="6404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60170" y="7355978"/>
            <a:ext cx="4257800" cy="10521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1256" y="7358267"/>
            <a:ext cx="828223" cy="6861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92586" y="8021585"/>
            <a:ext cx="4109086" cy="93779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 rot="10800000">
            <a:off x="6582957" y="6868806"/>
            <a:ext cx="113964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50" spc="-50" dirty="0">
                <a:solidFill>
                  <a:srgbClr val="242424"/>
                </a:solidFill>
                <a:latin typeface="Courier New"/>
                <a:cs typeface="Courier New"/>
              </a:rPr>
              <a:t>2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 rot="10800000">
            <a:off x="6593988" y="6373681"/>
            <a:ext cx="96170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3B3B3B"/>
                </a:solidFill>
                <a:latin typeface="Arial MT"/>
                <a:cs typeface="Arial MT"/>
              </a:rPr>
              <a:t>4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 rot="10800000">
            <a:off x="6594197" y="6122078"/>
            <a:ext cx="94617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65" dirty="0">
                <a:solidFill>
                  <a:srgbClr val="2B2B2B"/>
                </a:solidFill>
                <a:latin typeface="Arial MT"/>
                <a:cs typeface="Arial MT"/>
              </a:rPr>
              <a:t>5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 rot="10800000">
            <a:off x="6594058" y="5868187"/>
            <a:ext cx="95853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2F2F2F"/>
                </a:solidFill>
                <a:latin typeface="Arial MT"/>
                <a:cs typeface="Arial MT"/>
              </a:rPr>
              <a:t>6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 rot="10800000">
            <a:off x="6593802" y="5616583"/>
            <a:ext cx="96490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2D2D2D"/>
                </a:solidFill>
                <a:latin typeface="Arial MT"/>
                <a:cs typeface="Arial MT"/>
              </a:rPr>
              <a:t>7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 rot="10800000">
            <a:off x="6593985" y="5293958"/>
            <a:ext cx="9847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5"/>
              </a:lnSpc>
            </a:pPr>
            <a:r>
              <a:rPr sz="650" spc="-50" dirty="0">
                <a:solidFill>
                  <a:srgbClr val="3A3A3A"/>
                </a:solidFill>
                <a:latin typeface="Courier New"/>
                <a:cs typeface="Courier New"/>
              </a:rPr>
              <a:t>8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 rot="10800000">
            <a:off x="6591792" y="4928104"/>
            <a:ext cx="96170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282828"/>
                </a:solidFill>
                <a:latin typeface="Arial MT"/>
                <a:cs typeface="Arial MT"/>
              </a:rPr>
              <a:t>9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 rot="10800000">
            <a:off x="6318031" y="4275028"/>
            <a:ext cx="802196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dirty="0">
                <a:solidFill>
                  <a:srgbClr val="343434"/>
                </a:solidFill>
                <a:latin typeface="Arial MT"/>
                <a:cs typeface="Arial MT"/>
              </a:rPr>
              <a:t>Data</a:t>
            </a:r>
            <a:r>
              <a:rPr sz="800" spc="395" dirty="0">
                <a:solidFill>
                  <a:srgbClr val="343434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212121"/>
                </a:solidFill>
                <a:latin typeface="Arial MT"/>
                <a:cs typeface="Arial MT"/>
              </a:rPr>
              <a:t>11/12/2025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 rot="10800000">
            <a:off x="5847395" y="6876890"/>
            <a:ext cx="12408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25" dirty="0">
                <a:solidFill>
                  <a:srgbClr val="1A1A1A"/>
                </a:solidFill>
                <a:latin typeface="Arial MT"/>
                <a:cs typeface="Arial MT"/>
              </a:rPr>
              <a:t>12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 rot="10800000">
            <a:off x="5277152" y="7062161"/>
            <a:ext cx="25523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20" dirty="0">
                <a:solidFill>
                  <a:srgbClr val="1D1D1D"/>
                </a:solidFill>
                <a:latin typeface="Arial MT"/>
                <a:cs typeface="Arial MT"/>
              </a:rPr>
              <a:t>Térreo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 rot="10800000">
            <a:off x="5277226" y="6934071"/>
            <a:ext cx="25283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20" dirty="0">
                <a:solidFill>
                  <a:srgbClr val="1C1C1C"/>
                </a:solidFill>
                <a:latin typeface="Arial MT"/>
                <a:cs typeface="Arial MT"/>
              </a:rPr>
              <a:t>Térreo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 rot="10800000">
            <a:off x="5848276" y="6627574"/>
            <a:ext cx="12128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40" dirty="0">
                <a:solidFill>
                  <a:srgbClr val="2B2B2B"/>
                </a:solidFill>
                <a:latin typeface="Arial MT"/>
                <a:cs typeface="Arial MT"/>
              </a:rPr>
              <a:t>15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 rot="10800000">
            <a:off x="5277226" y="6627574"/>
            <a:ext cx="25283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20" dirty="0">
                <a:solidFill>
                  <a:srgbClr val="333333"/>
                </a:solidFill>
                <a:latin typeface="Arial MT"/>
                <a:cs typeface="Arial MT"/>
              </a:rPr>
              <a:t>Térreo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 rot="10800000">
            <a:off x="5848276" y="6375970"/>
            <a:ext cx="12128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40" dirty="0">
                <a:solidFill>
                  <a:srgbClr val="2B2B2B"/>
                </a:solidFill>
                <a:latin typeface="Arial MT"/>
                <a:cs typeface="Arial MT"/>
              </a:rPr>
              <a:t>16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 rot="10800000">
            <a:off x="5277226" y="6375970"/>
            <a:ext cx="25283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20" dirty="0">
                <a:solidFill>
                  <a:srgbClr val="2F2F2F"/>
                </a:solidFill>
                <a:latin typeface="Arial MT"/>
                <a:cs typeface="Arial MT"/>
              </a:rPr>
              <a:t>Térreo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 rot="10800000">
            <a:off x="5848276" y="6124365"/>
            <a:ext cx="12128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40" dirty="0">
                <a:solidFill>
                  <a:srgbClr val="414141"/>
                </a:solidFill>
                <a:latin typeface="Arial MT"/>
                <a:cs typeface="Arial MT"/>
              </a:rPr>
              <a:t>16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 rot="10800000">
            <a:off x="5274863" y="6124365"/>
            <a:ext cx="25523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20" dirty="0">
                <a:solidFill>
                  <a:srgbClr val="313131"/>
                </a:solidFill>
                <a:latin typeface="Arial MT"/>
                <a:cs typeface="Arial MT"/>
              </a:rPr>
              <a:t>Térreo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 rot="10800000">
            <a:off x="5847879" y="5616583"/>
            <a:ext cx="119907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5" dirty="0">
                <a:solidFill>
                  <a:srgbClr val="333333"/>
                </a:solidFill>
                <a:latin typeface="Arial MT"/>
                <a:cs typeface="Arial MT"/>
              </a:rPr>
              <a:t>28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 rot="10800000">
            <a:off x="5839707" y="5292851"/>
            <a:ext cx="136955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50" spc="-90" dirty="0">
                <a:solidFill>
                  <a:srgbClr val="242424"/>
                </a:solidFill>
                <a:latin typeface="Courier New"/>
                <a:cs typeface="Courier New"/>
              </a:rPr>
              <a:t>24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34" name="object 34"/>
          <p:cNvSpPr txBox="1"/>
          <p:nvPr/>
        </p:nvSpPr>
        <p:spPr>
          <a:xfrm rot="10800000">
            <a:off x="5277226" y="5868187"/>
            <a:ext cx="25283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20" dirty="0">
                <a:solidFill>
                  <a:srgbClr val="232323"/>
                </a:solidFill>
                <a:latin typeface="Arial MT"/>
                <a:cs typeface="Arial MT"/>
              </a:rPr>
              <a:t>Térreo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 rot="10800000">
            <a:off x="5277226" y="5618871"/>
            <a:ext cx="25283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20" dirty="0">
                <a:solidFill>
                  <a:srgbClr val="262626"/>
                </a:solidFill>
                <a:latin typeface="Arial MT"/>
                <a:cs typeface="Arial MT"/>
              </a:rPr>
              <a:t>Térreo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 rot="10800000">
            <a:off x="5277226" y="5303222"/>
            <a:ext cx="25283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20" dirty="0">
                <a:solidFill>
                  <a:srgbClr val="313131"/>
                </a:solidFill>
                <a:latin typeface="Arial MT"/>
                <a:cs typeface="Arial MT"/>
              </a:rPr>
              <a:t>Térreo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 rot="10800000">
            <a:off x="5847879" y="4928104"/>
            <a:ext cx="119907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5" dirty="0">
                <a:solidFill>
                  <a:srgbClr val="232323"/>
                </a:solidFill>
                <a:latin typeface="Arial MT"/>
                <a:cs typeface="Arial MT"/>
              </a:rPr>
              <a:t>24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 rot="10800000">
            <a:off x="5277226" y="4928104"/>
            <a:ext cx="25283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20" dirty="0">
                <a:solidFill>
                  <a:srgbClr val="1C1C1C"/>
                </a:solidFill>
                <a:latin typeface="Arial MT"/>
                <a:cs typeface="Arial MT"/>
              </a:rPr>
              <a:t>Térreo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 rot="10800000">
            <a:off x="5073931" y="3737014"/>
            <a:ext cx="1086031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600" spc="-10" dirty="0">
                <a:solidFill>
                  <a:srgbClr val="464646"/>
                </a:solidFill>
                <a:latin typeface="Calibri"/>
                <a:cs typeface="Calibri"/>
              </a:rPr>
              <a:t>Do¢‹imento</a:t>
            </a:r>
            <a:r>
              <a:rPr sz="600" spc="7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6E6E6E"/>
                </a:solidFill>
                <a:latin typeface="Calibri"/>
                <a:cs typeface="Calibri"/>
              </a:rPr>
              <a:t>assinado</a:t>
            </a:r>
            <a:r>
              <a:rPr sz="600" spc="15" dirty="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sz="600" spc="-10" dirty="0">
                <a:solidFill>
                  <a:srgbClr val="2F2F2F"/>
                </a:solidFill>
                <a:latin typeface="Calibri"/>
                <a:cs typeface="Calibri"/>
              </a:rPr>
              <a:t>digitalmente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 rot="10800000">
            <a:off x="5308564" y="3608226"/>
            <a:ext cx="851283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sz="550" spc="10" dirty="0">
                <a:solidFill>
                  <a:srgbClr val="3A3A3A"/>
                </a:solidFill>
                <a:latin typeface="Calibri"/>
                <a:cs typeface="Calibri"/>
              </a:rPr>
              <a:t>ANTOMO</a:t>
            </a:r>
            <a:r>
              <a:rPr sz="550" spc="5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550" spc="10" dirty="0">
                <a:solidFill>
                  <a:srgbClr val="343434"/>
                </a:solidFill>
                <a:latin typeface="Calibri"/>
                <a:cs typeface="Calibri"/>
              </a:rPr>
              <a:t>GO¥áES</a:t>
            </a:r>
            <a:r>
              <a:rPr sz="550" spc="55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550" spc="10" dirty="0">
                <a:solidFill>
                  <a:srgbClr val="838383"/>
                </a:solidFill>
                <a:latin typeface="Calibri"/>
                <a:cs typeface="Calibri"/>
              </a:rPr>
              <a:t>OA</a:t>
            </a:r>
            <a:r>
              <a:rPr sz="550" spc="5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343434"/>
                </a:solidFill>
                <a:latin typeface="Calibri"/>
                <a:cs typeface="Calibri"/>
              </a:rPr>
              <a:t>SILVA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 rot="10800000">
            <a:off x="5172304" y="3519021"/>
            <a:ext cx="987403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sz="550" dirty="0">
                <a:solidFill>
                  <a:srgbClr val="545454"/>
                </a:solidFill>
                <a:latin typeface="Calibri"/>
                <a:cs typeface="Calibri"/>
              </a:rPr>
              <a:t>Data:</a:t>
            </a:r>
            <a:r>
              <a:rPr sz="550" spc="10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545454"/>
                </a:solidFill>
                <a:latin typeface="Calibri"/>
                <a:cs typeface="Calibri"/>
              </a:rPr>
              <a:t>11/12/2025</a:t>
            </a:r>
            <a:r>
              <a:rPr sz="550" spc="18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545454"/>
                </a:solidFill>
                <a:latin typeface="Calibri"/>
                <a:cs typeface="Calibri"/>
              </a:rPr>
              <a:t>16:</a:t>
            </a:r>
            <a:r>
              <a:rPr sz="550" dirty="0">
                <a:solidFill>
                  <a:srgbClr val="505050"/>
                </a:solidFill>
                <a:latin typeface="Calibri"/>
                <a:cs typeface="Calibri"/>
              </a:rPr>
              <a:t>10.20-</a:t>
            </a:r>
            <a:r>
              <a:rPr sz="550" spc="-20" dirty="0">
                <a:solidFill>
                  <a:srgbClr val="505050"/>
                </a:solidFill>
                <a:latin typeface="Calibri"/>
                <a:cs typeface="Calibri"/>
              </a:rPr>
              <a:t>0300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 rot="10800000">
            <a:off x="4987705" y="3432104"/>
            <a:ext cx="1171791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sz="550" spc="10" dirty="0">
                <a:solidFill>
                  <a:srgbClr val="444444"/>
                </a:solidFill>
                <a:latin typeface="Calibri"/>
                <a:cs typeface="Calibri"/>
              </a:rPr>
              <a:t>verif\que</a:t>
            </a:r>
            <a:r>
              <a:rPr sz="550" spc="9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550" spc="10" dirty="0">
                <a:solidFill>
                  <a:srgbClr val="797979"/>
                </a:solidFill>
                <a:latin typeface="Calibri"/>
                <a:cs typeface="Calibri"/>
              </a:rPr>
              <a:t>em</a:t>
            </a:r>
            <a:r>
              <a:rPr sz="550" spc="30" dirty="0">
                <a:solidFill>
                  <a:srgbClr val="797979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363636"/>
                </a:solidFill>
                <a:latin typeface="Calibri"/>
                <a:cs typeface="Calibri"/>
              </a:rPr>
              <a:t>https://validar.iti.gov.br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 rot="10800000">
            <a:off x="5848232" y="7128493"/>
            <a:ext cx="12361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35" dirty="0">
                <a:solidFill>
                  <a:srgbClr val="2D2D2D"/>
                </a:solidFill>
                <a:latin typeface="Arial MT"/>
                <a:cs typeface="Arial MT"/>
              </a:rPr>
              <a:t>19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 rot="10800000">
            <a:off x="4615332" y="7128493"/>
            <a:ext cx="324532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10" dirty="0">
                <a:solidFill>
                  <a:srgbClr val="1A1A1A"/>
                </a:solidFill>
                <a:latin typeface="Arial MT"/>
                <a:cs typeface="Arial MT"/>
              </a:rPr>
              <a:t>Matemal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 rot="10800000">
            <a:off x="4584588" y="6880337"/>
            <a:ext cx="376229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dirty="0">
                <a:solidFill>
                  <a:srgbClr val="212121"/>
                </a:solidFill>
                <a:latin typeface="Arial MT"/>
                <a:cs typeface="Arial MT"/>
              </a:rPr>
              <a:t>Berçário</a:t>
            </a:r>
            <a:r>
              <a:rPr sz="600" spc="114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600" spc="-25" dirty="0">
                <a:solidFill>
                  <a:srgbClr val="444444"/>
                </a:solidFill>
                <a:latin typeface="Arial MT"/>
                <a:cs typeface="Arial MT"/>
              </a:rPr>
              <a:t>II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 rot="10800000">
            <a:off x="4613045" y="6563529"/>
            <a:ext cx="324532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10" dirty="0">
                <a:solidFill>
                  <a:srgbClr val="262626"/>
                </a:solidFill>
                <a:latin typeface="Arial MT"/>
                <a:cs typeface="Arial MT"/>
              </a:rPr>
              <a:t>Matemal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 rot="10800000">
            <a:off x="4613045" y="6309638"/>
            <a:ext cx="324532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10" dirty="0">
                <a:solidFill>
                  <a:srgbClr val="212121"/>
                </a:solidFill>
                <a:latin typeface="Arial MT"/>
                <a:cs typeface="Arial MT"/>
              </a:rPr>
              <a:t>Matemal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 rot="10800000">
            <a:off x="4610756" y="6055746"/>
            <a:ext cx="324532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10" dirty="0">
                <a:solidFill>
                  <a:srgbClr val="1F1F1F"/>
                </a:solidFill>
                <a:latin typeface="Arial MT"/>
                <a:cs typeface="Arial MT"/>
              </a:rPr>
              <a:t>Matemal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 rot="10800000">
            <a:off x="4614730" y="5921923"/>
            <a:ext cx="326828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spc="-45" dirty="0">
                <a:solidFill>
                  <a:srgbClr val="1A1A1A"/>
                </a:solidFill>
                <a:latin typeface="Arial MT"/>
                <a:cs typeface="Arial MT"/>
              </a:rPr>
              <a:t>Matemal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 rot="10800000">
            <a:off x="4615332" y="5552539"/>
            <a:ext cx="324532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10" dirty="0">
                <a:solidFill>
                  <a:srgbClr val="232323"/>
                </a:solidFill>
                <a:latin typeface="Arial MT"/>
                <a:cs typeface="Arial MT"/>
              </a:rPr>
              <a:t>Matemal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 rot="10800000">
            <a:off x="4587103" y="5303222"/>
            <a:ext cx="376957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20" dirty="0">
                <a:solidFill>
                  <a:srgbClr val="313131"/>
                </a:solidFill>
                <a:latin typeface="Arial MT"/>
                <a:cs typeface="Arial MT"/>
              </a:rPr>
              <a:t>Berçário</a:t>
            </a:r>
            <a:r>
              <a:rPr sz="650" spc="65" dirty="0">
                <a:solidFill>
                  <a:srgbClr val="313131"/>
                </a:solidFill>
                <a:latin typeface="Arial MT"/>
                <a:cs typeface="Arial MT"/>
              </a:rPr>
              <a:t> </a:t>
            </a:r>
            <a:r>
              <a:rPr sz="650" spc="-35" dirty="0">
                <a:solidFill>
                  <a:srgbClr val="4F4F4F"/>
                </a:solidFill>
                <a:latin typeface="Arial MT"/>
                <a:cs typeface="Arial MT"/>
              </a:rPr>
              <a:t>II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 rot="10800000">
            <a:off x="4587103" y="4930391"/>
            <a:ext cx="376957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20" dirty="0">
                <a:solidFill>
                  <a:srgbClr val="212121"/>
                </a:solidFill>
                <a:latin typeface="Arial MT"/>
                <a:cs typeface="Arial MT"/>
              </a:rPr>
              <a:t>Berçãrio</a:t>
            </a:r>
            <a:r>
              <a:rPr sz="650" spc="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650" spc="-35" dirty="0">
                <a:solidFill>
                  <a:srgbClr val="3D3D3D"/>
                </a:solidFill>
                <a:latin typeface="Arial MT"/>
                <a:cs typeface="Arial MT"/>
              </a:rPr>
              <a:t>II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 rot="10800000">
            <a:off x="3894938" y="7121516"/>
            <a:ext cx="93724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5"/>
              </a:lnSpc>
            </a:pPr>
            <a:r>
              <a:rPr sz="650" spc="-105" dirty="0">
                <a:solidFill>
                  <a:srgbClr val="2D2D2D"/>
                </a:solidFill>
                <a:latin typeface="Courier New"/>
                <a:cs typeface="Courier New"/>
              </a:rPr>
              <a:t>A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54" name="object 54"/>
          <p:cNvSpPr txBox="1"/>
          <p:nvPr/>
        </p:nvSpPr>
        <p:spPr>
          <a:xfrm rot="10800000">
            <a:off x="3878535" y="6868806"/>
            <a:ext cx="110661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50" spc="-75" dirty="0">
                <a:solidFill>
                  <a:srgbClr val="282828"/>
                </a:solidFill>
                <a:latin typeface="Courier New"/>
                <a:cs typeface="Courier New"/>
              </a:rPr>
              <a:t>A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55" name="object 55"/>
          <p:cNvSpPr txBox="1"/>
          <p:nvPr/>
        </p:nvSpPr>
        <p:spPr>
          <a:xfrm rot="10800000">
            <a:off x="3884434" y="6629860"/>
            <a:ext cx="99858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60" dirty="0">
                <a:solidFill>
                  <a:srgbClr val="262626"/>
                </a:solidFill>
                <a:latin typeface="Arial MT"/>
                <a:cs typeface="Arial MT"/>
              </a:rPr>
              <a:t>B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 rot="10800000">
            <a:off x="3880693" y="6124365"/>
            <a:ext cx="10275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333333"/>
                </a:solidFill>
                <a:latin typeface="Arial MT"/>
                <a:cs typeface="Arial MT"/>
              </a:rPr>
              <a:t>D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 rot="10800000">
            <a:off x="3881887" y="5929945"/>
            <a:ext cx="102015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3D3D3D"/>
                </a:solidFill>
                <a:latin typeface="Arial MT"/>
                <a:cs typeface="Arial MT"/>
              </a:rPr>
              <a:t>E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 rot="10800000">
            <a:off x="3883842" y="5806429"/>
            <a:ext cx="97802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545454"/>
                </a:solidFill>
                <a:latin typeface="Arial MT"/>
                <a:cs typeface="Arial MT"/>
              </a:rPr>
              <a:t>F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 rot="10800000">
            <a:off x="3878795" y="5678341"/>
            <a:ext cx="108214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333333"/>
                </a:solidFill>
                <a:latin typeface="Arial MT"/>
                <a:cs typeface="Arial MT"/>
              </a:rPr>
              <a:t>G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 rot="10800000">
            <a:off x="3874533" y="5551345"/>
            <a:ext cx="11870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spc="-150" dirty="0">
                <a:solidFill>
                  <a:srgbClr val="313131"/>
                </a:solidFill>
                <a:latin typeface="Arial MT"/>
                <a:cs typeface="Arial MT"/>
              </a:rPr>
              <a:t>H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 rot="10800000">
            <a:off x="3882147" y="5429024"/>
            <a:ext cx="99858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60" dirty="0">
                <a:solidFill>
                  <a:srgbClr val="242424"/>
                </a:solidFill>
                <a:latin typeface="Arial MT"/>
                <a:cs typeface="Arial MT"/>
              </a:rPr>
              <a:t>B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 rot="10800000">
            <a:off x="3881783" y="5303222"/>
            <a:ext cx="102384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5" dirty="0">
                <a:solidFill>
                  <a:srgbClr val="313131"/>
                </a:solidFill>
                <a:latin typeface="Arial MT"/>
                <a:cs typeface="Arial MT"/>
              </a:rPr>
              <a:t>C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 rot="10800000">
            <a:off x="3880693" y="5179707"/>
            <a:ext cx="10275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2F2F2F"/>
                </a:solidFill>
                <a:latin typeface="Arial MT"/>
                <a:cs typeface="Arial MT"/>
              </a:rPr>
              <a:t>D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 rot="10800000">
            <a:off x="3881809" y="5053906"/>
            <a:ext cx="10056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181818"/>
                </a:solidFill>
                <a:latin typeface="Arial MT"/>
                <a:cs typeface="Arial MT"/>
              </a:rPr>
              <a:t>E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 rot="10800000">
            <a:off x="3883842" y="4930391"/>
            <a:ext cx="97802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3D3D3D"/>
                </a:solidFill>
                <a:latin typeface="Arial MT"/>
                <a:cs typeface="Arial MT"/>
              </a:rPr>
              <a:t>F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 rot="10800000">
            <a:off x="3878610" y="4802303"/>
            <a:ext cx="106608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2D2D2D"/>
                </a:solidFill>
                <a:latin typeface="Arial MT"/>
                <a:cs typeface="Arial MT"/>
              </a:rPr>
              <a:t>G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 rot="10800000">
            <a:off x="2825948" y="7130780"/>
            <a:ext cx="12128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40" dirty="0">
                <a:solidFill>
                  <a:srgbClr val="1A1A1A"/>
                </a:solidFill>
                <a:latin typeface="Arial MT"/>
                <a:cs typeface="Arial MT"/>
              </a:rPr>
              <a:t>19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 rot="10800000">
            <a:off x="2826695" y="6882624"/>
            <a:ext cx="117983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25" dirty="0">
                <a:solidFill>
                  <a:srgbClr val="212121"/>
                </a:solidFill>
                <a:latin typeface="Arial MT"/>
                <a:cs typeface="Arial MT"/>
              </a:rPr>
              <a:t>10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 rot="10800000">
            <a:off x="2825948" y="6629860"/>
            <a:ext cx="12128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40" dirty="0">
                <a:solidFill>
                  <a:srgbClr val="2D2D2D"/>
                </a:solidFill>
                <a:latin typeface="Arial MT"/>
                <a:cs typeface="Arial MT"/>
              </a:rPr>
              <a:t>15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 rot="10800000">
            <a:off x="2827327" y="6379418"/>
            <a:ext cx="115119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25" dirty="0">
                <a:solidFill>
                  <a:srgbClr val="282828"/>
                </a:solidFill>
                <a:latin typeface="Arial MT"/>
                <a:cs typeface="Arial MT"/>
              </a:rPr>
              <a:t>15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71" name="object 71"/>
          <p:cNvSpPr txBox="1"/>
          <p:nvPr/>
        </p:nvSpPr>
        <p:spPr>
          <a:xfrm rot="10800000">
            <a:off x="2826065" y="6124365"/>
            <a:ext cx="119450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1F1F1F"/>
                </a:solidFill>
                <a:latin typeface="Arial MT"/>
                <a:cs typeface="Arial MT"/>
              </a:rPr>
              <a:t>15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 rot="10800000">
            <a:off x="2823661" y="5932232"/>
            <a:ext cx="12128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40" dirty="0">
                <a:solidFill>
                  <a:srgbClr val="343434"/>
                </a:solidFill>
                <a:latin typeface="Arial MT"/>
                <a:cs typeface="Arial MT"/>
              </a:rPr>
              <a:t>15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3" name="object 73"/>
          <p:cNvSpPr txBox="1"/>
          <p:nvPr/>
        </p:nvSpPr>
        <p:spPr>
          <a:xfrm rot="10800000">
            <a:off x="2825150" y="5807590"/>
            <a:ext cx="118950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25" dirty="0">
                <a:solidFill>
                  <a:srgbClr val="2A2A2A"/>
                </a:solidFill>
                <a:latin typeface="Arial MT"/>
                <a:cs typeface="Arial MT"/>
              </a:rPr>
              <a:t>15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74" name="object 74"/>
          <p:cNvSpPr txBox="1"/>
          <p:nvPr/>
        </p:nvSpPr>
        <p:spPr>
          <a:xfrm rot="10800000">
            <a:off x="2823661" y="5680628"/>
            <a:ext cx="12128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40" dirty="0">
                <a:solidFill>
                  <a:srgbClr val="2A2A2A"/>
                </a:solidFill>
                <a:latin typeface="Arial MT"/>
                <a:cs typeface="Arial MT"/>
              </a:rPr>
              <a:t>15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5" name="object 75"/>
          <p:cNvSpPr txBox="1"/>
          <p:nvPr/>
        </p:nvSpPr>
        <p:spPr>
          <a:xfrm rot="10800000">
            <a:off x="2823661" y="5554826"/>
            <a:ext cx="12128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40" dirty="0">
                <a:solidFill>
                  <a:srgbClr val="444444"/>
                </a:solidFill>
                <a:latin typeface="Arial MT"/>
                <a:cs typeface="Arial MT"/>
              </a:rPr>
              <a:t>13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6" name="object 76"/>
          <p:cNvSpPr txBox="1"/>
          <p:nvPr/>
        </p:nvSpPr>
        <p:spPr>
          <a:xfrm rot="10800000">
            <a:off x="2830388" y="5431311"/>
            <a:ext cx="96170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3B3B3B"/>
                </a:solidFill>
                <a:latin typeface="Arial MT"/>
                <a:cs typeface="Arial MT"/>
              </a:rPr>
              <a:t>8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 rot="10800000">
            <a:off x="2830388" y="5305510"/>
            <a:ext cx="96170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343434"/>
                </a:solidFill>
                <a:latin typeface="Arial MT"/>
                <a:cs typeface="Arial MT"/>
              </a:rPr>
              <a:t>8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 rot="10800000">
            <a:off x="2830388" y="5181995"/>
            <a:ext cx="96170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363636"/>
                </a:solidFill>
                <a:latin typeface="Arial MT"/>
                <a:cs typeface="Arial MT"/>
              </a:rPr>
              <a:t>8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9" name="object 79"/>
          <p:cNvSpPr txBox="1"/>
          <p:nvPr/>
        </p:nvSpPr>
        <p:spPr>
          <a:xfrm rot="10800000">
            <a:off x="2835603" y="5057354"/>
            <a:ext cx="88766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50" dirty="0">
                <a:solidFill>
                  <a:srgbClr val="3F3F3F"/>
                </a:solidFill>
                <a:latin typeface="Arial MT"/>
                <a:cs typeface="Arial MT"/>
              </a:rPr>
              <a:t>8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80" name="object 80"/>
          <p:cNvSpPr txBox="1"/>
          <p:nvPr/>
        </p:nvSpPr>
        <p:spPr>
          <a:xfrm rot="10800000">
            <a:off x="2835603" y="4933839"/>
            <a:ext cx="88766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50" dirty="0">
                <a:solidFill>
                  <a:srgbClr val="232323"/>
                </a:solidFill>
                <a:latin typeface="Arial MT"/>
                <a:cs typeface="Arial MT"/>
              </a:rPr>
              <a:t>8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81" name="object 81"/>
          <p:cNvSpPr txBox="1"/>
          <p:nvPr/>
        </p:nvSpPr>
        <p:spPr>
          <a:xfrm rot="10800000">
            <a:off x="2835603" y="4808037"/>
            <a:ext cx="88766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50" dirty="0">
                <a:solidFill>
                  <a:srgbClr val="2D2D2D"/>
                </a:solidFill>
                <a:latin typeface="Arial MT"/>
                <a:cs typeface="Arial MT"/>
              </a:rPr>
              <a:t>8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82" name="object 82"/>
          <p:cNvSpPr txBox="1"/>
          <p:nvPr/>
        </p:nvSpPr>
        <p:spPr>
          <a:xfrm rot="10800000">
            <a:off x="2683941" y="4554079"/>
            <a:ext cx="404913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spc="-20" dirty="0">
                <a:solidFill>
                  <a:srgbClr val="1F1F1F"/>
                </a:solidFill>
                <a:latin typeface="Arial MT"/>
                <a:cs typeface="Arial MT"/>
              </a:rPr>
              <a:t>Volantes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83" name="object 83"/>
          <p:cNvSpPr txBox="1"/>
          <p:nvPr/>
        </p:nvSpPr>
        <p:spPr>
          <a:xfrm rot="10800000">
            <a:off x="2499732" y="4428278"/>
            <a:ext cx="787082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spc="-10" dirty="0">
                <a:solidFill>
                  <a:srgbClr val="1A1A1A"/>
                </a:solidFill>
                <a:latin typeface="Arial MT"/>
                <a:cs typeface="Arial MT"/>
              </a:rPr>
              <a:t>Total</a:t>
            </a:r>
            <a:r>
              <a:rPr sz="800" spc="-35" dirty="0">
                <a:solidFill>
                  <a:srgbClr val="1A1A1A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1D1D1D"/>
                </a:solidFill>
                <a:latin typeface="Arial MT"/>
                <a:cs typeface="Arial MT"/>
              </a:rPr>
              <a:t>Professores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84" name="object 84"/>
          <p:cNvSpPr txBox="1"/>
          <p:nvPr/>
        </p:nvSpPr>
        <p:spPr>
          <a:xfrm rot="10800000">
            <a:off x="1373876" y="6882624"/>
            <a:ext cx="87521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65" dirty="0">
                <a:solidFill>
                  <a:srgbClr val="464646"/>
                </a:solidFill>
                <a:latin typeface="Arial MT"/>
                <a:cs typeface="Arial MT"/>
              </a:rPr>
              <a:t>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85" name="object 85"/>
          <p:cNvSpPr txBox="1"/>
          <p:nvPr/>
        </p:nvSpPr>
        <p:spPr>
          <a:xfrm rot="10800000">
            <a:off x="1367499" y="6629860"/>
            <a:ext cx="95853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464646"/>
                </a:solidFill>
                <a:latin typeface="Arial MT"/>
                <a:cs typeface="Arial MT"/>
              </a:rPr>
              <a:t>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86" name="object 86"/>
          <p:cNvSpPr txBox="1"/>
          <p:nvPr/>
        </p:nvSpPr>
        <p:spPr>
          <a:xfrm rot="10800000">
            <a:off x="1372244" y="6379418"/>
            <a:ext cx="88449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50" dirty="0">
                <a:solidFill>
                  <a:srgbClr val="3D3D3D"/>
                </a:solidFill>
                <a:latin typeface="Arial MT"/>
                <a:cs typeface="Arial MT"/>
              </a:rPr>
              <a:t>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87" name="object 87"/>
          <p:cNvSpPr txBox="1"/>
          <p:nvPr/>
        </p:nvSpPr>
        <p:spPr>
          <a:xfrm rot="10800000">
            <a:off x="1372244" y="6127813"/>
            <a:ext cx="88449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50" dirty="0">
                <a:solidFill>
                  <a:srgbClr val="414141"/>
                </a:solidFill>
                <a:latin typeface="Arial MT"/>
                <a:cs typeface="Arial MT"/>
              </a:rPr>
              <a:t>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88" name="object 88"/>
          <p:cNvSpPr txBox="1"/>
          <p:nvPr/>
        </p:nvSpPr>
        <p:spPr>
          <a:xfrm rot="10800000">
            <a:off x="1367499" y="5682915"/>
            <a:ext cx="95853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3F3F3F"/>
                </a:solidFill>
                <a:latin typeface="Arial MT"/>
                <a:cs typeface="Arial MT"/>
              </a:rPr>
              <a:t>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89" name="object 89"/>
          <p:cNvSpPr txBox="1"/>
          <p:nvPr/>
        </p:nvSpPr>
        <p:spPr>
          <a:xfrm rot="10800000">
            <a:off x="1365210" y="5557113"/>
            <a:ext cx="95853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545454"/>
                </a:solidFill>
                <a:latin typeface="Arial MT"/>
                <a:cs typeface="Arial MT"/>
              </a:rPr>
              <a:t>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90" name="object 90"/>
          <p:cNvSpPr txBox="1"/>
          <p:nvPr/>
        </p:nvSpPr>
        <p:spPr>
          <a:xfrm rot="10800000">
            <a:off x="1365210" y="5433599"/>
            <a:ext cx="95853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414141"/>
                </a:solidFill>
                <a:latin typeface="Arial MT"/>
                <a:cs typeface="Arial MT"/>
              </a:rPr>
              <a:t>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91" name="object 91"/>
          <p:cNvSpPr txBox="1"/>
          <p:nvPr/>
        </p:nvSpPr>
        <p:spPr>
          <a:xfrm rot="10800000">
            <a:off x="1365210" y="5305510"/>
            <a:ext cx="95853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282828"/>
                </a:solidFill>
                <a:latin typeface="Arial MT"/>
                <a:cs typeface="Arial MT"/>
              </a:rPr>
              <a:t>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92" name="object 92"/>
          <p:cNvSpPr txBox="1"/>
          <p:nvPr/>
        </p:nvSpPr>
        <p:spPr>
          <a:xfrm rot="10800000">
            <a:off x="1365210" y="5181995"/>
            <a:ext cx="95853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383838"/>
                </a:solidFill>
                <a:latin typeface="Arial MT"/>
                <a:cs typeface="Arial MT"/>
              </a:rPr>
              <a:t>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93" name="object 93"/>
          <p:cNvSpPr txBox="1"/>
          <p:nvPr/>
        </p:nvSpPr>
        <p:spPr>
          <a:xfrm rot="10800000">
            <a:off x="1365210" y="5058481"/>
            <a:ext cx="95853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650" spc="-50" dirty="0">
                <a:solidFill>
                  <a:srgbClr val="4D4D4D"/>
                </a:solidFill>
                <a:latin typeface="Arial MT"/>
                <a:cs typeface="Arial MT"/>
              </a:rPr>
              <a:t>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94" name="object 94"/>
          <p:cNvSpPr txBox="1"/>
          <p:nvPr/>
        </p:nvSpPr>
        <p:spPr>
          <a:xfrm rot="10800000">
            <a:off x="1369955" y="4933839"/>
            <a:ext cx="88449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50" dirty="0">
                <a:solidFill>
                  <a:srgbClr val="333333"/>
                </a:solidFill>
                <a:latin typeface="Arial MT"/>
                <a:cs typeface="Arial MT"/>
              </a:rPr>
              <a:t>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95" name="object 95"/>
          <p:cNvSpPr txBox="1"/>
          <p:nvPr/>
        </p:nvSpPr>
        <p:spPr>
          <a:xfrm rot="10800000">
            <a:off x="1369955" y="4810323"/>
            <a:ext cx="88449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50" dirty="0">
                <a:solidFill>
                  <a:srgbClr val="2B2B2B"/>
                </a:solidFill>
                <a:latin typeface="Arial MT"/>
                <a:cs typeface="Arial MT"/>
              </a:rPr>
              <a:t>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96" name="object 96"/>
          <p:cNvSpPr txBox="1"/>
          <p:nvPr/>
        </p:nvSpPr>
        <p:spPr>
          <a:xfrm rot="10800000">
            <a:off x="1355221" y="4558653"/>
            <a:ext cx="11968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spc="-50" dirty="0">
                <a:solidFill>
                  <a:srgbClr val="464646"/>
                </a:solidFill>
                <a:latin typeface="Arial MT"/>
                <a:cs typeface="Arial MT"/>
              </a:rPr>
              <a:t>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7" name="object 97"/>
          <p:cNvSpPr txBox="1"/>
          <p:nvPr/>
        </p:nvSpPr>
        <p:spPr>
          <a:xfrm rot="10800000">
            <a:off x="1341605" y="4432852"/>
            <a:ext cx="15335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spc="-25" dirty="0">
                <a:solidFill>
                  <a:srgbClr val="262626"/>
                </a:solidFill>
                <a:latin typeface="Arial MT"/>
                <a:cs typeface="Arial MT"/>
              </a:rPr>
              <a:t>17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4904" y="399526"/>
            <a:ext cx="0" cy="9927590"/>
          </a:xfrm>
          <a:custGeom>
            <a:avLst/>
            <a:gdLst/>
            <a:ahLst/>
            <a:cxnLst/>
            <a:rect l="l" t="t" r="r" b="b"/>
            <a:pathLst>
              <a:path h="9927590">
                <a:moveTo>
                  <a:pt x="0" y="0"/>
                </a:moveTo>
                <a:lnTo>
                  <a:pt x="0" y="9927133"/>
                </a:lnTo>
              </a:path>
            </a:pathLst>
          </a:custGeom>
          <a:ln w="15227">
            <a:solidFill>
              <a:srgbClr val="2F2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43619" y="399525"/>
            <a:ext cx="6009005" cy="9927590"/>
            <a:chOff x="843619" y="399525"/>
            <a:chExt cx="6009005" cy="9927590"/>
          </a:xfrm>
        </p:grpSpPr>
        <p:sp>
          <p:nvSpPr>
            <p:cNvPr id="4" name="object 4"/>
            <p:cNvSpPr/>
            <p:nvPr/>
          </p:nvSpPr>
          <p:spPr>
            <a:xfrm>
              <a:off x="851235" y="399526"/>
              <a:ext cx="0" cy="9927590"/>
            </a:xfrm>
            <a:custGeom>
              <a:avLst/>
              <a:gdLst/>
              <a:ahLst/>
              <a:cxnLst/>
              <a:rect l="l" t="t" r="r" b="b"/>
              <a:pathLst>
                <a:path h="9927590">
                  <a:moveTo>
                    <a:pt x="0" y="0"/>
                  </a:moveTo>
                  <a:lnTo>
                    <a:pt x="0" y="9927133"/>
                  </a:lnTo>
                </a:path>
              </a:pathLst>
            </a:custGeom>
            <a:ln w="15227">
              <a:solidFill>
                <a:srgbClr val="2F2F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3619" y="10319035"/>
              <a:ext cx="6009005" cy="0"/>
            </a:xfrm>
            <a:custGeom>
              <a:avLst/>
              <a:gdLst/>
              <a:ahLst/>
              <a:cxnLst/>
              <a:rect l="l" t="t" r="r" b="b"/>
              <a:pathLst>
                <a:path w="6009005">
                  <a:moveTo>
                    <a:pt x="6008899" y="0"/>
                  </a:moveTo>
                  <a:lnTo>
                    <a:pt x="0" y="0"/>
                  </a:lnTo>
                </a:path>
              </a:pathLst>
            </a:custGeom>
            <a:ln w="15249">
              <a:solidFill>
                <a:srgbClr val="2F2F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3619" y="407149"/>
              <a:ext cx="6009005" cy="0"/>
            </a:xfrm>
            <a:custGeom>
              <a:avLst/>
              <a:gdLst/>
              <a:ahLst/>
              <a:cxnLst/>
              <a:rect l="l" t="t" r="r" b="b"/>
              <a:pathLst>
                <a:path w="6009005">
                  <a:moveTo>
                    <a:pt x="6008899" y="0"/>
                  </a:moveTo>
                  <a:lnTo>
                    <a:pt x="0" y="0"/>
                  </a:lnTo>
                </a:path>
              </a:pathLst>
            </a:custGeom>
            <a:ln w="15249">
              <a:solidFill>
                <a:srgbClr val="2F2F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3619" y="565739"/>
              <a:ext cx="6009005" cy="0"/>
            </a:xfrm>
            <a:custGeom>
              <a:avLst/>
              <a:gdLst/>
              <a:ahLst/>
              <a:cxnLst/>
              <a:rect l="l" t="t" r="r" b="b"/>
              <a:pathLst>
                <a:path w="6009005">
                  <a:moveTo>
                    <a:pt x="6008899" y="0"/>
                  </a:moveTo>
                  <a:lnTo>
                    <a:pt x="0" y="0"/>
                  </a:lnTo>
                </a:path>
              </a:pathLst>
            </a:custGeom>
            <a:ln w="15249">
              <a:solidFill>
                <a:srgbClr val="2F2F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3619" y="1907657"/>
              <a:ext cx="6009005" cy="0"/>
            </a:xfrm>
            <a:custGeom>
              <a:avLst/>
              <a:gdLst/>
              <a:ahLst/>
              <a:cxnLst/>
              <a:rect l="l" t="t" r="r" b="b"/>
              <a:pathLst>
                <a:path w="6009005">
                  <a:moveTo>
                    <a:pt x="6008899" y="0"/>
                  </a:moveTo>
                  <a:lnTo>
                    <a:pt x="0" y="0"/>
                  </a:lnTo>
                </a:path>
              </a:pathLst>
            </a:custGeom>
            <a:ln w="15249">
              <a:solidFill>
                <a:srgbClr val="2F2F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3619" y="8879523"/>
              <a:ext cx="6009005" cy="0"/>
            </a:xfrm>
            <a:custGeom>
              <a:avLst/>
              <a:gdLst/>
              <a:ahLst/>
              <a:cxnLst/>
              <a:rect l="l" t="t" r="r" b="b"/>
              <a:pathLst>
                <a:path w="6009005">
                  <a:moveTo>
                    <a:pt x="6008899" y="0"/>
                  </a:moveTo>
                  <a:lnTo>
                    <a:pt x="0" y="0"/>
                  </a:lnTo>
                </a:path>
              </a:pathLst>
            </a:custGeom>
            <a:ln w="15249">
              <a:solidFill>
                <a:srgbClr val="2F2F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3619" y="9181456"/>
              <a:ext cx="6009005" cy="0"/>
            </a:xfrm>
            <a:custGeom>
              <a:avLst/>
              <a:gdLst/>
              <a:ahLst/>
              <a:cxnLst/>
              <a:rect l="l" t="t" r="r" b="b"/>
              <a:pathLst>
                <a:path w="6009005">
                  <a:moveTo>
                    <a:pt x="6008899" y="0"/>
                  </a:moveTo>
                  <a:lnTo>
                    <a:pt x="0" y="0"/>
                  </a:lnTo>
                </a:path>
              </a:pathLst>
            </a:custGeom>
            <a:ln w="15249">
              <a:solidFill>
                <a:srgbClr val="2F2F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754244" y="2205013"/>
          <a:ext cx="4260850" cy="122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875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443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443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443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443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443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443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443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443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443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8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3F1F"/>
                      </a:solidFill>
                      <a:prstDash val="solid"/>
                    </a:lnL>
                    <a:lnR w="9525">
                      <a:solidFill>
                        <a:srgbClr val="443F1F"/>
                      </a:solidFill>
                      <a:prstDash val="solid"/>
                    </a:lnR>
                    <a:lnT w="9525">
                      <a:solidFill>
                        <a:srgbClr val="443F1F"/>
                      </a:solidFill>
                      <a:prstDash val="solid"/>
                    </a:lnT>
                    <a:lnB w="9525">
                      <a:solidFill>
                        <a:srgbClr val="443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754244" y="3569803"/>
          <a:ext cx="4260850" cy="610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1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19050">
                      <a:solidFill>
                        <a:srgbClr val="34343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754244" y="4355130"/>
          <a:ext cx="4260850" cy="4294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60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8"/>
                      </a:solidFill>
                      <a:prstDash val="solid"/>
                    </a:lnL>
                    <a:lnR w="9525">
                      <a:solidFill>
                        <a:srgbClr val="3B3B38"/>
                      </a:solidFill>
                      <a:prstDash val="solid"/>
                    </a:lnR>
                    <a:lnT w="9525">
                      <a:solidFill>
                        <a:srgbClr val="3B3B38"/>
                      </a:solidFill>
                      <a:prstDash val="solid"/>
                    </a:lnT>
                    <a:lnB w="9525">
                      <a:solidFill>
                        <a:srgbClr val="3B3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4300335" y="8182643"/>
            <a:ext cx="969010" cy="0"/>
          </a:xfrm>
          <a:custGeom>
            <a:avLst/>
            <a:gdLst/>
            <a:ahLst/>
            <a:cxnLst/>
            <a:rect l="l" t="t" r="r" b="b"/>
            <a:pathLst>
              <a:path w="969010">
                <a:moveTo>
                  <a:pt x="968489" y="0"/>
                </a:moveTo>
                <a:lnTo>
                  <a:pt x="0" y="0"/>
                </a:lnTo>
              </a:path>
            </a:pathLst>
          </a:custGeom>
          <a:ln w="12199">
            <a:solidFill>
              <a:srgbClr val="3B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62326" y="8188742"/>
            <a:ext cx="779780" cy="0"/>
          </a:xfrm>
          <a:custGeom>
            <a:avLst/>
            <a:gdLst/>
            <a:ahLst/>
            <a:cxnLst/>
            <a:rect l="l" t="t" r="r" b="b"/>
            <a:pathLst>
              <a:path w="779779">
                <a:moveTo>
                  <a:pt x="779664" y="0"/>
                </a:moveTo>
                <a:lnTo>
                  <a:pt x="0" y="0"/>
                </a:lnTo>
              </a:path>
            </a:pathLst>
          </a:custGeom>
          <a:ln w="12199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61342" y="8188742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>
                <a:moveTo>
                  <a:pt x="475108" y="0"/>
                </a:moveTo>
                <a:lnTo>
                  <a:pt x="0" y="0"/>
                </a:lnTo>
              </a:path>
            </a:pathLst>
          </a:custGeom>
          <a:ln w="12199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732923" y="8728559"/>
            <a:ext cx="4201795" cy="146685"/>
            <a:chOff x="1732923" y="8728559"/>
            <a:chExt cx="4201795" cy="146685"/>
          </a:xfrm>
        </p:grpSpPr>
        <p:sp>
          <p:nvSpPr>
            <p:cNvPr id="18" name="object 18"/>
            <p:cNvSpPr/>
            <p:nvPr/>
          </p:nvSpPr>
          <p:spPr>
            <a:xfrm>
              <a:off x="1732923" y="8751432"/>
              <a:ext cx="4187825" cy="0"/>
            </a:xfrm>
            <a:custGeom>
              <a:avLst/>
              <a:gdLst/>
              <a:ahLst/>
              <a:cxnLst/>
              <a:rect l="l" t="t" r="r" b="b"/>
              <a:pathLst>
                <a:path w="4187825">
                  <a:moveTo>
                    <a:pt x="4187651" y="0"/>
                  </a:moveTo>
                  <a:lnTo>
                    <a:pt x="0" y="0"/>
                  </a:lnTo>
                </a:path>
              </a:pathLst>
            </a:custGeom>
            <a:ln w="21348">
              <a:solidFill>
                <a:srgbClr val="2823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9155" y="8728559"/>
              <a:ext cx="25125" cy="1463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2823" y="8730846"/>
              <a:ext cx="25125" cy="144103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1781" y="1436461"/>
            <a:ext cx="2176816" cy="17383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4532" y="8934421"/>
            <a:ext cx="5114262" cy="112538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4531" y="471195"/>
            <a:ext cx="5162230" cy="68163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 rot="10800000">
            <a:off x="6248273" y="1483669"/>
            <a:ext cx="24458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20" dirty="0">
                <a:solidFill>
                  <a:srgbClr val="2A2A2A"/>
                </a:solidFill>
                <a:latin typeface="Calibri"/>
                <a:cs typeface="Calibri"/>
              </a:rPr>
              <a:t>Data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 rot="10800000">
            <a:off x="2944585" y="8759755"/>
            <a:ext cx="178931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b="1" spc="-10" dirty="0">
                <a:latin typeface="Calibri"/>
                <a:cs typeface="Calibri"/>
              </a:rPr>
              <a:t>PLANILHA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DE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20" dirty="0">
                <a:latin typeface="Calibri"/>
                <a:cs typeface="Calibri"/>
              </a:rPr>
              <a:t>APLICAÇAO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0E0E0E"/>
                </a:solidFill>
                <a:latin typeface="Calibri"/>
                <a:cs typeface="Calibri"/>
              </a:rPr>
              <a:t>FINANCEIRA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 rot="10800000">
            <a:off x="3832026" y="8538072"/>
            <a:ext cx="1932145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5"/>
              </a:lnSpc>
            </a:pPr>
            <a:r>
              <a:rPr sz="750" i="1" spc="-10" dirty="0">
                <a:solidFill>
                  <a:srgbClr val="161616"/>
                </a:solidFill>
                <a:latin typeface="Calibri"/>
                <a:cs typeface="Calibri"/>
              </a:rPr>
              <a:t>Valor</a:t>
            </a:r>
            <a:r>
              <a:rPr sz="750" i="1" spc="-3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0C0C0C"/>
                </a:solidFill>
                <a:latin typeface="Calibri"/>
                <a:cs typeface="Calibri"/>
              </a:rPr>
              <a:t>Reposse</a:t>
            </a:r>
            <a:r>
              <a:rPr sz="750" spc="-30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latin typeface="Calibri"/>
                <a:cs typeface="Calibri"/>
              </a:rPr>
              <a:t>mensof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i="1" dirty="0">
                <a:solidFill>
                  <a:srgbClr val="131313"/>
                </a:solidFill>
                <a:latin typeface="Calibri"/>
                <a:cs typeface="Calibri"/>
              </a:rPr>
              <a:t>(C/</a:t>
            </a:r>
            <a:r>
              <a:rPr sz="750" i="1" spc="3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750" i="1" dirty="0">
                <a:solidFill>
                  <a:srgbClr val="131313"/>
                </a:solidFill>
                <a:latin typeface="Calibri"/>
                <a:cs typeface="Calibri"/>
              </a:rPr>
              <a:t>Vr.</a:t>
            </a:r>
            <a:r>
              <a:rPr sz="750" i="1" spc="-3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750" i="1" spc="-20" dirty="0">
                <a:latin typeface="Calibri"/>
                <a:cs typeface="Calibri"/>
              </a:rPr>
              <a:t>locação-</a:t>
            </a:r>
            <a:r>
              <a:rPr sz="750" i="1" dirty="0">
                <a:latin typeface="Calibri"/>
                <a:cs typeface="Calibri"/>
              </a:rPr>
              <a:t>qdo.</a:t>
            </a:r>
            <a:r>
              <a:rPr sz="750" i="1" spc="20" dirty="0">
                <a:latin typeface="Calibri"/>
                <a:cs typeface="Calibri"/>
              </a:rPr>
              <a:t> </a:t>
            </a:r>
            <a:r>
              <a:rPr sz="750" i="1" spc="-10" dirty="0">
                <a:solidFill>
                  <a:srgbClr val="151515"/>
                </a:solidFill>
                <a:latin typeface="Calibri"/>
                <a:cs typeface="Calibri"/>
              </a:rPr>
              <a:t>houver)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 rot="10800000">
            <a:off x="3599965" y="8380054"/>
            <a:ext cx="478202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10" dirty="0">
                <a:solidFill>
                  <a:srgbClr val="181818"/>
                </a:solidFill>
                <a:latin typeface="Calibri"/>
                <a:cs typeface="Calibri"/>
              </a:rPr>
              <a:t>DESPESAS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 rot="10800000">
            <a:off x="4317685" y="8162755"/>
            <a:ext cx="96256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i="1" spc="10" dirty="0">
                <a:latin typeface="Calibri"/>
                <a:cs typeface="Calibri"/>
              </a:rPr>
              <a:t>Recursos</a:t>
            </a:r>
            <a:r>
              <a:rPr sz="900" i="1" spc="160" dirty="0"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131313"/>
                </a:solidFill>
                <a:latin typeface="Calibri"/>
                <a:cs typeface="Calibri"/>
              </a:rPr>
              <a:t>Humanos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 rot="10800000">
            <a:off x="2702223" y="8528732"/>
            <a:ext cx="674706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i="1" dirty="0">
                <a:solidFill>
                  <a:srgbClr val="1F1F1F"/>
                </a:solidFill>
                <a:latin typeface="Calibri"/>
                <a:cs typeface="Calibri"/>
              </a:rPr>
              <a:t>R$</a:t>
            </a:r>
            <a:r>
              <a:rPr sz="900" i="1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0F0F0F"/>
                </a:solidFill>
                <a:latin typeface="Calibri"/>
                <a:cs typeface="Calibri"/>
              </a:rPr>
              <a:t>141.109,98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 rot="10800000">
            <a:off x="2776338" y="8174255"/>
            <a:ext cx="7844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i="1" spc="-20" dirty="0">
                <a:latin typeface="Times New Roman"/>
                <a:cs typeface="Times New Roman"/>
              </a:rPr>
              <a:t>Valor</a:t>
            </a:r>
            <a:r>
              <a:rPr sz="900" b="1" i="1" spc="5" dirty="0">
                <a:latin typeface="Times New Roman"/>
                <a:cs typeface="Times New Roman"/>
              </a:rPr>
              <a:t> </a:t>
            </a:r>
            <a:r>
              <a:rPr sz="900" b="1" i="1" dirty="0">
                <a:solidFill>
                  <a:srgbClr val="151515"/>
                </a:solidFill>
                <a:latin typeface="Times New Roman"/>
                <a:cs typeface="Times New Roman"/>
              </a:rPr>
              <a:t>do</a:t>
            </a:r>
            <a:r>
              <a:rPr sz="900" b="1" i="1" spc="5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900" b="1" i="1" spc="-35" dirty="0">
                <a:solidFill>
                  <a:srgbClr val="131313"/>
                </a:solidFill>
                <a:latin typeface="Times New Roman"/>
                <a:cs typeface="Times New Roman"/>
              </a:rPr>
              <a:t>Merisal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 rot="10800000">
            <a:off x="1967259" y="8174255"/>
            <a:ext cx="49300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i="1" dirty="0">
                <a:solidFill>
                  <a:srgbClr val="111111"/>
                </a:solidFill>
                <a:latin typeface="Times New Roman"/>
                <a:cs typeface="Times New Roman"/>
              </a:rPr>
              <a:t>Valor</a:t>
            </a:r>
            <a:r>
              <a:rPr sz="900" b="1" i="1" spc="-5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900" b="1" i="1" spc="-55" dirty="0">
                <a:solidFill>
                  <a:srgbClr val="1F1F1F"/>
                </a:solidFill>
                <a:latin typeface="Times New Roman"/>
                <a:cs typeface="Times New Roman"/>
              </a:rPr>
              <a:t>Ann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 rot="10800000">
            <a:off x="4340345" y="7206639"/>
            <a:ext cx="1565056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181818"/>
                </a:solidFill>
                <a:latin typeface="Calibri"/>
                <a:cs typeface="Calibri"/>
              </a:rPr>
              <a:t>Provisão </a:t>
            </a:r>
            <a:r>
              <a:rPr sz="900" dirty="0">
                <a:solidFill>
                  <a:srgbClr val="151515"/>
                </a:solidFill>
                <a:latin typeface="Calibri"/>
                <a:cs typeface="Calibri"/>
              </a:rPr>
              <a:t>(21,57</a:t>
            </a:r>
            <a:r>
              <a:rPr sz="900" spc="2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sobre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11111"/>
                </a:solidFill>
                <a:latin typeface="Calibri"/>
                <a:cs typeface="Calibri"/>
              </a:rPr>
              <a:t>base</a:t>
            </a:r>
            <a:r>
              <a:rPr sz="900" spc="-10" dirty="0">
                <a:solidFill>
                  <a:srgbClr val="111111"/>
                </a:solidFill>
                <a:latin typeface="Calibri"/>
                <a:cs typeface="Calibri"/>
              </a:rPr>
              <a:t> FGTS)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 rot="10800000">
            <a:off x="3680429" y="7940881"/>
            <a:ext cx="367072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25" dirty="0">
                <a:solidFill>
                  <a:srgbClr val="181818"/>
                </a:solidFill>
                <a:latin typeface="Calibri"/>
                <a:cs typeface="Calibri"/>
              </a:rPr>
              <a:t>Salários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 rot="10800000">
            <a:off x="3686616" y="7794491"/>
            <a:ext cx="47142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30" dirty="0">
                <a:solidFill>
                  <a:srgbClr val="151515"/>
                </a:solidFill>
                <a:latin typeface="Calibri"/>
                <a:cs typeface="Calibri"/>
              </a:rPr>
              <a:t>Benefícios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 rot="10800000">
            <a:off x="3688666" y="7645812"/>
            <a:ext cx="99598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10" dirty="0">
                <a:solidFill>
                  <a:srgbClr val="111111"/>
                </a:solidFill>
                <a:latin typeface="Calibri"/>
                <a:cs typeface="Calibri"/>
              </a:rPr>
              <a:t>Encargos</a:t>
            </a:r>
            <a:r>
              <a:rPr sz="900" spc="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151515"/>
                </a:solidFill>
                <a:latin typeface="Calibri"/>
                <a:cs typeface="Calibri"/>
              </a:rPr>
              <a:t>Trabalhistas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 rot="10800000">
            <a:off x="3707500" y="7509820"/>
            <a:ext cx="589792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i="1" spc="-50" dirty="0">
                <a:latin typeface="Cambria"/>
                <a:cs typeface="Cambria"/>
              </a:rPr>
              <a:t>Sub-</a:t>
            </a:r>
            <a:r>
              <a:rPr sz="900" b="1" i="1" spc="-30" dirty="0">
                <a:latin typeface="Cambria"/>
                <a:cs typeface="Cambria"/>
              </a:rPr>
              <a:t>total</a:t>
            </a:r>
            <a:r>
              <a:rPr sz="900" b="1" i="1" spc="25" dirty="0">
                <a:latin typeface="Cambria"/>
                <a:cs typeface="Cambria"/>
              </a:rPr>
              <a:t> </a:t>
            </a:r>
            <a:r>
              <a:rPr sz="900" b="1" i="1" spc="-90" dirty="0">
                <a:solidFill>
                  <a:srgbClr val="131313"/>
                </a:solidFill>
                <a:latin typeface="Cambria"/>
                <a:cs typeface="Cambria"/>
              </a:rPr>
              <a:t>(1İ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 rot="10800000">
            <a:off x="2686103" y="7940881"/>
            <a:ext cx="60724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1A1A1A"/>
                </a:solidFill>
                <a:latin typeface="Calibri"/>
                <a:cs typeface="Calibri"/>
              </a:rPr>
              <a:t>RS</a:t>
            </a:r>
            <a:r>
              <a:rPr sz="900" spc="5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F1F1F"/>
                </a:solidFill>
                <a:latin typeface="Calibri"/>
                <a:cs typeface="Calibri"/>
              </a:rPr>
              <a:t>77.571,04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 rot="10800000">
            <a:off x="2686321" y="7794491"/>
            <a:ext cx="60661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32323"/>
                </a:solidFill>
                <a:latin typeface="Calibri"/>
                <a:cs typeface="Calibri"/>
              </a:rPr>
              <a:t>R$</a:t>
            </a:r>
            <a:r>
              <a:rPr sz="900" spc="10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61616"/>
                </a:solidFill>
                <a:latin typeface="Calibri"/>
                <a:cs typeface="Calibri"/>
              </a:rPr>
              <a:t>30.834,50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 rot="10800000">
            <a:off x="2682358" y="7645812"/>
            <a:ext cx="610982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A2A2A"/>
                </a:solidFill>
                <a:latin typeface="Calibri"/>
                <a:cs typeface="Calibri"/>
              </a:rPr>
              <a:t>RŞ</a:t>
            </a:r>
            <a:r>
              <a:rPr sz="900" spc="4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Calibri"/>
                <a:cs typeface="Calibri"/>
              </a:rPr>
              <a:t>27.537,72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 rot="10800000">
            <a:off x="2694221" y="7509820"/>
            <a:ext cx="67846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i="1" spc="-10" dirty="0">
                <a:solidFill>
                  <a:srgbClr val="181818"/>
                </a:solidFill>
                <a:latin typeface="Cambria"/>
                <a:cs typeface="Cambria"/>
              </a:rPr>
              <a:t>R$</a:t>
            </a:r>
            <a:r>
              <a:rPr sz="900" b="1" i="1" spc="10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900" b="1" i="1" spc="-30" dirty="0">
                <a:solidFill>
                  <a:srgbClr val="0F0F0F"/>
                </a:solidFill>
                <a:latin typeface="Cambria"/>
                <a:cs typeface="Cambria"/>
              </a:rPr>
              <a:t>J3S.943</a:t>
            </a:r>
            <a:r>
              <a:rPr sz="900" b="1" i="1" spc="5" dirty="0">
                <a:solidFill>
                  <a:srgbClr val="0F0F0F"/>
                </a:solidFill>
                <a:latin typeface="Cambria"/>
                <a:cs typeface="Cambria"/>
              </a:rPr>
              <a:t> </a:t>
            </a:r>
            <a:r>
              <a:rPr sz="900" b="1" i="1" spc="-65" dirty="0">
                <a:solidFill>
                  <a:srgbClr val="0F0F0F"/>
                </a:solidFill>
                <a:latin typeface="Cambria"/>
                <a:cs typeface="Cambria"/>
              </a:rPr>
              <a:t>26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 rot="10800000">
            <a:off x="1790703" y="7940881"/>
            <a:ext cx="745512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D2D2D"/>
                </a:solidFill>
                <a:latin typeface="Calibri"/>
                <a:cs typeface="Calibri"/>
              </a:rPr>
              <a:t>RS</a:t>
            </a:r>
            <a:r>
              <a:rPr sz="900" spc="5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C1C1C"/>
                </a:solidFill>
                <a:latin typeface="Calibri"/>
                <a:cs typeface="Calibri"/>
              </a:rPr>
              <a:t>1.008.423,52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 rot="10800000">
            <a:off x="1782718" y="7794491"/>
            <a:ext cx="66719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A2A2A"/>
                </a:solidFill>
                <a:latin typeface="Calibri"/>
                <a:cs typeface="Calibri"/>
              </a:rPr>
              <a:t>RS</a:t>
            </a:r>
            <a:r>
              <a:rPr sz="900" spc="5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B2B2B"/>
                </a:solidFill>
                <a:latin typeface="Calibri"/>
                <a:cs typeface="Calibri"/>
              </a:rPr>
              <a:t>370.014,00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 rot="10800000">
            <a:off x="1780447" y="7645812"/>
            <a:ext cx="66907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B2B2B"/>
                </a:solidFill>
                <a:latin typeface="Calibri"/>
                <a:cs typeface="Calibri"/>
              </a:rPr>
              <a:t>RS</a:t>
            </a:r>
            <a:r>
              <a:rPr sz="900" spc="70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Calibri"/>
                <a:cs typeface="Calibri"/>
              </a:rPr>
              <a:t>357.990,36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 rot="10800000">
            <a:off x="1794428" y="7509820"/>
            <a:ext cx="764968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spc="-10" dirty="0">
                <a:solidFill>
                  <a:srgbClr val="181818"/>
                </a:solidFill>
                <a:latin typeface="Cambria"/>
                <a:cs typeface="Cambria"/>
              </a:rPr>
              <a:t>fì$</a:t>
            </a:r>
            <a:r>
              <a:rPr sz="900" b="1" spc="6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900" b="1" i="1" spc="-45" dirty="0">
                <a:solidFill>
                  <a:srgbClr val="1A1A1A"/>
                </a:solidFill>
                <a:latin typeface="Cambria"/>
                <a:cs typeface="Cambria"/>
              </a:rPr>
              <a:t>J.</a:t>
            </a:r>
            <a:r>
              <a:rPr sz="900" b="1" i="1" spc="-45" dirty="0">
                <a:solidFill>
                  <a:srgbClr val="161616"/>
                </a:solidFill>
                <a:latin typeface="Cambria"/>
                <a:cs typeface="Cambria"/>
              </a:rPr>
              <a:t>7’36.42</a:t>
            </a:r>
            <a:r>
              <a:rPr sz="900" b="1" i="1" spc="30" dirty="0">
                <a:solidFill>
                  <a:srgbClr val="161616"/>
                </a:solidFill>
                <a:latin typeface="Cambria"/>
                <a:cs typeface="Cambria"/>
              </a:rPr>
              <a:t> </a:t>
            </a:r>
            <a:r>
              <a:rPr sz="900" i="1" dirty="0">
                <a:solidFill>
                  <a:srgbClr val="161616"/>
                </a:solidFill>
                <a:latin typeface="Cambria"/>
                <a:cs typeface="Cambria"/>
              </a:rPr>
              <a:t>'</a:t>
            </a:r>
            <a:r>
              <a:rPr sz="900" i="1" spc="-25" dirty="0">
                <a:solidFill>
                  <a:srgbClr val="161616"/>
                </a:solidFill>
                <a:latin typeface="Cambria"/>
                <a:cs typeface="Cambria"/>
              </a:rPr>
              <a:t> 88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 rot="10800000">
            <a:off x="3701108" y="7070647"/>
            <a:ext cx="59602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i="1" spc="-50" dirty="0">
                <a:latin typeface="Cambria"/>
                <a:cs typeface="Cambria"/>
              </a:rPr>
              <a:t>Sub-</a:t>
            </a:r>
            <a:r>
              <a:rPr sz="900" b="1" i="1" spc="-30" dirty="0">
                <a:latin typeface="Cambria"/>
                <a:cs typeface="Cambria"/>
              </a:rPr>
              <a:t>total</a:t>
            </a:r>
            <a:r>
              <a:rPr sz="900" b="1" i="1" spc="10" dirty="0">
                <a:latin typeface="Cambria"/>
                <a:cs typeface="Cambria"/>
              </a:rPr>
              <a:t> </a:t>
            </a:r>
            <a:r>
              <a:rPr sz="900" b="1" i="1" spc="-75" dirty="0">
                <a:solidFill>
                  <a:srgbClr val="0F0F0F"/>
                </a:solidFill>
                <a:latin typeface="Cambria"/>
                <a:cs typeface="Cambria"/>
              </a:rPr>
              <a:t>(2}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46" name="object 46"/>
          <p:cNvSpPr txBox="1"/>
          <p:nvPr/>
        </p:nvSpPr>
        <p:spPr>
          <a:xfrm rot="10800000">
            <a:off x="1781057" y="7208927"/>
            <a:ext cx="6684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313131"/>
                </a:solidFill>
                <a:latin typeface="Calibri"/>
                <a:cs typeface="Calibri"/>
              </a:rPr>
              <a:t>RS</a:t>
            </a:r>
            <a:r>
              <a:rPr sz="900" spc="6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1C1C1C"/>
                </a:solidFill>
                <a:latin typeface="Calibri"/>
                <a:cs typeface="Calibri"/>
              </a:rPr>
              <a:t>200.784,96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 rot="10800000">
            <a:off x="1800489" y="7070647"/>
            <a:ext cx="67220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i="1" spc="-40" dirty="0">
                <a:solidFill>
                  <a:srgbClr val="232323"/>
                </a:solidFill>
                <a:latin typeface="Cambria"/>
                <a:cs typeface="Cambria"/>
              </a:rPr>
              <a:t>R$</a:t>
            </a:r>
            <a:r>
              <a:rPr sz="900" b="1" i="1" spc="-5" dirty="0">
                <a:solidFill>
                  <a:srgbClr val="232323"/>
                </a:solidFill>
                <a:latin typeface="Cambria"/>
                <a:cs typeface="Cambria"/>
              </a:rPr>
              <a:t> </a:t>
            </a:r>
            <a:r>
              <a:rPr sz="900" b="1" i="1" spc="-30" dirty="0">
                <a:solidFill>
                  <a:srgbClr val="1C1C1C"/>
                </a:solidFill>
                <a:latin typeface="Cambria"/>
                <a:cs typeface="Cambria"/>
              </a:rPr>
              <a:t>200.</a:t>
            </a:r>
            <a:r>
              <a:rPr sz="900" b="1" i="1" spc="35" dirty="0">
                <a:solidFill>
                  <a:srgbClr val="1C1C1C"/>
                </a:solidFill>
                <a:latin typeface="Cambria"/>
                <a:cs typeface="Cambria"/>
              </a:rPr>
              <a:t> </a:t>
            </a:r>
            <a:r>
              <a:rPr sz="900" b="1" i="1" spc="-60" dirty="0">
                <a:latin typeface="Cambria"/>
                <a:cs typeface="Cambria"/>
              </a:rPr>
              <a:t>'84,96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 rot="10800000">
            <a:off x="2685719" y="7208927"/>
            <a:ext cx="60724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32323"/>
                </a:solidFill>
                <a:latin typeface="Calibri"/>
                <a:cs typeface="Calibri"/>
              </a:rPr>
              <a:t>R$</a:t>
            </a:r>
            <a:r>
              <a:rPr sz="900" spc="10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0C0C0C"/>
                </a:solidFill>
                <a:latin typeface="Calibri"/>
                <a:cs typeface="Calibri"/>
              </a:rPr>
              <a:t>16.732,08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 rot="10800000">
            <a:off x="2698732" y="7070647"/>
            <a:ext cx="619716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spc="-80" dirty="0">
                <a:solidFill>
                  <a:srgbClr val="131313"/>
                </a:solidFill>
                <a:latin typeface="Cambria"/>
                <a:cs typeface="Cambria"/>
              </a:rPr>
              <a:t>R$</a:t>
            </a:r>
            <a:r>
              <a:rPr sz="900" b="1" spc="45" dirty="0">
                <a:solidFill>
                  <a:srgbClr val="131313"/>
                </a:solidFill>
                <a:latin typeface="Cambria"/>
                <a:cs typeface="Cambria"/>
              </a:rPr>
              <a:t> </a:t>
            </a:r>
            <a:r>
              <a:rPr sz="900" b="1" i="1" spc="-80" dirty="0">
                <a:solidFill>
                  <a:srgbClr val="111111"/>
                </a:solidFill>
                <a:latin typeface="Cambria"/>
                <a:cs typeface="Cambria"/>
              </a:rPr>
              <a:t>16.</a:t>
            </a:r>
            <a:r>
              <a:rPr sz="900" b="1" i="1" spc="-80" dirty="0">
                <a:solidFill>
                  <a:srgbClr val="0C0C0C"/>
                </a:solidFill>
                <a:latin typeface="Cambria"/>
                <a:cs typeface="Cambria"/>
              </a:rPr>
              <a:t>7’32</a:t>
            </a:r>
            <a:r>
              <a:rPr sz="900" b="1" i="1" spc="45" dirty="0">
                <a:solidFill>
                  <a:srgbClr val="0C0C0C"/>
                </a:solidFill>
                <a:latin typeface="Cambria"/>
                <a:cs typeface="Cambria"/>
              </a:rPr>
              <a:t> </a:t>
            </a:r>
            <a:r>
              <a:rPr sz="900" b="1" i="1" spc="-110" dirty="0">
                <a:solidFill>
                  <a:srgbClr val="0C0C0C"/>
                </a:solidFill>
                <a:latin typeface="Cambria"/>
                <a:cs typeface="Cambria"/>
              </a:rPr>
              <a:t>O8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50" name="object 50"/>
          <p:cNvSpPr txBox="1"/>
          <p:nvPr/>
        </p:nvSpPr>
        <p:spPr>
          <a:xfrm rot="10800000">
            <a:off x="2704396" y="6921969"/>
            <a:ext cx="67282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spc="-40" dirty="0">
                <a:latin typeface="Cambria"/>
                <a:cs typeface="Cambria"/>
              </a:rPr>
              <a:t>R$</a:t>
            </a:r>
            <a:r>
              <a:rPr sz="900" b="1" spc="-5" dirty="0">
                <a:latin typeface="Cambria"/>
                <a:cs typeface="Cambria"/>
              </a:rPr>
              <a:t> </a:t>
            </a:r>
            <a:r>
              <a:rPr sz="900" b="1" spc="-45" dirty="0">
                <a:latin typeface="Cambria"/>
                <a:cs typeface="Cambria"/>
              </a:rPr>
              <a:t>JS2.67S,54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 rot="10800000">
            <a:off x="3698464" y="6921969"/>
            <a:ext cx="1222708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i="1" spc="-60" dirty="0">
                <a:latin typeface="Cambria"/>
                <a:cs typeface="Cambria"/>
              </a:rPr>
              <a:t>Recursos</a:t>
            </a:r>
            <a:r>
              <a:rPr sz="900" b="1" i="1" spc="50" dirty="0">
                <a:latin typeface="Cambria"/>
                <a:cs typeface="Cambria"/>
              </a:rPr>
              <a:t> </a:t>
            </a:r>
            <a:r>
              <a:rPr sz="900" b="1" i="1" spc="-60" dirty="0">
                <a:solidFill>
                  <a:srgbClr val="0F0F0F"/>
                </a:solidFill>
                <a:latin typeface="Cambria"/>
                <a:cs typeface="Cambria"/>
              </a:rPr>
              <a:t>Humanos</a:t>
            </a:r>
            <a:r>
              <a:rPr sz="900" b="1" i="1" spc="35" dirty="0">
                <a:solidFill>
                  <a:srgbClr val="0F0F0F"/>
                </a:solidFill>
                <a:latin typeface="Cambria"/>
                <a:cs typeface="Cambria"/>
              </a:rPr>
              <a:t> </a:t>
            </a:r>
            <a:r>
              <a:rPr sz="900" b="1" i="1" dirty="0">
                <a:latin typeface="Cambria"/>
                <a:cs typeface="Cambria"/>
              </a:rPr>
              <a:t>(1</a:t>
            </a:r>
            <a:r>
              <a:rPr sz="900" b="1" i="1" spc="170" dirty="0">
                <a:latin typeface="Cambria"/>
                <a:cs typeface="Cambria"/>
              </a:rPr>
              <a:t>  </a:t>
            </a:r>
            <a:r>
              <a:rPr sz="900" b="1" i="1" spc="-25" dirty="0">
                <a:solidFill>
                  <a:srgbClr val="1A1A1A"/>
                </a:solidFill>
                <a:latin typeface="Cambria"/>
                <a:cs typeface="Cambria"/>
              </a:rPr>
              <a:t>2)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 rot="10800000">
            <a:off x="3453543" y="6730868"/>
            <a:ext cx="76622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latin typeface="Calibri"/>
                <a:cs typeface="Calibri"/>
              </a:rPr>
              <a:t>Custos </a:t>
            </a:r>
            <a:r>
              <a:rPr sz="900" spc="-10" dirty="0">
                <a:solidFill>
                  <a:srgbClr val="0C0C0C"/>
                </a:solidFill>
                <a:latin typeface="Calibri"/>
                <a:cs typeface="Calibri"/>
              </a:rPr>
              <a:t>Indiretos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 rot="10800000">
            <a:off x="3673413" y="6584478"/>
            <a:ext cx="25077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45" dirty="0">
                <a:solidFill>
                  <a:srgbClr val="0F0F0F"/>
                </a:solidFill>
                <a:latin typeface="Calibri"/>
                <a:cs typeface="Calibri"/>
              </a:rPr>
              <a:t>Agua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 rot="10800000">
            <a:off x="3665132" y="6435799"/>
            <a:ext cx="18785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35" dirty="0">
                <a:solidFill>
                  <a:srgbClr val="232323"/>
                </a:solidFill>
                <a:latin typeface="Calibri"/>
                <a:cs typeface="Calibri"/>
              </a:rPr>
              <a:t>Luz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 rot="10800000">
            <a:off x="3666774" y="6287121"/>
            <a:ext cx="201166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35" dirty="0">
                <a:solidFill>
                  <a:srgbClr val="212121"/>
                </a:solidFill>
                <a:latin typeface="Calibri"/>
                <a:cs typeface="Calibri"/>
              </a:rPr>
              <a:t>Gás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 rot="10800000">
            <a:off x="3690025" y="6140730"/>
            <a:ext cx="94175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10" dirty="0">
                <a:solidFill>
                  <a:srgbClr val="161616"/>
                </a:solidFill>
                <a:latin typeface="Calibri"/>
                <a:cs typeface="Calibri"/>
              </a:rPr>
              <a:t>Material</a:t>
            </a:r>
            <a:r>
              <a:rPr sz="900" spc="-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D1D1D"/>
                </a:solidFill>
                <a:latin typeface="Calibri"/>
                <a:cs typeface="Calibri"/>
              </a:rPr>
              <a:t>Pedagógico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 rot="10800000">
            <a:off x="3686999" y="5994340"/>
            <a:ext cx="91970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10" dirty="0">
                <a:solidFill>
                  <a:srgbClr val="1C1C1C"/>
                </a:solidFill>
                <a:latin typeface="Calibri"/>
                <a:cs typeface="Calibri"/>
              </a:rPr>
              <a:t>Material</a:t>
            </a:r>
            <a:r>
              <a:rPr sz="900" spc="10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62626"/>
                </a:solidFill>
                <a:latin typeface="Calibri"/>
                <a:cs typeface="Calibri"/>
              </a:rPr>
              <a:t>de</a:t>
            </a:r>
            <a:r>
              <a:rPr sz="900" spc="-1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81818"/>
                </a:solidFill>
                <a:latin typeface="Calibri"/>
                <a:cs typeface="Calibri"/>
              </a:rPr>
              <a:t>limpeza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 rot="10800000">
            <a:off x="3685455" y="5847949"/>
            <a:ext cx="896398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10" dirty="0">
                <a:solidFill>
                  <a:srgbClr val="0F0F0F"/>
                </a:solidFill>
                <a:latin typeface="Calibri"/>
                <a:cs typeface="Calibri"/>
              </a:rPr>
              <a:t>Material</a:t>
            </a:r>
            <a:r>
              <a:rPr sz="900" spc="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62626"/>
                </a:solidFill>
                <a:latin typeface="Calibri"/>
                <a:cs typeface="Calibri"/>
              </a:rPr>
              <a:t>de</a:t>
            </a:r>
            <a:r>
              <a:rPr sz="900" spc="-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1A1A1A"/>
                </a:solidFill>
                <a:latin typeface="Calibri"/>
                <a:cs typeface="Calibri"/>
              </a:rPr>
              <a:t>higiene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 rot="10800000">
            <a:off x="3681461" y="5699270"/>
            <a:ext cx="407696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30" dirty="0">
                <a:solidFill>
                  <a:srgbClr val="131313"/>
                </a:solidFill>
                <a:latin typeface="Calibri"/>
                <a:cs typeface="Calibri"/>
              </a:rPr>
              <a:t>Telefone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 rot="10800000">
            <a:off x="3689023" y="5552880"/>
            <a:ext cx="64156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20" dirty="0">
                <a:solidFill>
                  <a:srgbClr val="0C0C0C"/>
                </a:solidFill>
                <a:latin typeface="Calibri"/>
                <a:cs typeface="Calibri"/>
              </a:rPr>
              <a:t>Contabilidade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 rot="10800000">
            <a:off x="3688605" y="5404201"/>
            <a:ext cx="1649928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10" dirty="0">
                <a:solidFill>
                  <a:srgbClr val="161616"/>
                </a:solidFill>
                <a:latin typeface="Calibri"/>
                <a:cs typeface="Calibri"/>
              </a:rPr>
              <a:t>Pequenas</a:t>
            </a:r>
            <a:r>
              <a:rPr sz="900" spc="-2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Calibri"/>
                <a:cs typeface="Calibri"/>
              </a:rPr>
              <a:t>Manutenções</a:t>
            </a:r>
            <a:r>
              <a:rPr sz="900" spc="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D1D1D"/>
                </a:solidFill>
                <a:latin typeface="Calibri"/>
                <a:cs typeface="Calibri"/>
              </a:rPr>
              <a:t>da</a:t>
            </a:r>
            <a:r>
              <a:rPr sz="900" spc="-40" dirty="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Calibri"/>
                <a:cs typeface="Calibri"/>
              </a:rPr>
              <a:t>unidade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 rot="10800000">
            <a:off x="2685322" y="6584478"/>
            <a:ext cx="55123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131313"/>
                </a:solidFill>
                <a:latin typeface="Calibri"/>
                <a:cs typeface="Calibri"/>
              </a:rPr>
              <a:t>RS</a:t>
            </a:r>
            <a:r>
              <a:rPr sz="900" spc="4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A1A1A"/>
                </a:solidFill>
                <a:latin typeface="Calibri"/>
                <a:cs typeface="Calibri"/>
              </a:rPr>
              <a:t>2.500,00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 rot="10800000">
            <a:off x="2679614" y="6435799"/>
            <a:ext cx="47142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82828"/>
                </a:solidFill>
                <a:latin typeface="Calibri"/>
                <a:cs typeface="Calibri"/>
              </a:rPr>
              <a:t>RS</a:t>
            </a:r>
            <a:r>
              <a:rPr sz="900" spc="60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D1D1D"/>
                </a:solidFill>
                <a:latin typeface="Calibri"/>
                <a:cs typeface="Calibri"/>
              </a:rPr>
              <a:t>920,49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 rot="10800000">
            <a:off x="2685827" y="6289409"/>
            <a:ext cx="548746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1C1C1C"/>
                </a:solidFill>
                <a:latin typeface="Calibri"/>
                <a:cs typeface="Calibri"/>
              </a:rPr>
              <a:t>RS</a:t>
            </a:r>
            <a:r>
              <a:rPr sz="900" spc="55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181818"/>
                </a:solidFill>
                <a:latin typeface="Calibri"/>
                <a:cs typeface="Calibri"/>
              </a:rPr>
              <a:t>1.000,00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 rot="10800000">
            <a:off x="2685322" y="6143018"/>
            <a:ext cx="55123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F2F2F"/>
                </a:solidFill>
                <a:latin typeface="Calibri"/>
                <a:cs typeface="Calibri"/>
              </a:rPr>
              <a:t>RS</a:t>
            </a:r>
            <a:r>
              <a:rPr sz="900" spc="4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A1A1A"/>
                </a:solidFill>
                <a:latin typeface="Calibri"/>
                <a:cs typeface="Calibri"/>
              </a:rPr>
              <a:t>2.500,00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 rot="10800000">
            <a:off x="2685322" y="5996627"/>
            <a:ext cx="55123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62626"/>
                </a:solidFill>
                <a:latin typeface="Calibri"/>
                <a:cs typeface="Calibri"/>
              </a:rPr>
              <a:t>RS</a:t>
            </a:r>
            <a:r>
              <a:rPr sz="900" spc="4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81818"/>
                </a:solidFill>
                <a:latin typeface="Calibri"/>
                <a:cs typeface="Calibri"/>
              </a:rPr>
              <a:t>2.500,00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 rot="10800000">
            <a:off x="2680988" y="5850236"/>
            <a:ext cx="47019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A2A2A"/>
                </a:solidFill>
                <a:latin typeface="Calibri"/>
                <a:cs typeface="Calibri"/>
              </a:rPr>
              <a:t>RS</a:t>
            </a:r>
            <a:r>
              <a:rPr sz="900" spc="4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62626"/>
                </a:solidFill>
                <a:latin typeface="Calibri"/>
                <a:cs typeface="Calibri"/>
              </a:rPr>
              <a:t>600,00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 rot="10800000">
            <a:off x="2682740" y="5699270"/>
            <a:ext cx="468346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313131"/>
                </a:solidFill>
                <a:latin typeface="Calibri"/>
                <a:cs typeface="Calibri"/>
              </a:rPr>
              <a:t>RS</a:t>
            </a:r>
            <a:r>
              <a:rPr sz="900" spc="6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1A1A1A"/>
                </a:solidFill>
                <a:latin typeface="Calibri"/>
                <a:cs typeface="Calibri"/>
              </a:rPr>
              <a:t>850,00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 rot="10800000">
            <a:off x="2678734" y="5552880"/>
            <a:ext cx="47204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A2A2A"/>
                </a:solidFill>
                <a:latin typeface="Calibri"/>
                <a:cs typeface="Calibri"/>
              </a:rPr>
              <a:t>RS</a:t>
            </a:r>
            <a:r>
              <a:rPr sz="900" spc="4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C1C1C"/>
                </a:solidFill>
                <a:latin typeface="Calibri"/>
                <a:cs typeface="Calibri"/>
              </a:rPr>
              <a:t>981,75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 rot="10800000">
            <a:off x="2685301" y="5406488"/>
            <a:ext cx="54936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F2F2F"/>
                </a:solidFill>
                <a:latin typeface="Calibri"/>
                <a:cs typeface="Calibri"/>
              </a:rPr>
              <a:t>RS</a:t>
            </a:r>
            <a:r>
              <a:rPr sz="900" spc="3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81818"/>
                </a:solidFill>
                <a:latin typeface="Calibri"/>
                <a:cs typeface="Calibri"/>
              </a:rPr>
              <a:t>2.500,00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 rot="10800000">
            <a:off x="2676665" y="5257810"/>
            <a:ext cx="35984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1F1F1F"/>
                </a:solidFill>
                <a:latin typeface="Calibri"/>
                <a:cs typeface="Calibri"/>
              </a:rPr>
              <a:t>R$</a:t>
            </a:r>
            <a:r>
              <a:rPr sz="900" spc="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282828"/>
                </a:solidFill>
                <a:latin typeface="Calibri"/>
                <a:cs typeface="Calibri"/>
              </a:rPr>
              <a:t>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 rot="10800000">
            <a:off x="2676665" y="5109132"/>
            <a:ext cx="35984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32323"/>
                </a:solidFill>
                <a:latin typeface="Calibri"/>
                <a:cs typeface="Calibri"/>
              </a:rPr>
              <a:t>RS</a:t>
            </a:r>
            <a:r>
              <a:rPr sz="900" spc="4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262626"/>
                </a:solidFill>
                <a:latin typeface="Calibri"/>
                <a:cs typeface="Calibri"/>
              </a:rPr>
              <a:t>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 rot="10800000">
            <a:off x="2676665" y="4962741"/>
            <a:ext cx="35984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62626"/>
                </a:solidFill>
                <a:latin typeface="Calibri"/>
                <a:cs typeface="Calibri"/>
              </a:rPr>
              <a:t>R$</a:t>
            </a:r>
            <a:r>
              <a:rPr sz="900" spc="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1F1F1F"/>
                </a:solidFill>
                <a:latin typeface="Calibri"/>
                <a:cs typeface="Calibri"/>
              </a:rPr>
              <a:t>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 rot="10800000">
            <a:off x="2676665" y="4818637"/>
            <a:ext cx="35984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62626"/>
                </a:solidFill>
                <a:latin typeface="Calibri"/>
                <a:cs typeface="Calibri"/>
              </a:rPr>
              <a:t>R$</a:t>
            </a:r>
            <a:r>
              <a:rPr sz="900" spc="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282828"/>
                </a:solidFill>
                <a:latin typeface="Calibri"/>
                <a:cs typeface="Calibri"/>
              </a:rPr>
              <a:t>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 rot="10800000">
            <a:off x="2676665" y="4672247"/>
            <a:ext cx="35984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32323"/>
                </a:solidFill>
                <a:latin typeface="Calibri"/>
                <a:cs typeface="Calibri"/>
              </a:rPr>
              <a:t>R$</a:t>
            </a:r>
            <a:r>
              <a:rPr sz="900" spc="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2A2A2A"/>
                </a:solidFill>
                <a:latin typeface="Calibri"/>
                <a:cs typeface="Calibri"/>
              </a:rPr>
              <a:t>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 rot="10800000">
            <a:off x="2701813" y="4530431"/>
            <a:ext cx="611606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60" dirty="0">
                <a:solidFill>
                  <a:srgbClr val="131313"/>
                </a:solidFill>
                <a:latin typeface="Calibri"/>
                <a:cs typeface="Calibri"/>
              </a:rPr>
              <a:t>/ty</a:t>
            </a:r>
            <a:r>
              <a:rPr sz="900" spc="2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13.752,24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 rot="10800000">
            <a:off x="2708629" y="4379464"/>
            <a:ext cx="6684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i="1" dirty="0">
                <a:solidFill>
                  <a:srgbClr val="181818"/>
                </a:solidFill>
                <a:latin typeface="Calibri"/>
                <a:cs typeface="Calibri"/>
              </a:rPr>
              <a:t>R$</a:t>
            </a:r>
            <a:r>
              <a:rPr sz="900" i="1" spc="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900" b="1" i="1" spc="-20" dirty="0">
                <a:solidFill>
                  <a:srgbClr val="0F0F0F"/>
                </a:solidFill>
                <a:latin typeface="Calibri"/>
                <a:cs typeface="Calibri"/>
              </a:rPr>
              <a:t>166.427,58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 rot="10800000">
            <a:off x="3703266" y="4530431"/>
            <a:ext cx="52579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b="1" spc="-10" dirty="0">
                <a:solidFill>
                  <a:srgbClr val="0A0A0A"/>
                </a:solidFill>
                <a:latin typeface="Calibri"/>
                <a:cs typeface="Calibri"/>
              </a:rPr>
              <a:t>Sub-total</a:t>
            </a:r>
            <a:r>
              <a:rPr sz="900" b="1" spc="-20" dirty="0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151515"/>
                </a:solidFill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 rot="10800000">
            <a:off x="3707352" y="4379464"/>
            <a:ext cx="193318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b="1" i="1" dirty="0">
                <a:solidFill>
                  <a:srgbClr val="181818"/>
                </a:solidFill>
                <a:latin typeface="Calibri"/>
                <a:cs typeface="Calibri"/>
              </a:rPr>
              <a:t>Valor</a:t>
            </a:r>
            <a:r>
              <a:rPr sz="900" b="1" i="1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900" b="1" i="1" dirty="0">
                <a:solidFill>
                  <a:srgbClr val="0E0E0E"/>
                </a:solidFill>
                <a:latin typeface="Calibri"/>
                <a:cs typeface="Calibri"/>
              </a:rPr>
              <a:t>Mensal</a:t>
            </a:r>
            <a:r>
              <a:rPr sz="900" b="1" i="1" spc="15" dirty="0">
                <a:solidFill>
                  <a:srgbClr val="0E0E0E"/>
                </a:solidFill>
                <a:latin typeface="Calibri"/>
                <a:cs typeface="Calibri"/>
              </a:rPr>
              <a:t> </a:t>
            </a:r>
            <a:r>
              <a:rPr sz="900" b="1" i="1" spc="-10" dirty="0">
                <a:solidFill>
                  <a:srgbClr val="111111"/>
                </a:solidFill>
                <a:latin typeface="Calibri"/>
                <a:cs typeface="Calibri"/>
              </a:rPr>
              <a:t>Subsídio</a:t>
            </a:r>
            <a:r>
              <a:rPr sz="900" b="1" i="1" spc="-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11111"/>
                </a:solidFill>
                <a:latin typeface="Calibri"/>
                <a:cs typeface="Calibri"/>
              </a:rPr>
              <a:t>e</a:t>
            </a:r>
            <a:r>
              <a:rPr sz="900" spc="-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900" b="1" i="1" spc="-10" dirty="0">
                <a:latin typeface="Calibri"/>
                <a:cs typeface="Calibri"/>
              </a:rPr>
              <a:t>manut.</a:t>
            </a:r>
            <a:r>
              <a:rPr sz="900" b="1" i="1" spc="5" dirty="0">
                <a:latin typeface="Calibri"/>
                <a:cs typeface="Calibri"/>
              </a:rPr>
              <a:t> </a:t>
            </a:r>
            <a:r>
              <a:rPr sz="900" b="1" i="1" spc="-10" dirty="0">
                <a:solidFill>
                  <a:srgbClr val="0C0C0C"/>
                </a:solidFill>
                <a:latin typeface="Calibri"/>
                <a:cs typeface="Calibri"/>
              </a:rPr>
              <a:t>Unidade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 rot="10800000">
            <a:off x="3850932" y="4198573"/>
            <a:ext cx="2050352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i="1" dirty="0">
                <a:solidFill>
                  <a:srgbClr val="151515"/>
                </a:solidFill>
                <a:latin typeface="Calibri"/>
                <a:cs typeface="Calibri"/>
              </a:rPr>
              <a:t>Diferença</a:t>
            </a:r>
            <a:r>
              <a:rPr sz="1050" i="1" spc="39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necessária</a:t>
            </a:r>
            <a:r>
              <a:rPr sz="1050" i="1" spc="434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para</a:t>
            </a:r>
            <a:r>
              <a:rPr sz="1050" i="1" spc="310" dirty="0">
                <a:latin typeface="Calibri"/>
                <a:cs typeface="Calibri"/>
              </a:rPr>
              <a:t> </a:t>
            </a:r>
            <a:r>
              <a:rPr sz="1050" i="1" spc="-10" dirty="0">
                <a:latin typeface="Calibri"/>
                <a:cs typeface="Calibri"/>
              </a:rPr>
              <a:t>dissidiO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 rot="10800000">
            <a:off x="1779502" y="6584478"/>
            <a:ext cx="611606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1D1D1D"/>
                </a:solidFill>
                <a:latin typeface="Calibri"/>
                <a:cs typeface="Calibri"/>
              </a:rPr>
              <a:t>RS</a:t>
            </a:r>
            <a:r>
              <a:rPr sz="900" spc="50" dirty="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62626"/>
                </a:solidFill>
                <a:latin typeface="Calibri"/>
                <a:cs typeface="Calibri"/>
              </a:rPr>
              <a:t>30.000,00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 rot="10800000">
            <a:off x="1778899" y="6435799"/>
            <a:ext cx="61223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151515"/>
                </a:solidFill>
                <a:latin typeface="Calibri"/>
                <a:cs typeface="Calibri"/>
              </a:rPr>
              <a:t>RS</a:t>
            </a:r>
            <a:r>
              <a:rPr sz="900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Calibri"/>
                <a:cs typeface="Calibri"/>
              </a:rPr>
              <a:t>11.045,88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 rot="10800000">
            <a:off x="1783470" y="6289409"/>
            <a:ext cx="60724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1F1F1F"/>
                </a:solidFill>
                <a:latin typeface="Calibri"/>
                <a:cs typeface="Calibri"/>
              </a:rPr>
              <a:t>RS</a:t>
            </a:r>
            <a:r>
              <a:rPr sz="900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A2A2A"/>
                </a:solidFill>
                <a:latin typeface="Calibri"/>
                <a:cs typeface="Calibri"/>
              </a:rPr>
              <a:t>12.000,00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 rot="10800000">
            <a:off x="1779518" y="6143018"/>
            <a:ext cx="61347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F2F2F"/>
                </a:solidFill>
                <a:latin typeface="Calibri"/>
                <a:cs typeface="Calibri"/>
              </a:rPr>
              <a:t>RS</a:t>
            </a:r>
            <a:r>
              <a:rPr sz="900" spc="7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2323"/>
                </a:solidFill>
                <a:latin typeface="Calibri"/>
                <a:cs typeface="Calibri"/>
              </a:rPr>
              <a:t>30.000,00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 rot="10800000">
            <a:off x="1779518" y="5996627"/>
            <a:ext cx="61347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B2B2B"/>
                </a:solidFill>
                <a:latin typeface="Calibri"/>
                <a:cs typeface="Calibri"/>
              </a:rPr>
              <a:t>RS</a:t>
            </a:r>
            <a:r>
              <a:rPr sz="900" spc="70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62626"/>
                </a:solidFill>
                <a:latin typeface="Calibri"/>
                <a:cs typeface="Calibri"/>
              </a:rPr>
              <a:t>30.000,00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 rot="10800000">
            <a:off x="1778255" y="5850236"/>
            <a:ext cx="55619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62626"/>
                </a:solidFill>
                <a:latin typeface="Calibri"/>
                <a:cs typeface="Calibri"/>
              </a:rPr>
              <a:t>R$</a:t>
            </a:r>
            <a:r>
              <a:rPr sz="900" spc="1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42424"/>
                </a:solidFill>
                <a:latin typeface="Calibri"/>
                <a:cs typeface="Calibri"/>
              </a:rPr>
              <a:t>7.200,00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 rot="10800000">
            <a:off x="1783470" y="5699270"/>
            <a:ext cx="60724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313131"/>
                </a:solidFill>
                <a:latin typeface="Calibri"/>
                <a:cs typeface="Calibri"/>
              </a:rPr>
              <a:t>RS</a:t>
            </a:r>
            <a:r>
              <a:rPr sz="900" spc="5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82828"/>
                </a:solidFill>
                <a:latin typeface="Calibri"/>
                <a:cs typeface="Calibri"/>
              </a:rPr>
              <a:t>10.200,00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 rot="10800000">
            <a:off x="1783470" y="5552880"/>
            <a:ext cx="60724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A2A2A"/>
                </a:solidFill>
                <a:latin typeface="Calibri"/>
                <a:cs typeface="Calibri"/>
              </a:rPr>
              <a:t>RS</a:t>
            </a:r>
            <a:r>
              <a:rPr sz="900" spc="5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D1D1D"/>
                </a:solidFill>
                <a:latin typeface="Calibri"/>
                <a:cs typeface="Calibri"/>
              </a:rPr>
              <a:t>11.781,00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 rot="10800000">
            <a:off x="1779502" y="5406488"/>
            <a:ext cx="611606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D2D2D"/>
                </a:solidFill>
                <a:latin typeface="Calibri"/>
                <a:cs typeface="Calibri"/>
              </a:rPr>
              <a:t>RS</a:t>
            </a:r>
            <a:r>
              <a:rPr sz="900" spc="5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1F1F1F"/>
                </a:solidFill>
                <a:latin typeface="Calibri"/>
                <a:cs typeface="Calibri"/>
              </a:rPr>
              <a:t>30.000,00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 rot="10800000">
            <a:off x="1772199" y="5257810"/>
            <a:ext cx="36225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B2B2B"/>
                </a:solidFill>
                <a:latin typeface="Calibri"/>
                <a:cs typeface="Calibri"/>
              </a:rPr>
              <a:t>R$</a:t>
            </a:r>
            <a:r>
              <a:rPr sz="900" spc="20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313131"/>
                </a:solidFill>
                <a:latin typeface="Calibri"/>
                <a:cs typeface="Calibri"/>
              </a:rPr>
              <a:t>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 rot="10800000">
            <a:off x="1772199" y="5109132"/>
            <a:ext cx="36225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82828"/>
                </a:solidFill>
                <a:latin typeface="Calibri"/>
                <a:cs typeface="Calibri"/>
              </a:rPr>
              <a:t>R$</a:t>
            </a:r>
            <a:r>
              <a:rPr sz="900" spc="20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343434"/>
                </a:solidFill>
                <a:latin typeface="Calibri"/>
                <a:cs typeface="Calibri"/>
              </a:rPr>
              <a:t>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 rot="10800000">
            <a:off x="1772133" y="4962741"/>
            <a:ext cx="35984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42424"/>
                </a:solidFill>
                <a:latin typeface="Calibri"/>
                <a:cs typeface="Calibri"/>
              </a:rPr>
              <a:t>R$</a:t>
            </a:r>
            <a:r>
              <a:rPr sz="900" spc="5" dirty="0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2F2F2F"/>
                </a:solidFill>
                <a:latin typeface="Calibri"/>
                <a:cs typeface="Calibri"/>
              </a:rPr>
              <a:t>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 rot="10800000">
            <a:off x="1772133" y="4818637"/>
            <a:ext cx="35984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12121"/>
                </a:solidFill>
                <a:latin typeface="Calibri"/>
                <a:cs typeface="Calibri"/>
              </a:rPr>
              <a:t>R$</a:t>
            </a:r>
            <a:r>
              <a:rPr sz="9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3F3F3F"/>
                </a:solidFill>
                <a:latin typeface="Calibri"/>
                <a:cs typeface="Calibri"/>
              </a:rPr>
              <a:t>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 rot="10800000">
            <a:off x="1772133" y="4672247"/>
            <a:ext cx="35984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F2F2F"/>
                </a:solidFill>
                <a:latin typeface="Calibri"/>
                <a:cs typeface="Calibri"/>
              </a:rPr>
              <a:t>R$</a:t>
            </a:r>
            <a:r>
              <a:rPr sz="900" spc="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313131"/>
                </a:solidFill>
                <a:latin typeface="Calibri"/>
                <a:cs typeface="Calibri"/>
              </a:rPr>
              <a:t>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 rot="10800000">
            <a:off x="1802241" y="4530431"/>
            <a:ext cx="67220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i="1" dirty="0">
                <a:solidFill>
                  <a:srgbClr val="1D1D1D"/>
                </a:solidFill>
                <a:latin typeface="Calibri"/>
                <a:cs typeface="Calibri"/>
              </a:rPr>
              <a:t>R$</a:t>
            </a:r>
            <a:r>
              <a:rPr sz="900" i="1" spc="10" dirty="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131313"/>
                </a:solidFill>
                <a:latin typeface="Calibri"/>
                <a:cs typeface="Calibri"/>
              </a:rPr>
              <a:t>165.026,88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 rot="10800000">
            <a:off x="1804698" y="4379464"/>
            <a:ext cx="75178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b="1" spc="-85" dirty="0">
                <a:solidFill>
                  <a:srgbClr val="181818"/>
                </a:solidFill>
                <a:latin typeface="Calibri"/>
                <a:cs typeface="Calibri"/>
              </a:rPr>
              <a:t>/tfi</a:t>
            </a:r>
            <a:r>
              <a:rPr sz="900" b="1" spc="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900" b="1" i="1" spc="-30" dirty="0">
                <a:solidFill>
                  <a:srgbClr val="161616"/>
                </a:solidFill>
                <a:latin typeface="Calibri"/>
                <a:cs typeface="Calibri"/>
              </a:rPr>
              <a:t>2.102.239,2’2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 rot="10800000">
            <a:off x="2078399" y="4198573"/>
            <a:ext cx="56661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i="1" spc="-140" dirty="0">
                <a:solidFill>
                  <a:srgbClr val="262626"/>
                </a:solidFill>
                <a:latin typeface="Calibri"/>
                <a:cs typeface="Calibri"/>
              </a:rPr>
              <a:t>R$</a:t>
            </a:r>
            <a:r>
              <a:rPr sz="1050" i="1" spc="-1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050" i="1" spc="-125" dirty="0">
                <a:solidFill>
                  <a:srgbClr val="111111"/>
                </a:solidFill>
                <a:latin typeface="Calibri"/>
                <a:cs typeface="Calibri"/>
              </a:rPr>
              <a:t>30.897,58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 rot="10800000">
            <a:off x="3241612" y="4045510"/>
            <a:ext cx="119299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latin typeface="Calibri"/>
                <a:cs typeface="Calibri"/>
              </a:rPr>
              <a:t>Locação </a:t>
            </a:r>
            <a:r>
              <a:rPr sz="900" spc="-10" dirty="0">
                <a:solidFill>
                  <a:srgbClr val="0C0C0C"/>
                </a:solidFill>
                <a:latin typeface="Calibri"/>
                <a:cs typeface="Calibri"/>
              </a:rPr>
              <a:t>(quando</a:t>
            </a:r>
            <a:r>
              <a:rPr sz="900" spc="15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80808"/>
                </a:solidFill>
                <a:latin typeface="Calibri"/>
                <a:cs typeface="Calibri"/>
              </a:rPr>
              <a:t>houver)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 rot="10800000">
            <a:off x="3697877" y="3899120"/>
            <a:ext cx="354432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i="1" spc="-30" dirty="0">
                <a:solidFill>
                  <a:srgbClr val="111111"/>
                </a:solidFill>
                <a:latin typeface="Calibri"/>
                <a:cs typeface="Calibri"/>
              </a:rPr>
              <a:t>Aluguel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 rot="10800000">
            <a:off x="3694298" y="3752728"/>
            <a:ext cx="23400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i="1" spc="-45" dirty="0">
                <a:solidFill>
                  <a:srgbClr val="1D1D1D"/>
                </a:solidFill>
                <a:latin typeface="Calibri"/>
                <a:cs typeface="Calibri"/>
              </a:rPr>
              <a:t>IPTU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 rot="10800000">
            <a:off x="3706757" y="3599475"/>
            <a:ext cx="51898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b="1" i="1" spc="-10" dirty="0">
                <a:latin typeface="Calibri"/>
                <a:cs typeface="Calibri"/>
              </a:rPr>
              <a:t>Sub-totaI4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 rot="10800000">
            <a:off x="2685173" y="3907231"/>
            <a:ext cx="54626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-60" dirty="0">
                <a:solidFill>
                  <a:srgbClr val="2B2B2B"/>
                </a:solidFill>
                <a:latin typeface="Cambria"/>
                <a:cs typeface="Cambria"/>
              </a:rPr>
              <a:t>RS</a:t>
            </a:r>
            <a:r>
              <a:rPr sz="900" spc="15" dirty="0">
                <a:solidFill>
                  <a:srgbClr val="2B2B2B"/>
                </a:solidFill>
                <a:latin typeface="Cambria"/>
                <a:cs typeface="Cambria"/>
              </a:rPr>
              <a:t> </a:t>
            </a:r>
            <a:r>
              <a:rPr sz="900" spc="-50" dirty="0">
                <a:solidFill>
                  <a:srgbClr val="181818"/>
                </a:solidFill>
                <a:latin typeface="Cambria"/>
                <a:cs typeface="Cambria"/>
              </a:rPr>
              <a:t>5.454,86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03" name="object 103"/>
          <p:cNvSpPr txBox="1"/>
          <p:nvPr/>
        </p:nvSpPr>
        <p:spPr>
          <a:xfrm rot="10800000">
            <a:off x="2679573" y="3760840"/>
            <a:ext cx="468346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-35" dirty="0">
                <a:solidFill>
                  <a:srgbClr val="1F1F1F"/>
                </a:solidFill>
                <a:latin typeface="Cambria"/>
                <a:cs typeface="Cambria"/>
              </a:rPr>
              <a:t>RS</a:t>
            </a:r>
            <a:r>
              <a:rPr sz="900" spc="-10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900" spc="-55" dirty="0">
                <a:solidFill>
                  <a:srgbClr val="1F1F1F"/>
                </a:solidFill>
                <a:latin typeface="Cambria"/>
                <a:cs typeface="Cambria"/>
              </a:rPr>
              <a:t>125,12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04" name="object 104"/>
          <p:cNvSpPr txBox="1"/>
          <p:nvPr/>
        </p:nvSpPr>
        <p:spPr>
          <a:xfrm rot="10800000">
            <a:off x="2698239" y="3609873"/>
            <a:ext cx="55868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i="1" spc="-114" dirty="0">
                <a:latin typeface="Cambria"/>
                <a:cs typeface="Cambria"/>
              </a:rPr>
              <a:t>RR</a:t>
            </a:r>
            <a:r>
              <a:rPr sz="900" b="1" i="1" spc="50" dirty="0">
                <a:latin typeface="Cambria"/>
                <a:cs typeface="Cambria"/>
              </a:rPr>
              <a:t> </a:t>
            </a:r>
            <a:r>
              <a:rPr sz="900" b="1" i="1" spc="-60" dirty="0">
                <a:latin typeface="Cambria"/>
                <a:cs typeface="Cambria"/>
              </a:rPr>
              <a:t>S.S7'9</a:t>
            </a:r>
            <a:r>
              <a:rPr sz="900" b="1" i="1" spc="-15" dirty="0">
                <a:latin typeface="Cambria"/>
                <a:cs typeface="Cambria"/>
              </a:rPr>
              <a:t> </a:t>
            </a:r>
            <a:r>
              <a:rPr sz="900" b="1" i="1" spc="-55" dirty="0">
                <a:latin typeface="Cambria"/>
                <a:cs typeface="Cambria"/>
              </a:rPr>
              <a:t>98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05" name="object 105"/>
          <p:cNvSpPr txBox="1"/>
          <p:nvPr/>
        </p:nvSpPr>
        <p:spPr>
          <a:xfrm rot="10800000">
            <a:off x="1778847" y="3907231"/>
            <a:ext cx="60911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-50" dirty="0">
                <a:solidFill>
                  <a:srgbClr val="2B2B2B"/>
                </a:solidFill>
                <a:latin typeface="Cambria"/>
                <a:cs typeface="Cambria"/>
              </a:rPr>
              <a:t>RŞ</a:t>
            </a:r>
            <a:r>
              <a:rPr sz="900" spc="5" dirty="0">
                <a:solidFill>
                  <a:srgbClr val="2B2B2B"/>
                </a:solidFill>
                <a:latin typeface="Cambria"/>
                <a:cs typeface="Cambria"/>
              </a:rPr>
              <a:t> </a:t>
            </a:r>
            <a:r>
              <a:rPr sz="900" spc="-45" dirty="0">
                <a:solidFill>
                  <a:srgbClr val="212121"/>
                </a:solidFill>
                <a:latin typeface="Cambria"/>
                <a:cs typeface="Cambria"/>
              </a:rPr>
              <a:t>65.458,32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06" name="object 106"/>
          <p:cNvSpPr txBox="1"/>
          <p:nvPr/>
        </p:nvSpPr>
        <p:spPr>
          <a:xfrm rot="10800000">
            <a:off x="1782237" y="3760840"/>
            <a:ext cx="54936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-35" dirty="0">
                <a:solidFill>
                  <a:srgbClr val="232323"/>
                </a:solidFill>
                <a:latin typeface="Cambria"/>
                <a:cs typeface="Cambria"/>
              </a:rPr>
              <a:t>RS</a:t>
            </a:r>
            <a:r>
              <a:rPr sz="900" spc="-10" dirty="0">
                <a:solidFill>
                  <a:srgbClr val="232323"/>
                </a:solidFill>
                <a:latin typeface="Cambria"/>
                <a:cs typeface="Cambria"/>
              </a:rPr>
              <a:t> </a:t>
            </a:r>
            <a:r>
              <a:rPr sz="900" spc="-50" dirty="0">
                <a:solidFill>
                  <a:srgbClr val="1F1F1F"/>
                </a:solidFill>
                <a:latin typeface="Cambria"/>
                <a:cs typeface="Cambria"/>
              </a:rPr>
              <a:t>1.501,44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07" name="object 107"/>
          <p:cNvSpPr txBox="1"/>
          <p:nvPr/>
        </p:nvSpPr>
        <p:spPr>
          <a:xfrm rot="10800000">
            <a:off x="1804343" y="3609873"/>
            <a:ext cx="61410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spc="-65" dirty="0">
                <a:solidFill>
                  <a:srgbClr val="1C1C1C"/>
                </a:solidFill>
                <a:latin typeface="Cambria"/>
                <a:cs typeface="Cambria"/>
              </a:rPr>
              <a:t>R$</a:t>
            </a:r>
            <a:r>
              <a:rPr sz="900" b="1" dirty="0">
                <a:solidFill>
                  <a:srgbClr val="1C1C1C"/>
                </a:solidFill>
                <a:latin typeface="Cambria"/>
                <a:cs typeface="Cambria"/>
              </a:rPr>
              <a:t> </a:t>
            </a:r>
            <a:r>
              <a:rPr sz="900" b="1" i="1" spc="-45" dirty="0">
                <a:solidFill>
                  <a:srgbClr val="111111"/>
                </a:solidFill>
                <a:latin typeface="Cambria"/>
                <a:cs typeface="Cambria"/>
              </a:rPr>
              <a:t>66.9S9,Zõ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08" name="object 108"/>
          <p:cNvSpPr txBox="1"/>
          <p:nvPr/>
        </p:nvSpPr>
        <p:spPr>
          <a:xfrm rot="10800000">
            <a:off x="2947786" y="3304406"/>
            <a:ext cx="177474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b="1" spc="-20" dirty="0">
                <a:solidFill>
                  <a:srgbClr val="594F31"/>
                </a:solidFill>
                <a:latin typeface="Calibri"/>
                <a:cs typeface="Calibri"/>
              </a:rPr>
              <a:t>VERBA </a:t>
            </a:r>
            <a:r>
              <a:rPr sz="900" b="1" dirty="0">
                <a:solidFill>
                  <a:srgbClr val="3D280E"/>
                </a:solidFill>
                <a:latin typeface="Calibri"/>
                <a:cs typeface="Calibri"/>
              </a:rPr>
              <a:t>ADICIONAL</a:t>
            </a:r>
            <a:r>
              <a:rPr sz="900" b="1" spc="25" dirty="0">
                <a:solidFill>
                  <a:srgbClr val="3D280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6310C"/>
                </a:solidFill>
                <a:latin typeface="Calibri"/>
                <a:cs typeface="Calibri"/>
              </a:rPr>
              <a:t>-</a:t>
            </a:r>
            <a:r>
              <a:rPr sz="900" spc="-50" dirty="0">
                <a:solidFill>
                  <a:srgbClr val="46310C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958A6E"/>
                </a:solidFill>
                <a:latin typeface="Calibri"/>
                <a:cs typeface="Calibri"/>
              </a:rPr>
              <a:t>Maio</a:t>
            </a:r>
            <a:r>
              <a:rPr sz="900" b="1" spc="-35" dirty="0">
                <a:solidFill>
                  <a:srgbClr val="958A6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382A00"/>
                </a:solidFill>
                <a:latin typeface="Calibri"/>
                <a:cs typeface="Calibri"/>
              </a:rPr>
              <a:t>e</a:t>
            </a:r>
            <a:r>
              <a:rPr sz="900" spc="-20" dirty="0">
                <a:solidFill>
                  <a:srgbClr val="382A0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1A1A1A"/>
                </a:solidFill>
                <a:latin typeface="Calibri"/>
                <a:cs typeface="Calibri"/>
              </a:rPr>
              <a:t>Setembro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 rot="10800000">
            <a:off x="4580319" y="3112269"/>
            <a:ext cx="413792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10" dirty="0">
                <a:solidFill>
                  <a:srgbClr val="0A0A0A"/>
                </a:solidFill>
                <a:latin typeface="Calibri"/>
                <a:cs typeface="Calibri"/>
              </a:rPr>
              <a:t>Subsídio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 rot="10800000">
            <a:off x="3690401" y="2965877"/>
            <a:ext cx="1614456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10" dirty="0">
                <a:solidFill>
                  <a:srgbClr val="1A1A1A"/>
                </a:solidFill>
                <a:latin typeface="Calibri"/>
                <a:cs typeface="Calibri"/>
              </a:rPr>
              <a:t>Qualificação</a:t>
            </a:r>
            <a:r>
              <a:rPr sz="900" spc="4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C1C1C"/>
                </a:solidFill>
                <a:latin typeface="Calibri"/>
                <a:cs typeface="Calibri"/>
              </a:rPr>
              <a:t>de </a:t>
            </a:r>
            <a:r>
              <a:rPr sz="900" spc="-10" dirty="0">
                <a:solidFill>
                  <a:srgbClr val="1C1C1C"/>
                </a:solidFill>
                <a:latin typeface="Calibri"/>
                <a:cs typeface="Calibri"/>
              </a:rPr>
              <a:t>Recursos</a:t>
            </a:r>
            <a:r>
              <a:rPr sz="900" spc="35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Calibri"/>
                <a:cs typeface="Calibri"/>
              </a:rPr>
              <a:t>Humanos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 rot="10800000">
            <a:off x="3685592" y="2817198"/>
            <a:ext cx="170440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10" dirty="0">
                <a:solidFill>
                  <a:srgbClr val="1C1C1C"/>
                </a:solidFill>
                <a:latin typeface="Calibri"/>
                <a:cs typeface="Calibri"/>
              </a:rPr>
              <a:t>Auxilio</a:t>
            </a:r>
            <a:r>
              <a:rPr sz="900" spc="15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62626"/>
                </a:solidFill>
                <a:latin typeface="Calibri"/>
                <a:cs typeface="Calibri"/>
              </a:rPr>
              <a:t>no</a:t>
            </a:r>
            <a:r>
              <a:rPr sz="900" spc="-2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161616"/>
                </a:solidFill>
                <a:latin typeface="Calibri"/>
                <a:cs typeface="Calibri"/>
              </a:rPr>
              <a:t>Pagamento</a:t>
            </a:r>
            <a:r>
              <a:rPr sz="900" spc="3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11111"/>
                </a:solidFill>
                <a:latin typeface="Calibri"/>
                <a:cs typeface="Calibri"/>
              </a:rPr>
              <a:t>de</a:t>
            </a:r>
            <a:r>
              <a:rPr sz="9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1C1C1C"/>
                </a:solidFill>
                <a:latin typeface="Calibri"/>
                <a:cs typeface="Calibri"/>
              </a:rPr>
              <a:t>férias</a:t>
            </a:r>
            <a:r>
              <a:rPr sz="900" spc="-20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2323"/>
                </a:solidFill>
                <a:latin typeface="Calibri"/>
                <a:cs typeface="Calibri"/>
              </a:rPr>
              <a:t>e</a:t>
            </a:r>
            <a:r>
              <a:rPr sz="900" spc="-1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900" spc="-85" dirty="0">
                <a:solidFill>
                  <a:srgbClr val="282828"/>
                </a:solidFill>
                <a:latin typeface="Calibri"/>
                <a:cs typeface="Calibri"/>
              </a:rPr>
              <a:t>13-</a:t>
            </a:r>
            <a:r>
              <a:rPr sz="900" spc="-50" dirty="0">
                <a:solidFill>
                  <a:srgbClr val="282828"/>
                </a:solidFill>
                <a:latin typeface="Calibri"/>
                <a:cs typeface="Calibri"/>
              </a:rPr>
              <a:t>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 rot="10800000">
            <a:off x="3691483" y="2670808"/>
            <a:ext cx="1968682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10" dirty="0">
                <a:solidFill>
                  <a:srgbClr val="1A1A1A"/>
                </a:solidFill>
                <a:latin typeface="Calibri"/>
                <a:cs typeface="Calibri"/>
              </a:rPr>
              <a:t>Execução</a:t>
            </a:r>
            <a:r>
              <a:rPr sz="900" spc="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11111"/>
                </a:solidFill>
                <a:latin typeface="Calibri"/>
                <a:cs typeface="Calibri"/>
              </a:rPr>
              <a:t>de</a:t>
            </a:r>
            <a:r>
              <a:rPr sz="9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161616"/>
                </a:solidFill>
                <a:latin typeface="Calibri"/>
                <a:cs typeface="Calibri"/>
              </a:rPr>
              <a:t>Melhorias</a:t>
            </a:r>
            <a:r>
              <a:rPr sz="900" spc="2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1F1F"/>
                </a:solidFill>
                <a:latin typeface="Calibri"/>
                <a:cs typeface="Calibri"/>
              </a:rPr>
              <a:t>na</a:t>
            </a:r>
            <a:r>
              <a:rPr sz="90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Calibri"/>
                <a:cs typeface="Calibri"/>
              </a:rPr>
              <a:t>Unidade</a:t>
            </a:r>
            <a:r>
              <a:rPr sz="900" spc="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1F1F1F"/>
                </a:solidFill>
                <a:latin typeface="Calibri"/>
                <a:cs typeface="Calibri"/>
              </a:rPr>
              <a:t>Escolar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 rot="10800000">
            <a:off x="3688380" y="2524416"/>
            <a:ext cx="155808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10" dirty="0">
                <a:solidFill>
                  <a:srgbClr val="111111"/>
                </a:solidFill>
                <a:latin typeface="Calibri"/>
                <a:cs typeface="Calibri"/>
              </a:rPr>
              <a:t>Aquisição</a:t>
            </a:r>
            <a:r>
              <a:rPr sz="900" spc="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12121"/>
                </a:solidFill>
                <a:latin typeface="Calibri"/>
                <a:cs typeface="Calibri"/>
              </a:rPr>
              <a:t>de</a:t>
            </a:r>
            <a:r>
              <a:rPr sz="90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151515"/>
                </a:solidFill>
                <a:latin typeface="Calibri"/>
                <a:cs typeface="Calibri"/>
              </a:rPr>
              <a:t>Material</a:t>
            </a:r>
            <a:r>
              <a:rPr sz="9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F0F0F"/>
                </a:solidFill>
                <a:latin typeface="Calibri"/>
                <a:cs typeface="Calibri"/>
              </a:rPr>
              <a:t>Pedagógico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 rot="10800000">
            <a:off x="3690924" y="2375738"/>
            <a:ext cx="1464382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10" dirty="0">
                <a:solidFill>
                  <a:srgbClr val="111111"/>
                </a:solidFill>
                <a:latin typeface="Calibri"/>
                <a:cs typeface="Calibri"/>
              </a:rPr>
              <a:t>Aquisição</a:t>
            </a:r>
            <a:r>
              <a:rPr sz="900" spc="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A2A2A"/>
                </a:solidFill>
                <a:latin typeface="Calibri"/>
                <a:cs typeface="Calibri"/>
              </a:rPr>
              <a:t>de</a:t>
            </a:r>
            <a:r>
              <a:rPr sz="900" spc="-2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Calibri"/>
                <a:cs typeface="Calibri"/>
              </a:rPr>
              <a:t>bens</a:t>
            </a:r>
            <a:r>
              <a:rPr sz="900" spc="-3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111111"/>
                </a:solidFill>
                <a:latin typeface="Calibri"/>
                <a:cs typeface="Calibri"/>
              </a:rPr>
              <a:t>permanentes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 rot="10800000">
            <a:off x="4634669" y="2229348"/>
            <a:ext cx="32159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i="1" spc="-10" dirty="0">
                <a:solidFill>
                  <a:srgbClr val="0C0C0C"/>
                </a:solidFill>
                <a:latin typeface="Calibri"/>
                <a:cs typeface="Calibri"/>
              </a:rPr>
              <a:t>TOTAL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 rot="10800000">
            <a:off x="2746404" y="3112269"/>
            <a:ext cx="81837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080808"/>
                </a:solidFill>
                <a:latin typeface="Calibri"/>
                <a:cs typeface="Calibri"/>
              </a:rPr>
              <a:t>Valores </a:t>
            </a:r>
            <a:r>
              <a:rPr sz="900" spc="-10" dirty="0">
                <a:solidFill>
                  <a:srgbClr val="0F0F0F"/>
                </a:solidFill>
                <a:latin typeface="Calibri"/>
                <a:cs typeface="Calibri"/>
              </a:rPr>
              <a:t>Previstos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 rot="10800000">
            <a:off x="2683039" y="2965877"/>
            <a:ext cx="55123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82828"/>
                </a:solidFill>
                <a:latin typeface="Calibri"/>
                <a:cs typeface="Calibri"/>
              </a:rPr>
              <a:t>RS</a:t>
            </a:r>
            <a:r>
              <a:rPr sz="900" spc="45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2323"/>
                </a:solidFill>
                <a:latin typeface="Calibri"/>
                <a:cs typeface="Calibri"/>
              </a:rPr>
              <a:t>2.500,00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 rot="10800000">
            <a:off x="2686215" y="2817198"/>
            <a:ext cx="60724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F2F2F"/>
                </a:solidFill>
                <a:latin typeface="Calibri"/>
                <a:cs typeface="Calibri"/>
              </a:rPr>
              <a:t>RS</a:t>
            </a:r>
            <a:r>
              <a:rPr sz="900" spc="5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31313"/>
                </a:solidFill>
                <a:latin typeface="Calibri"/>
                <a:cs typeface="Calibri"/>
              </a:rPr>
              <a:t>59.464,00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 rot="10800000">
            <a:off x="2686321" y="2670808"/>
            <a:ext cx="60661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1F1F1F"/>
                </a:solidFill>
                <a:latin typeface="Calibri"/>
                <a:cs typeface="Calibri"/>
              </a:rPr>
              <a:t>RS</a:t>
            </a:r>
            <a:r>
              <a:rPr sz="9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Calibri"/>
                <a:cs typeface="Calibri"/>
              </a:rPr>
              <a:t>36.460,00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 rot="10800000">
            <a:off x="2685719" y="2524416"/>
            <a:ext cx="60724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12121"/>
                </a:solidFill>
                <a:latin typeface="Calibri"/>
                <a:cs typeface="Calibri"/>
              </a:rPr>
              <a:t>RS</a:t>
            </a:r>
            <a:r>
              <a:rPr sz="900" spc="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61616"/>
                </a:solidFill>
                <a:latin typeface="Calibri"/>
                <a:cs typeface="Calibri"/>
              </a:rPr>
              <a:t>10.000,00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 rot="10800000">
            <a:off x="2686929" y="2375738"/>
            <a:ext cx="60599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82828"/>
                </a:solidFill>
                <a:latin typeface="Calibri"/>
                <a:cs typeface="Calibri"/>
              </a:rPr>
              <a:t>RS</a:t>
            </a:r>
            <a:r>
              <a:rPr sz="900" spc="45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31313"/>
                </a:solidFill>
                <a:latin typeface="Calibri"/>
                <a:cs typeface="Calibri"/>
              </a:rPr>
              <a:t>27.106,00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 rot="10800000">
            <a:off x="2707376" y="2229348"/>
            <a:ext cx="66907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i="1" dirty="0">
                <a:solidFill>
                  <a:srgbClr val="1C1C1C"/>
                </a:solidFill>
                <a:latin typeface="Calibri"/>
                <a:cs typeface="Calibri"/>
              </a:rPr>
              <a:t>R$</a:t>
            </a:r>
            <a:r>
              <a:rPr sz="900" i="1" spc="25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151515"/>
                </a:solidFill>
                <a:latin typeface="Calibri"/>
                <a:cs typeface="Calibri"/>
              </a:rPr>
              <a:t>135.530,00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1335</Words>
  <Application>Microsoft Office PowerPoint</Application>
  <PresentationFormat>Personalizar</PresentationFormat>
  <Paragraphs>296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 MT</vt:lpstr>
      <vt:lpstr>Calibri</vt:lpstr>
      <vt:lpstr>Cambria</vt:lpstr>
      <vt:lpstr>Consolas</vt:lpstr>
      <vt:lpstr>Courier New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INTEL</dc:creator>
  <cp:lastModifiedBy>INTEL</cp:lastModifiedBy>
  <cp:revision>1</cp:revision>
  <dcterms:created xsi:type="dcterms:W3CDTF">2026-03-09T11:50:34Z</dcterms:created>
  <dcterms:modified xsi:type="dcterms:W3CDTF">2026-03-09T11:50:54Z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2026-03-09T00:00:00Z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2026-03-09T00:00:00Z</vt:filetime>
  </property>
</Properties>
</file>