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922000" cy="10871200"/>
  <p:notesSz cx="10922000" cy="10871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14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92956" y="2328735"/>
            <a:ext cx="8986838" cy="1577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85912" y="4206748"/>
            <a:ext cx="7400925" cy="1878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8637" y="1727771"/>
            <a:ext cx="4599146" cy="4957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44966" y="1727771"/>
            <a:ext cx="4599146" cy="4957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8637" y="300482"/>
            <a:ext cx="9515475" cy="120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8637" y="1727771"/>
            <a:ext cx="9515475" cy="4957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94735" y="6986206"/>
            <a:ext cx="3383280" cy="375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8637" y="6986206"/>
            <a:ext cx="2431732" cy="375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031383" y="6909295"/>
            <a:ext cx="588842" cy="236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fld id="{81D60167-4931-47E6-BA6A-407CBD079E47}" type="slidenum">
              <a:rPr sz="900" spc="-25" dirty="0"/>
              <a:t>‹nº›</a:t>
            </a:fld>
            <a:endParaRPr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i13019.com.br/sp/gudrulhos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hyperlink" Target="http://www.Iei13019.com.br/sp/guarulhos/" TargetMode="External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7" Type="http://schemas.openxmlformats.org/officeDocument/2006/relationships/hyperlink" Target="http://www.Iei130J9.com.brysp/guarulhos/" TargetMode="External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i13019.com.brIsp/?guarulhosf" TargetMode="External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hyperlink" Target="http://www.IeiJ30J9.com.br/spyguarulhosy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4.png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7" Type="http://schemas.openxmlformats.org/officeDocument/2006/relationships/image" Target="../media/image110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5.png"/><Relationship Id="rId5" Type="http://schemas.openxmlformats.org/officeDocument/2006/relationships/image" Target="../media/image114.png"/><Relationship Id="rId10" Type="http://schemas.openxmlformats.org/officeDocument/2006/relationships/image" Target="../media/image119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21.png"/><Relationship Id="rId7" Type="http://schemas.openxmlformats.org/officeDocument/2006/relationships/image" Target="../media/image12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10" Type="http://schemas.openxmlformats.org/officeDocument/2006/relationships/image" Target="../media/image128.png"/><Relationship Id="rId4" Type="http://schemas.openxmlformats.org/officeDocument/2006/relationships/image" Target="../media/image122.png"/><Relationship Id="rId9" Type="http://schemas.openxmlformats.org/officeDocument/2006/relationships/image" Target="../media/image1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www.lei13019.com.br/spyguamlhosy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11" Type="http://schemas.openxmlformats.org/officeDocument/2006/relationships/hyperlink" Target="http://www.Iei13019.corn.bryspyguarulhos/" TargetMode="External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hyperlink" Target="http://www.leiJ30J9.com.br/sp/gu8rulhosy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hyperlink" Target="http://www.lei13019.com.br/sp/guarulhos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072" y="45144"/>
            <a:ext cx="10482580" cy="7451090"/>
            <a:chOff x="42072" y="45144"/>
            <a:chExt cx="10482580" cy="7451090"/>
          </a:xfrm>
        </p:grpSpPr>
        <p:sp>
          <p:nvSpPr>
            <p:cNvPr id="3" name="object 3"/>
            <p:cNvSpPr/>
            <p:nvPr/>
          </p:nvSpPr>
          <p:spPr>
            <a:xfrm>
              <a:off x="43576" y="45144"/>
              <a:ext cx="0" cy="2776855"/>
            </a:xfrm>
            <a:custGeom>
              <a:avLst/>
              <a:gdLst/>
              <a:ahLst/>
              <a:cxnLst/>
              <a:rect l="l" t="t" r="r" b="b"/>
              <a:pathLst>
                <a:path h="2776855">
                  <a:moveTo>
                    <a:pt x="0" y="277628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639" y="2186764"/>
              <a:ext cx="0" cy="1898014"/>
            </a:xfrm>
            <a:custGeom>
              <a:avLst/>
              <a:gdLst/>
              <a:ahLst/>
              <a:cxnLst/>
              <a:rect l="l" t="t" r="r" b="b"/>
              <a:pathLst>
                <a:path h="1898014">
                  <a:moveTo>
                    <a:pt x="0" y="189798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718" y="4081739"/>
              <a:ext cx="0" cy="3414395"/>
            </a:xfrm>
            <a:custGeom>
              <a:avLst/>
              <a:gdLst/>
              <a:ahLst/>
              <a:cxnLst/>
              <a:rect l="l" t="t" r="r" b="b"/>
              <a:pathLst>
                <a:path h="3414395">
                  <a:moveTo>
                    <a:pt x="0" y="34139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2309" y="7458101"/>
              <a:ext cx="5862955" cy="0"/>
            </a:xfrm>
            <a:custGeom>
              <a:avLst/>
              <a:gdLst/>
              <a:ahLst/>
              <a:cxnLst/>
              <a:rect l="l" t="t" r="r" b="b"/>
              <a:pathLst>
                <a:path w="5862955">
                  <a:moveTo>
                    <a:pt x="0" y="0"/>
                  </a:moveTo>
                  <a:lnTo>
                    <a:pt x="5862386" y="0"/>
                  </a:lnTo>
                </a:path>
              </a:pathLst>
            </a:custGeom>
            <a:ln w="3175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39414" y="7415990"/>
              <a:ext cx="7685405" cy="0"/>
            </a:xfrm>
            <a:custGeom>
              <a:avLst/>
              <a:gdLst/>
              <a:ahLst/>
              <a:cxnLst/>
              <a:rect l="l" t="t" r="r" b="b"/>
              <a:pathLst>
                <a:path w="7685405">
                  <a:moveTo>
                    <a:pt x="0" y="0"/>
                  </a:moveTo>
                  <a:lnTo>
                    <a:pt x="7685170" y="0"/>
                  </a:lnTo>
                </a:path>
              </a:pathLst>
            </a:custGeom>
            <a:ln w="15039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07556" y="1407719"/>
            <a:ext cx="1299845" cy="210820"/>
            <a:chOff x="607556" y="1407719"/>
            <a:chExt cx="1299845" cy="21082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7556" y="1407719"/>
              <a:ext cx="1299410" cy="10226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3572" y="1534051"/>
              <a:ext cx="1281362" cy="84221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49776" y="2755257"/>
            <a:ext cx="751973" cy="9625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57570" y="5925578"/>
            <a:ext cx="90236" cy="12633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31719" y="487303"/>
            <a:ext cx="132347" cy="15039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19787" y="1534051"/>
            <a:ext cx="1130968" cy="84221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2483335" y="269566"/>
            <a:ext cx="6350000" cy="377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65"/>
              </a:lnSpc>
              <a:spcBef>
                <a:spcPts val="130"/>
              </a:spcBef>
            </a:pPr>
            <a:r>
              <a:rPr sz="1250" spc="-100" dirty="0">
                <a:latin typeface="Cambria"/>
                <a:cs typeface="Cambria"/>
              </a:rPr>
              <a:t>ANIAA</a:t>
            </a:r>
            <a:r>
              <a:rPr sz="1250" spc="3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 </a:t>
            </a:r>
            <a:r>
              <a:rPr sz="1250" b="1" spc="-60" dirty="0">
                <a:latin typeface="Cambria"/>
                <a:cs typeface="Cambria"/>
              </a:rPr>
              <a:t>ASSOCIAÇÃO</a:t>
            </a:r>
            <a:r>
              <a:rPr sz="1250" b="1" spc="165" dirty="0">
                <a:latin typeface="Cambria"/>
                <a:cs typeface="Cambria"/>
              </a:rPr>
              <a:t> </a:t>
            </a:r>
            <a:r>
              <a:rPr sz="1250" b="1" spc="-40" dirty="0">
                <a:latin typeface="Cambria"/>
                <a:cs typeface="Cambria"/>
              </a:rPr>
              <a:t>DOS</a:t>
            </a:r>
            <a:r>
              <a:rPr sz="1250" b="1" spc="35" dirty="0">
                <a:latin typeface="Cambria"/>
                <a:cs typeface="Cambria"/>
              </a:rPr>
              <a:t> </a:t>
            </a:r>
            <a:r>
              <a:rPr sz="1250" b="1" spc="-95" dirty="0">
                <a:latin typeface="Cambria"/>
                <a:cs typeface="Cambria"/>
              </a:rPr>
              <a:t>MORADORES</a:t>
            </a:r>
            <a:r>
              <a:rPr sz="1250" b="1" spc="120" dirty="0">
                <a:latin typeface="Cambria"/>
                <a:cs typeface="Cambria"/>
              </a:rPr>
              <a:t> </a:t>
            </a:r>
            <a:r>
              <a:rPr sz="1250" b="1" spc="-100" dirty="0">
                <a:latin typeface="Cambria"/>
                <a:cs typeface="Cambria"/>
              </a:rPr>
              <a:t>PARA</a:t>
            </a:r>
            <a:r>
              <a:rPr sz="1250" b="1" spc="3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0</a:t>
            </a:r>
            <a:r>
              <a:rPr sz="1250" spc="175" dirty="0">
                <a:latin typeface="Cambria"/>
                <a:cs typeface="Cambria"/>
              </a:rPr>
              <a:t> </a:t>
            </a:r>
            <a:r>
              <a:rPr sz="1250" b="1" spc="-100" dirty="0">
                <a:latin typeface="Cambria"/>
                <a:cs typeface="Cambria"/>
              </a:rPr>
              <a:t>DE5ENVOLVłNIENTO</a:t>
            </a:r>
            <a:r>
              <a:rPr sz="1250" b="1" spc="35" dirty="0">
                <a:latin typeface="Cambria"/>
                <a:cs typeface="Cambria"/>
              </a:rPr>
              <a:t> </a:t>
            </a:r>
            <a:r>
              <a:rPr sz="1250" b="1" spc="-60" dirty="0">
                <a:latin typeface="Cambria"/>
                <a:cs typeface="Cambria"/>
              </a:rPr>
              <a:t>DO</a:t>
            </a:r>
            <a:r>
              <a:rPr sz="1250" b="1" spc="25" dirty="0">
                <a:latin typeface="Cambria"/>
                <a:cs typeface="Cambria"/>
              </a:rPr>
              <a:t> </a:t>
            </a:r>
            <a:r>
              <a:rPr sz="1250" b="1" spc="-70" dirty="0">
                <a:latin typeface="Cambria"/>
                <a:cs typeface="Cambria"/>
              </a:rPr>
              <a:t>ÁGUA</a:t>
            </a:r>
            <a:r>
              <a:rPr sz="1250" b="1" spc="45" dirty="0">
                <a:latin typeface="Cambria"/>
                <a:cs typeface="Cambria"/>
              </a:rPr>
              <a:t> </a:t>
            </a:r>
            <a:r>
              <a:rPr sz="1250" b="1" spc="-80" dirty="0">
                <a:latin typeface="Cambria"/>
                <a:cs typeface="Cambria"/>
              </a:rPr>
              <a:t>AZUL</a:t>
            </a:r>
            <a:r>
              <a:rPr sz="1250" b="1" spc="2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 </a:t>
            </a:r>
            <a:r>
              <a:rPr sz="1250" spc="-60" dirty="0">
                <a:latin typeface="Cambria"/>
                <a:cs typeface="Cambria"/>
              </a:rPr>
              <a:t>FILIAL</a:t>
            </a:r>
            <a:r>
              <a:rPr sz="1250" spc="5" dirty="0">
                <a:latin typeface="Cambria"/>
                <a:cs typeface="Cambria"/>
              </a:rPr>
              <a:t> </a:t>
            </a:r>
            <a:r>
              <a:rPr sz="1250" spc="-25" dirty="0">
                <a:latin typeface="Cambria"/>
                <a:cs typeface="Cambria"/>
              </a:rPr>
              <a:t>IV</a:t>
            </a:r>
            <a:endParaRPr sz="1250">
              <a:latin typeface="Cambria"/>
              <a:cs typeface="Cambria"/>
            </a:endParaRPr>
          </a:p>
          <a:p>
            <a:pPr marL="12700">
              <a:lnSpc>
                <a:spcPts val="1365"/>
              </a:lnSpc>
            </a:pPr>
            <a:r>
              <a:rPr sz="1250" spc="-95" dirty="0">
                <a:latin typeface="Cambria"/>
                <a:cs typeface="Cambria"/>
              </a:rPr>
              <a:t>Aven¡da</a:t>
            </a:r>
            <a:r>
              <a:rPr sz="1250" spc="25" dirty="0">
                <a:latin typeface="Cambria"/>
                <a:cs typeface="Cambria"/>
              </a:rPr>
              <a:t> </a:t>
            </a:r>
            <a:r>
              <a:rPr sz="1250" spc="-95" dirty="0">
                <a:latin typeface="Cambria"/>
                <a:cs typeface="Cambria"/>
              </a:rPr>
              <a:t>Lydia</a:t>
            </a:r>
            <a:r>
              <a:rPr sz="1250" spc="25" dirty="0">
                <a:latin typeface="Cambria"/>
                <a:cs typeface="Cambria"/>
              </a:rPr>
              <a:t> </a:t>
            </a:r>
            <a:r>
              <a:rPr sz="1250" spc="-80" dirty="0">
                <a:latin typeface="Cambria"/>
                <a:cs typeface="Cambria"/>
              </a:rPr>
              <a:t>de</a:t>
            </a:r>
            <a:r>
              <a:rPr sz="1250" spc="-20" dirty="0">
                <a:latin typeface="Cambria"/>
                <a:cs typeface="Cambria"/>
              </a:rPr>
              <a:t> </a:t>
            </a:r>
            <a:r>
              <a:rPr sz="1250" spc="-60" dirty="0">
                <a:latin typeface="Cambria"/>
                <a:cs typeface="Cambria"/>
              </a:rPr>
              <a:t>Jesus</a:t>
            </a:r>
            <a:r>
              <a:rPr sz="1250" spc="-10" dirty="0">
                <a:latin typeface="Cambria"/>
                <a:cs typeface="Cambria"/>
              </a:rPr>
              <a:t> </a:t>
            </a:r>
            <a:r>
              <a:rPr sz="1250" spc="-85" dirty="0">
                <a:latin typeface="Cambria"/>
                <a:cs typeface="Cambria"/>
              </a:rPr>
              <a:t>Mendonça,</a:t>
            </a:r>
            <a:r>
              <a:rPr sz="1250" spc="114" dirty="0">
                <a:latin typeface="Cambria"/>
                <a:cs typeface="Cambria"/>
              </a:rPr>
              <a:t> </a:t>
            </a:r>
            <a:r>
              <a:rPr sz="1250" spc="-114" dirty="0">
                <a:latin typeface="Cambria"/>
                <a:cs typeface="Cambria"/>
              </a:rPr>
              <a:t>1146</a:t>
            </a:r>
            <a:r>
              <a:rPr sz="1250" spc="45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10" dirty="0">
                <a:latin typeface="Cambria"/>
                <a:cs typeface="Cambria"/>
              </a:rPr>
              <a:t> </a:t>
            </a:r>
            <a:r>
              <a:rPr sz="1250" spc="-75" dirty="0">
                <a:latin typeface="Cambria"/>
                <a:cs typeface="Cambria"/>
              </a:rPr>
              <a:t>Água</a:t>
            </a:r>
            <a:r>
              <a:rPr sz="1250" spc="70" dirty="0">
                <a:latin typeface="Cambria"/>
                <a:cs typeface="Cambria"/>
              </a:rPr>
              <a:t> </a:t>
            </a:r>
            <a:r>
              <a:rPr sz="1250" spc="-114" dirty="0">
                <a:latin typeface="Cambria"/>
                <a:cs typeface="Cambria"/>
              </a:rPr>
              <a:t>Azul</a:t>
            </a:r>
            <a:r>
              <a:rPr sz="1250" spc="50" dirty="0">
                <a:latin typeface="Cambria"/>
                <a:cs typeface="Cambria"/>
              </a:rPr>
              <a:t> </a:t>
            </a:r>
            <a:r>
              <a:rPr sz="1250" spc="-10" dirty="0">
                <a:latin typeface="Cambria"/>
                <a:cs typeface="Cambria"/>
              </a:rPr>
              <a:t>-</a:t>
            </a:r>
            <a:r>
              <a:rPr sz="1250" spc="-80" dirty="0">
                <a:latin typeface="Cambria"/>
                <a:cs typeface="Cambria"/>
              </a:rPr>
              <a:t> </a:t>
            </a:r>
            <a:r>
              <a:rPr sz="1250" spc="-30" dirty="0">
                <a:latin typeface="Cambria"/>
                <a:cs typeface="Cambria"/>
              </a:rPr>
              <a:t>Guarulhos/SP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1951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 </a:t>
            </a:r>
            <a:r>
              <a:rPr sz="900" spc="-25" dirty="0"/>
              <a:t>38</a:t>
            </a:r>
            <a:endParaRPr sz="900"/>
          </a:p>
        </p:txBody>
      </p:sp>
      <p:sp>
        <p:nvSpPr>
          <p:cNvPr id="18" name="object 18"/>
          <p:cNvSpPr txBox="1"/>
          <p:nvPr/>
        </p:nvSpPr>
        <p:spPr>
          <a:xfrm>
            <a:off x="567620" y="6987261"/>
            <a:ext cx="1789430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75"/>
              </a:lnSpc>
            </a:pPr>
            <a:r>
              <a:rPr sz="1000" i="1" spc="-40" dirty="0">
                <a:latin typeface="Calibri"/>
                <a:cs typeface="Calibri"/>
                <a:hlinkClick r:id="rId8"/>
              </a:rPr>
              <a:t>www.Iei13019.com.br/sp/gudrulhos/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62438" y="1106930"/>
          <a:ext cx="9472289" cy="5581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72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2405">
                <a:tc gridSpan="13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-30" dirty="0">
                          <a:latin typeface="Cambria"/>
                          <a:cs typeface="Cambria"/>
                        </a:rPr>
                        <a:t>RELATóRIO</a:t>
                      </a:r>
                      <a:r>
                        <a:rPr sz="900" b="1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bE</a:t>
                      </a:r>
                      <a:r>
                        <a:rPr sz="900" b="1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30" dirty="0">
                          <a:latin typeface="Cambria"/>
                          <a:cs typeface="Cambria"/>
                        </a:rPr>
                        <a:t>PRESTAÇÃO</a:t>
                      </a:r>
                      <a:r>
                        <a:rPr sz="900" b="1" spc="10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b="1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CONTAS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b="1" spc="-20" dirty="0">
                          <a:latin typeface="Cambria"/>
                          <a:cs typeface="Cambria"/>
                        </a:rPr>
                        <a:t>Documenta</a:t>
                      </a:r>
                      <a:r>
                        <a:rPr sz="900" b="1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/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75" dirty="0">
                          <a:latin typeface="Cambria"/>
                          <a:cs typeface="Cambria"/>
                        </a:rPr>
                        <a:t>OFX/N-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•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492759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00" b="1" spc="-45" dirty="0">
                          <a:latin typeface="Cambria"/>
                          <a:cs typeface="Cambria"/>
                        </a:rPr>
                        <a:t>Fornecedor/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Favoreclôo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407670" indent="-6350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00" b="1" spc="-30" dirty="0">
                          <a:latin typeface="Cambria"/>
                          <a:cs typeface="Cambria"/>
                        </a:rPr>
                        <a:t>Despesa/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Recelta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Emtsø&amp;O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35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Pagamanto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7785">
                        <a:lnSpc>
                          <a:spcPts val="1035"/>
                        </a:lnSpc>
                      </a:pPr>
                      <a:r>
                        <a:rPr sz="900" b="1" spc="-145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0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Depósito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015" marR="29845" indent="-180975">
                        <a:lnSpc>
                          <a:spcPts val="990"/>
                        </a:lnSpc>
                        <a:spcBef>
                          <a:spcPts val="640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Va1nr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Bruto/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Principal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35"/>
                        </a:lnSpc>
                        <a:spcBef>
                          <a:spcPts val="530"/>
                        </a:spcBef>
                      </a:pPr>
                      <a:r>
                        <a:rPr sz="900" b="1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900" b="1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a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24130" algn="r">
                        <a:lnSpc>
                          <a:spcPts val="103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łsuha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070"/>
                        </a:lnSpc>
                        <a:spcBef>
                          <a:spcPts val="55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Descontœ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36195" algn="r">
                        <a:lnSpc>
                          <a:spcPts val="910"/>
                        </a:lnSpc>
                      </a:pPr>
                      <a:r>
                        <a:rPr sz="850" spc="-50" dirty="0">
                          <a:latin typeface="Cambria"/>
                          <a:cs typeface="Cambria"/>
                        </a:rPr>
                        <a:t>e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R="36195" algn="r">
                        <a:lnSpc>
                          <a:spcPts val="1040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Ratençües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0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Líquido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PrgJAçêO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38735" marR="360680" indent="3175">
                        <a:lnSpc>
                          <a:spcPct val="88800"/>
                        </a:lnSpc>
                        <a:spcBef>
                          <a:spcPts val="250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477ó•8,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25"/>
                        </a:lnSpc>
                        <a:spcBef>
                          <a:spcPts val="15"/>
                        </a:spcBef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23.44B•6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49530">
                        <a:lnSpc>
                          <a:spcPts val="104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îNunicipal)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 marR="175260" indent="1905">
                        <a:lnSpc>
                          <a:spcPct val="943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eletrónico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(OÎ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65"/>
                        </a:lnSpc>
                        <a:spcBef>
                          <a:spcPts val="105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Holerite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177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96520" indent="-64769">
                        <a:lnSpc>
                          <a:spcPts val="925"/>
                        </a:lnSpc>
                        <a:buChar char="-"/>
                        <a:tabLst>
                          <a:tab pos="96520" algn="l"/>
                        </a:tabLst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HOL.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31115">
                        <a:lnSpc>
                          <a:spcPts val="950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8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ABRIL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95885" indent="-59055">
                        <a:lnSpc>
                          <a:spcPts val="975"/>
                        </a:lnSpc>
                        <a:buChar char="-"/>
                        <a:tabLst>
                          <a:tab pos="95885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FERNANDA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25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R.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S.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MMA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0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88254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ts val="1000"/>
                        </a:lnSpc>
                      </a:pPr>
                      <a:r>
                        <a:rPr sz="900" spc="-65" dirty="0">
                          <a:latin typeface="Cambria"/>
                          <a:cs typeface="Cambria"/>
                        </a:rPr>
                        <a:t>FERNANDA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ROGUE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19685">
                        <a:lnSpc>
                          <a:spcPts val="990"/>
                        </a:lnSpc>
                      </a:pPr>
                      <a:r>
                        <a:rPr sz="950" spc="185" dirty="0">
                          <a:latin typeface="Cambria"/>
                          <a:cs typeface="Cambria"/>
                        </a:rPr>
                        <a:t>sour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210" dirty="0">
                          <a:latin typeface="Cambria"/>
                          <a:cs typeface="Cambria"/>
                        </a:rPr>
                        <a:t>uø</a:t>
                      </a:r>
                      <a:r>
                        <a:rPr sz="950" spc="2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crF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19050">
                        <a:lnSpc>
                          <a:spcPts val="101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303.121.288-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ts val="1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Auxiliar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100330">
                        <a:lnSpc>
                          <a:spcPts val="990"/>
                        </a:lnSpc>
                      </a:pPr>
                      <a:r>
                        <a:rPr sz="950" spc="-85" dirty="0">
                          <a:latin typeface="Cambria"/>
                          <a:cs typeface="Cambria"/>
                        </a:rPr>
                        <a:t>dms</a:t>
                      </a:r>
                      <a:r>
                        <a:rPr sz="950" spc="1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istrati•n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tfolïta)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1594" algn="ctr">
                        <a:lnSpc>
                          <a:spcPct val="1000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20/04/2022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50" spc="-35" dirty="0">
                          <a:latin typeface="Cambria"/>
                          <a:cs typeface="Cambria"/>
                        </a:rPr>
                        <a:t>20/04/20Z2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971,38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971,38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5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Humanos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38735" marR="355600" indent="1270">
                        <a:lnSpc>
                          <a:spcPct val="88800"/>
                        </a:lnSpc>
                        <a:spcBef>
                          <a:spcPts val="650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DO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BRAZIL,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AG,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477Q•8,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23.44B•6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4450">
                        <a:lnSpc>
                          <a:spcPts val="10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62560" indent="-1270">
                        <a:lnSpc>
                          <a:spcPct val="899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etetrônico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35"/>
                        </a:lnSpc>
                        <a:spcBef>
                          <a:spcPts val="35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Holerite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178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95885" indent="-64769">
                        <a:lnSpc>
                          <a:spcPts val="969"/>
                        </a:lnSpc>
                        <a:buChar char="-"/>
                        <a:tabLst>
                          <a:tab pos="95885" algn="l"/>
                        </a:tabLst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HOL.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44"/>
                        </a:lnSpc>
                      </a:pPr>
                      <a:r>
                        <a:rPr sz="1350" spc="-89" baseline="3086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1350" spc="75" baseline="3086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735" marR="216535" indent="-1905">
                        <a:lnSpc>
                          <a:spcPts val="969"/>
                        </a:lnSpc>
                        <a:spcBef>
                          <a:spcPts val="55"/>
                        </a:spcBef>
                        <a:buChar char="-"/>
                        <a:tabLst>
                          <a:tab pos="38735" algn="l"/>
                          <a:tab pos="101600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	ELIANG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GONES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SILVA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s8445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050" marR="249554" indent="508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80" dirty="0">
                          <a:latin typeface="Cambria"/>
                          <a:cs typeface="Cambria"/>
                        </a:rPr>
                        <a:t>ELiANE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GOMES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390.646.018-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52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 marR="182245" indent="-5715">
                        <a:lnSpc>
                          <a:spcPts val="950"/>
                        </a:lnSpc>
                      </a:pPr>
                      <a:r>
                        <a:rPr sz="1350" spc="-60" baseline="3086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1350" baseline="3086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Cozinha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244" algn="ctr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710,61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710,6a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 marR="266700" indent="-3810">
                        <a:lnSpc>
                          <a:spcPts val="950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ßecttrSos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Humanos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2545" marR="357505" indent="-1905">
                        <a:lnSpc>
                          <a:spcPts val="950"/>
                        </a:lnSpc>
                        <a:spcBef>
                          <a:spcPts val="290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BAfiCO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DO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1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fMunłcípal)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68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69545" indent="2540">
                        <a:lnSpc>
                          <a:spcPct val="909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Déblto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eleŁrônico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(D)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35"/>
                        </a:lnSpc>
                        <a:spcBef>
                          <a:spcPts val="10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Halerite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179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95885" indent="-64769">
                        <a:lnSpc>
                          <a:spcPts val="985"/>
                        </a:lnSpc>
                        <a:buChar char="-"/>
                        <a:tabLst>
                          <a:tab pos="95885" algn="l"/>
                        </a:tabLst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HOW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969"/>
                        </a:lnSpc>
                      </a:pPr>
                      <a:r>
                        <a:rPr sz="900" spc="-7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97155" indent="-60325">
                        <a:lnSpc>
                          <a:spcPts val="960"/>
                        </a:lnSpc>
                        <a:buChar char="-"/>
                        <a:tabLst>
                          <a:tab pos="97155" algn="l"/>
                        </a:tabLst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ZILENE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S.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1015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S.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BORGES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90640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 marR="156845" indent="-3175">
                        <a:lnSpc>
                          <a:spcPts val="950"/>
                        </a:lnSpc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ZILENE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StLVA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SOVZA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BORGES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3g4.556.628-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60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Cozinhe¡roła)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106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20/04/2022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20/04/2022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750,61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750,61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26860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42545" marR="325755">
                        <a:lnSpc>
                          <a:spcPct val="88800"/>
                        </a:lnSpc>
                        <a:spcBef>
                          <a:spcPts val="27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BRASIL.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VG.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C/C.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275">
                        <a:lnSpc>
                          <a:spcPts val="955"/>
                        </a:lnSpc>
                      </a:pPr>
                      <a:r>
                        <a:rPr sz="950" spc="-40" dirty="0">
                          <a:latin typeface="Cambria"/>
                          <a:cs typeface="Cambria"/>
                        </a:rPr>
                        <a:t>23.44g-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350" spc="-15" baseline="6172" dirty="0">
                          <a:latin typeface="Cambria"/>
                          <a:cs typeface="Cambria"/>
                        </a:rPr>
                        <a:t>Nunicipal)</a:t>
                      </a:r>
                      <a:endParaRPr sz="1350" baseline="6172">
                        <a:latin typeface="Cambria"/>
                        <a:cs typeface="Cambria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69545" indent="-1270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eleŁrónico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7465" marR="12065">
                        <a:lnSpc>
                          <a:spcPts val="944"/>
                        </a:lnSpc>
                      </a:pPr>
                      <a:r>
                        <a:rPr sz="950" spc="-25" dirty="0">
                          <a:latin typeface="Cambria"/>
                          <a:cs typeface="Cambria"/>
                        </a:rPr>
                        <a:t>‹D›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975"/>
                        </a:lnSpc>
                        <a:spcBef>
                          <a:spcPts val="130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Hoieńte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 -</a:t>
                      </a:r>
                      <a:r>
                        <a:rPr sz="9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180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685">
                        <a:lnSpc>
                          <a:spcPts val="1019"/>
                        </a:lnSpc>
                      </a:pPr>
                      <a:r>
                        <a:rPr sz="1000" spc="-20" dirty="0">
                          <a:latin typeface="Courier New"/>
                          <a:cs typeface="Courier New"/>
                        </a:rPr>
                        <a:t>•H0L</a:t>
                      </a:r>
                      <a:endParaRPr sz="1000">
                        <a:latin typeface="Courier New"/>
                        <a:cs typeface="Courier New"/>
                      </a:endParaRPr>
                    </a:p>
                    <a:p>
                      <a:pPr marL="43180">
                        <a:lnSpc>
                          <a:spcPts val="950"/>
                        </a:lnSpc>
                      </a:pPr>
                      <a:r>
                        <a:rPr sz="900" spc="-6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60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NICHELE</a:t>
                      </a:r>
                      <a:r>
                        <a:rPr sz="90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1015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A.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AMORIM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9t635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 marR="60325" indent="3810">
                        <a:lnSpc>
                          <a:spcPct val="936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MtCHELECRt5TtNA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ADRIANO</a:t>
                      </a:r>
                      <a:r>
                        <a:rPr sz="8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0" dirty="0">
                          <a:latin typeface="Cambria"/>
                          <a:cs typeface="Cambria"/>
                        </a:rPr>
                        <a:t>ANORIM</a:t>
                      </a:r>
                      <a:r>
                        <a:rPr sz="8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277.344.068-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40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1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la)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75" spc="-75" baseline="-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-29411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20/04/2022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20/D4/2022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945,6D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0,D0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945,6D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ts val="106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6830">
                        <a:lnSpc>
                          <a:spcPts val="1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Human'os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22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5085" marR="354965" indent="-3175">
                        <a:lnSpc>
                          <a:spcPct val="91000"/>
                        </a:lnSpc>
                        <a:spcBef>
                          <a:spcPts val="15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s.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0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6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350" spc="-15" baseline="3086" dirty="0">
                          <a:latin typeface="Cambria"/>
                          <a:cs typeface="Cambria"/>
                        </a:rPr>
                        <a:t>Nunlclpal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64465" indent="8890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eletrônlco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15"/>
                        </a:lnSpc>
                        <a:spcBef>
                          <a:spcPts val="80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Holerite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181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180" marR="35560" indent="-6350">
                        <a:lnSpc>
                          <a:spcPts val="969"/>
                        </a:lnSpc>
                        <a:spcBef>
                          <a:spcPts val="60"/>
                        </a:spcBef>
                        <a:buChar char="-"/>
                        <a:tabLst>
                          <a:tab pos="43180" algn="l"/>
                          <a:tab pos="107950" algn="l"/>
                        </a:tabLst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	HOL.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102235" indent="-65405">
                        <a:lnSpc>
                          <a:spcPts val="855"/>
                        </a:lnSpc>
                        <a:buChar char="-"/>
                        <a:tabLst>
                          <a:tab pos="102235" algn="l"/>
                        </a:tabLst>
                      </a:pPr>
                      <a:r>
                        <a:rPr sz="900" spc="-90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HOSE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25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N.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OLIVEI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98636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 marR="128270" indent="5715">
                        <a:lnSpc>
                          <a:spcPct val="90900"/>
                        </a:lnSpc>
                        <a:spcBef>
                          <a:spcPts val="5"/>
                        </a:spcBef>
                      </a:pPr>
                      <a:r>
                        <a:rPr sz="900" spc="-65" dirty="0">
                          <a:latin typeface="Cambria"/>
                          <a:cs typeface="Cambria"/>
                        </a:rPr>
                        <a:t>NARIA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jOSE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MACEDO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OLIVEIRA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069.475.524•94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(a)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00"/>
                        </a:lnSpc>
                        <a:tabLst>
                          <a:tab pos="657225" algn="l"/>
                        </a:tabLst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(folhaj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75" baseline="24691" dirty="0">
                          <a:latin typeface="Cambria"/>
                          <a:cs typeface="Cambria"/>
                        </a:rPr>
                        <a:t>'</a:t>
                      </a:r>
                      <a:endParaRPr sz="1350" baseline="24691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4610" algn="ctr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20/04/2022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20/04/2032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945,60.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Recursos</a:t>
                      </a:r>
                      <a:endParaRPr sz="900">
                        <a:latin typeface="Consolas"/>
                        <a:cs typeface="Consolas"/>
                      </a:endParaRPr>
                    </a:p>
                    <a:p>
                      <a:pPr marL="3619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Humanos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622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48895" marR="348615" indent="-6350">
                        <a:lnSpc>
                          <a:spcPct val="97400"/>
                        </a:lnSpc>
                        <a:spcBef>
                          <a:spcPts val="204"/>
                        </a:spcBef>
                      </a:pPr>
                      <a:r>
                        <a:rPr sz="80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800" spc="1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25" dirty="0">
                          <a:latin typeface="Cambria"/>
                          <a:cs typeface="Cambria"/>
                        </a:rPr>
                        <a:t>OO</a:t>
                      </a:r>
                      <a:r>
                        <a:rPr sz="8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0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85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8895">
                        <a:lnSpc>
                          <a:spcPts val="915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6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(Nunicípal)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025"/>
                        </a:lnSpc>
                        <a:spcBef>
                          <a:spcPts val="1030"/>
                        </a:spcBef>
                        <a:tabLst>
                          <a:tab pos="621665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Dźbito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75" baseline="3086" dirty="0">
                          <a:latin typeface="Trebuchet MS"/>
                          <a:cs typeface="Trebuchet MS"/>
                        </a:rPr>
                        <a:t>-</a:t>
                      </a:r>
                      <a:endParaRPr sz="1350" baseline="3086">
                        <a:latin typeface="Trebuchet MS"/>
                        <a:cs typeface="Trebuchet MS"/>
                      </a:endParaRPr>
                    </a:p>
                    <a:p>
                      <a:pPr marL="43180" marR="1206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eletrónico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9370" marR="12065">
                        <a:lnSpc>
                          <a:spcPts val="965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(D)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990"/>
                        </a:lnSpc>
                        <a:spcBef>
                          <a:spcPts val="80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Hoterite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Í82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100965">
                        <a:lnSpc>
                          <a:spcPts val="944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HOL.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3180">
                        <a:lnSpc>
                          <a:spcPts val="985"/>
                        </a:lnSpc>
                      </a:pPr>
                      <a:r>
                        <a:rPr sz="900" spc="-6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2545" marR="83820" indent="635">
                        <a:lnSpc>
                          <a:spcPts val="969"/>
                        </a:lnSpc>
                        <a:spcBef>
                          <a:spcPts val="70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j0ELY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AP,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N.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S.</a:t>
                      </a:r>
                      <a:r>
                        <a:rPr sz="90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GUED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98654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211454" indent="-4445">
                        <a:lnSpc>
                          <a:spcPts val="969"/>
                        </a:lnSpc>
                        <a:spcBef>
                          <a:spcPts val="630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JOELY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APARECIDA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NOVAES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SOUZA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GUEDES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onsolas"/>
                          <a:cs typeface="Consolas"/>
                        </a:rPr>
                        <a:t>3lL7l9.6Z8-</a:t>
                      </a:r>
                      <a:r>
                        <a:rPr sz="900" spc="-35" dirty="0">
                          <a:latin typeface="Consolas"/>
                          <a:cs typeface="Consolas"/>
                        </a:rPr>
                        <a:t>5l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800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233045" indent="3175">
                        <a:lnSpc>
                          <a:spcPts val="969"/>
                        </a:lnSpc>
                        <a:spcBef>
                          <a:spcPts val="5"/>
                        </a:spcBef>
                        <a:tabLst>
                          <a:tab pos="657860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Professor(a)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275" spc="-75" baseline="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29411">
                        <a:latin typeface="Cambria"/>
                        <a:cs typeface="Cambria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715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20/04f2022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20/04f2022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0.0D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6195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marL="50800" marR="347980" indent="3175">
                        <a:lnSpc>
                          <a:spcPts val="969"/>
                        </a:lnSpc>
                        <a:spcBef>
                          <a:spcPts val="750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4770•8,</a:t>
                      </a:r>
                      <a:r>
                        <a:rPr sz="8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96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60"/>
                        </a:lnSpc>
                      </a:pPr>
                      <a:r>
                        <a:rPr sz="1350" spc="-15" baseline="6172" dirty="0">
                          <a:latin typeface="Cambria"/>
                          <a:cs typeface="Cambria"/>
                        </a:rPr>
                        <a:t>(Múnicfpal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" marR="165735" indent="37465">
                        <a:lnSpc>
                          <a:spcPct val="83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eletr8nico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25" dirty="0">
                          <a:latin typeface="Courier New"/>
                          <a:cs typeface="Courier New"/>
                        </a:rPr>
                        <a:t>(D)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908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015"/>
                        </a:lnSpc>
                        <a:spcBef>
                          <a:spcPts val="150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Holerite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183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944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HOL.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969"/>
                        </a:lnSpc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ABRIL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 marR="232410" indent="-1905">
                        <a:lnSpc>
                          <a:spcPct val="90300"/>
                        </a:lnSpc>
                        <a:spcBef>
                          <a:spcPts val="60"/>
                        </a:spcBef>
                        <a:buChar char="•"/>
                        <a:tabLst>
                          <a:tab pos="36830" algn="l"/>
                          <a:tab pos="101600" algn="l"/>
                        </a:tabLst>
                      </a:pPr>
                      <a:r>
                        <a:rPr sz="850" spc="-45" dirty="0">
                          <a:latin typeface="Cambria"/>
                          <a:cs typeface="Cambria"/>
                        </a:rPr>
                        <a:t>	PATRICIA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SOARES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SAŁITOS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98680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 marR="280670" indent="8890">
                        <a:lnSpc>
                          <a:spcPct val="88800"/>
                        </a:lnSpc>
                      </a:pPr>
                      <a:r>
                        <a:rPr sz="900" spc="-70" dirty="0">
                          <a:latin typeface="Cambria"/>
                          <a:cs typeface="Cambria"/>
                        </a:rPr>
                        <a:t>PATRICIA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SOARES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SANTOS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473.274.428-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2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la)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75" spc="-75" baseline="-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-29411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20/04/2022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20/04/2022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0.00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945.60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 marR="267970">
                        <a:lnSpc>
                          <a:spcPts val="95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0" dirty="0">
                          <a:latin typeface="Cambria"/>
                          <a:cs typeface="Cambria"/>
                        </a:rPr>
                        <a:t>Humanos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40403" y="7421974"/>
            <a:ext cx="526415" cy="0"/>
          </a:xfrm>
          <a:custGeom>
            <a:avLst/>
            <a:gdLst/>
            <a:ahLst/>
            <a:cxnLst/>
            <a:rect l="l" t="t" r="r" b="b"/>
            <a:pathLst>
              <a:path w="526414">
                <a:moveTo>
                  <a:pt x="0" y="0"/>
                </a:moveTo>
                <a:lnTo>
                  <a:pt x="526381" y="0"/>
                </a:lnTo>
              </a:path>
            </a:pathLst>
          </a:custGeom>
          <a:ln w="150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3335" y="1079822"/>
          <a:ext cx="9554210" cy="5160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5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92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4945">
                <a:tc gridSpan="13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RELATÓRIO</a:t>
                      </a:r>
                      <a:r>
                        <a:rPr sz="900" spc="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PRESTAÇÃO</a:t>
                      </a:r>
                      <a:r>
                        <a:rPr sz="9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0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CONTAS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Vínculo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105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Lança•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9845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manto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50"/>
                        </a:lnSpc>
                        <a:spcBef>
                          <a:spcPts val="509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Documento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7305">
                        <a:lnSpc>
                          <a:spcPts val="990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u-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°</a:t>
                      </a:r>
                      <a:r>
                        <a:rPr sz="850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30" dirty="0">
                          <a:latin typeface="Trebuchet MS"/>
                          <a:cs typeface="Trebuchet MS"/>
                        </a:rPr>
                        <a:t>Doc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050"/>
                        </a:lnSpc>
                        <a:spcBef>
                          <a:spcPts val="509"/>
                        </a:spcBef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orx/N-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•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925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Extrato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Fornecedor/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010"/>
                        </a:lnSpc>
                        <a:spcBef>
                          <a:spcPts val="484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Despesaf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39370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Recatta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20955" indent="-29845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Pagamento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6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9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Depósito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 marR="25400" indent="-16764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valor</a:t>
                      </a:r>
                      <a:r>
                        <a:rPr sz="900" b="1" spc="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Bruto/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Principal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 marR="16510" indent="-7493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juros</a:t>
                      </a:r>
                      <a:r>
                        <a:rPr sz="900" b="1" spc="2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40" dirty="0">
                          <a:latin typeface="Calibri"/>
                          <a:cs typeface="Calibri"/>
                        </a:rPr>
                        <a:t>t*IuIta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1015"/>
                        </a:lnSpc>
                        <a:spcBef>
                          <a:spcPts val="1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Descontos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R="14604" algn="r">
                        <a:lnSpc>
                          <a:spcPts val="935"/>
                        </a:lnSpc>
                      </a:pPr>
                      <a:r>
                        <a:rPr sz="900" b="1" spc="-50" dirty="0">
                          <a:latin typeface="Calibri"/>
                          <a:cs typeface="Calibri"/>
                        </a:rPr>
                        <a:t>a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R="20955" algn="r">
                        <a:lnSpc>
                          <a:spcPts val="106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Retenções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Lfquldo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Prg./Agao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19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3815" marR="354965">
                        <a:lnSpc>
                          <a:spcPct val="89400"/>
                        </a:lnSpc>
                        <a:spcBef>
                          <a:spcPts val="265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BRASIL</a:t>
                      </a:r>
                      <a:r>
                        <a:rPr sz="90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8.</a:t>
                      </a:r>
                      <a:r>
                        <a:rPr sz="9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85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1275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36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84785" indent="11430">
                        <a:lnSpc>
                          <a:spcPts val="950"/>
                        </a:lnSpc>
                        <a:spcBef>
                          <a:spcPts val="74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LEO/DOC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290">
                        <a:lnSpc>
                          <a:spcPts val="90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Devolvido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2384">
                        <a:lnSpc>
                          <a:spcPts val="965"/>
                        </a:lnSpc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400" marR="186690" indent="5715">
                        <a:lnSpc>
                          <a:spcPct val="94700"/>
                        </a:lnSpc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Darf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PIS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JANEIRO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II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22401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117475" indent="3810">
                        <a:lnSpc>
                          <a:spcPct val="888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Secretaria</a:t>
                      </a:r>
                      <a:r>
                        <a:rPr sz="9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Receita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Federal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00.394.460/005867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24/02/2022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24/02/2022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40íi,ó4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405,64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43815" marR="354965">
                        <a:lnSpc>
                          <a:spcPts val="950"/>
                        </a:lnSpc>
                        <a:spcBef>
                          <a:spcPts val="270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885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23,448-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5720">
                        <a:lnSpc>
                          <a:spcPts val="1105"/>
                        </a:lnSpc>
                      </a:pPr>
                      <a:r>
                        <a:rPr sz="1000" spc="-10" dirty="0">
                          <a:latin typeface="Trebuchet MS"/>
                          <a:cs typeface="Trebuchet MS"/>
                        </a:rPr>
                        <a:t>(Nunicipal)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060"/>
                        </a:lnSpc>
                        <a:spcBef>
                          <a:spcPts val="55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7940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TED/DOC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2545">
                        <a:lnSpc>
                          <a:spcPts val="98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Devolvido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055"/>
                        </a:lnSpc>
                      </a:pPr>
                      <a:r>
                        <a:rPr sz="1350" spc="-37" baseline="3086" dirty="0">
                          <a:latin typeface="Consolas"/>
                          <a:cs typeface="Consolas"/>
                        </a:rPr>
                        <a:t>(D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i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55575" indent="-4445">
                        <a:lnSpc>
                          <a:spcPts val="91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jANEIRO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IV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22401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116839" indent="-2540">
                        <a:lnSpc>
                          <a:spcPts val="99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Secretaria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&amp;eCeita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Federal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00.394.4g0/0058-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87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191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24/02/2022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24J02f2022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447,24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447,24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1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9530" marR="354965">
                        <a:lnSpc>
                          <a:spcPct val="899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47704,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23.448•6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185420" indent="5715">
                        <a:lnSpc>
                          <a:spcPts val="990"/>
                        </a:lnSpc>
                        <a:spcBef>
                          <a:spcPts val="12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üréditD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TED/DOC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290" marR="64135">
                        <a:lnSpc>
                          <a:spcPct val="909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Ressartime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ntos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Indevidos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400" marR="193040" indent="12065">
                        <a:lnSpc>
                          <a:spcPct val="916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Depósito 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5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REF.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PIS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JANEIRO </a:t>
                      </a:r>
                      <a:r>
                        <a:rPr sz="850" spc="-60" dirty="0">
                          <a:latin typeface="Cambria"/>
                          <a:cs typeface="Cambria"/>
                        </a:rPr>
                        <a:t>t3NlDADE</a:t>
                      </a:r>
                      <a:r>
                        <a:rPr sz="8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IJ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14275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140970" indent="8255">
                        <a:lnSpc>
                          <a:spcPct val="89400"/>
                        </a:lnSpc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Associação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Noradores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püra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o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Água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Azul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CNP}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08.953.367/0001-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31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445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24/»2/Z022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8419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24/02/2c22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405.64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405,64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264795" indent="-635">
                        <a:lnSpc>
                          <a:spcPts val="95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9530" marR="354965">
                        <a:lnSpc>
                          <a:spcPts val="969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4770-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915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82245" indent="8255">
                        <a:lnSpc>
                          <a:spcPts val="919"/>
                        </a:lnSpc>
                        <a:spcBef>
                          <a:spcPts val="31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Crédito TEDDOC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735" marR="58419" indent="1905">
                        <a:lnSpc>
                          <a:spcPct val="899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Ressarclme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ntos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In4evidos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30480">
                        <a:lnSpc>
                          <a:spcPct val="88800"/>
                        </a:lnSpc>
                        <a:spcBef>
                          <a:spcPts val="5"/>
                        </a:spcBef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Depósito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REF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PIS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JANEIRO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IV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L4276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49225" indent="5715">
                        <a:lnSpc>
                          <a:spcPct val="88100"/>
                        </a:lnSpc>
                      </a:pPr>
                      <a:r>
                        <a:rPr sz="900" spc="-114" dirty="0">
                          <a:latin typeface="Arial MT"/>
                          <a:cs typeface="Arial MT"/>
                        </a:rPr>
                        <a:t>AssocTaçâo</a:t>
                      </a:r>
                      <a:r>
                        <a:rPr sz="900" spc="1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dos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Noradores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Desenvolvimento</a:t>
                      </a:r>
                      <a:r>
                        <a:rPr sz="9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105" dirty="0">
                          <a:latin typeface="Arial MT"/>
                          <a:cs typeface="Arial MT"/>
                        </a:rPr>
                        <a:t>Água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Azul</a:t>
                      </a:r>
                      <a:r>
                        <a:rPr sz="9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CI\IPI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08.953.367/0001-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31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24/03/2022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24/02/2022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44Y,24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447,24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262890" indent="4445">
                        <a:lnSpc>
                          <a:spcPts val="99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55880" marR="349885">
                        <a:lnSpc>
                          <a:spcPts val="969"/>
                        </a:lnSpc>
                        <a:spcBef>
                          <a:spcPts val="229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0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5244">
                        <a:lnSpc>
                          <a:spcPts val="900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 marR="154940" indent="14604">
                        <a:lnSpc>
                          <a:spcPct val="803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Débito </a:t>
                      </a:r>
                      <a:r>
                        <a:rPr sz="900" spc="-100" dirty="0">
                          <a:latin typeface="Consolas"/>
                          <a:cs typeface="Consolas"/>
                        </a:rPr>
                        <a:t>eleoónito </a:t>
                      </a:r>
                      <a:r>
                        <a:rPr sz="1100" spc="-25" dirty="0">
                          <a:latin typeface="Consolas"/>
                          <a:cs typeface="Consolas"/>
                        </a:rPr>
                        <a:t>(D)</a:t>
                      </a:r>
                      <a:endParaRPr sz="1100">
                        <a:latin typeface="Consolas"/>
                        <a:cs typeface="Consolas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marR="170180" indent="3810">
                        <a:lnSpc>
                          <a:spcPct val="89200"/>
                        </a:lnSpc>
                        <a:spcBef>
                          <a:spcPts val="720"/>
                        </a:spcBef>
                      </a:pPr>
                      <a:r>
                        <a:rPr sz="900" spc="-75" dirty="0">
                          <a:latin typeface="Trebuchet MS"/>
                          <a:cs typeface="Trebuchet MS"/>
                        </a:rPr>
                        <a:t>Extrato</a:t>
                      </a:r>
                      <a:r>
                        <a:rPr sz="900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TARIFA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PACOTE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SERVIÇO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72787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025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DO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BRASIL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SA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5720" marR="158115" indent="-7620">
                        <a:lnSpc>
                          <a:spcPts val="969"/>
                        </a:lnSpc>
                        <a:spcBef>
                          <a:spcPts val="6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(Agência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47Y0)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CNPJ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00.000.000/5797-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50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9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Financeira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25/02/2022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25/02/2022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300,00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D,00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300,00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288925" indent="5715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55880" marR="342900">
                        <a:lnSpc>
                          <a:spcPct val="92900"/>
                        </a:lnSpc>
                        <a:spcBef>
                          <a:spcPts val="250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60960">
                        <a:lnSpc>
                          <a:spcPts val="9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23.448•6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9055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(Uurticipal)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 marR="55244" indent="-2540">
                        <a:lnSpc>
                          <a:spcPct val="88000"/>
                        </a:lnSpc>
                        <a:spcBef>
                          <a:spcPts val="710"/>
                        </a:spcBef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Rendimento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aplicação </a:t>
                      </a:r>
                      <a:r>
                        <a:rPr sz="1575" spc="-37" baseline="2645" dirty="0">
                          <a:latin typeface="Trebuchet MS"/>
                          <a:cs typeface="Trebuchet MS"/>
                        </a:rPr>
                        <a:t>(c</a:t>
                      </a:r>
                      <a:r>
                        <a:rPr sz="1050" spc="-25" dirty="0">
                          <a:latin typeface="Trebuchet MS"/>
                          <a:cs typeface="Trebuchet MS"/>
                        </a:rPr>
                        <a:t>)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 marR="185420">
                        <a:lnSpc>
                          <a:spcPct val="90900"/>
                        </a:lnSpc>
                      </a:pPr>
                      <a:r>
                        <a:rPr sz="900" spc="-65" dirty="0">
                          <a:latin typeface="Trebuchet MS"/>
                          <a:cs typeface="Trebuchet MS"/>
                        </a:rPr>
                        <a:t>Extrato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FEVEREIRO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 marR="137795" indent="1270">
                        <a:lnSpc>
                          <a:spcPct val="87700"/>
                        </a:lnSpc>
                        <a:spcBef>
                          <a:spcPts val="260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Associação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moradores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Desenvolvimento</a:t>
                      </a:r>
                      <a:r>
                        <a:rPr sz="9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105" dirty="0">
                          <a:latin typeface="Arial MT"/>
                          <a:cs typeface="Arial MT"/>
                        </a:rPr>
                        <a:t>Água</a:t>
                      </a:r>
                      <a:r>
                        <a:rPr sz="9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Azul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CNPJ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08.953.367/0001-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31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Financeira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26034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28/02/2022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064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28/02/2022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1.702,14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1.702.4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401640" y="58803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371" y="0"/>
                </a:lnTo>
              </a:path>
            </a:pathLst>
          </a:custGeom>
          <a:ln w="150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401640" y="448164"/>
            <a:ext cx="141605" cy="147955"/>
            <a:chOff x="1401640" y="448164"/>
            <a:chExt cx="141605" cy="147955"/>
          </a:xfrm>
        </p:grpSpPr>
        <p:sp>
          <p:nvSpPr>
            <p:cNvPr id="6" name="object 6"/>
            <p:cNvSpPr/>
            <p:nvPr/>
          </p:nvSpPr>
          <p:spPr>
            <a:xfrm>
              <a:off x="1401640" y="448164"/>
              <a:ext cx="141605" cy="147955"/>
            </a:xfrm>
            <a:custGeom>
              <a:avLst/>
              <a:gdLst/>
              <a:ahLst/>
              <a:cxnLst/>
              <a:rect l="l" t="t" r="r" b="b"/>
              <a:pathLst>
                <a:path w="141605" h="147954">
                  <a:moveTo>
                    <a:pt x="0" y="7519"/>
                  </a:moveTo>
                  <a:lnTo>
                    <a:pt x="141371" y="7519"/>
                  </a:lnTo>
                </a:path>
                <a:path w="141605" h="147954">
                  <a:moveTo>
                    <a:pt x="7519" y="147386"/>
                  </a:moveTo>
                  <a:lnTo>
                    <a:pt x="7519" y="0"/>
                  </a:lnTo>
                </a:path>
              </a:pathLst>
            </a:custGeom>
            <a:ln w="15039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5492" y="448164"/>
              <a:ext cx="0" cy="147955"/>
            </a:xfrm>
            <a:custGeom>
              <a:avLst/>
              <a:gdLst/>
              <a:ahLst/>
              <a:cxnLst/>
              <a:rect l="l" t="t" r="r" b="b"/>
              <a:pathLst>
                <a:path h="147954">
                  <a:moveTo>
                    <a:pt x="0" y="147386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7478" y="1503935"/>
            <a:ext cx="541420" cy="8422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9708" y="2550684"/>
            <a:ext cx="427120" cy="8422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22944" y="1497919"/>
            <a:ext cx="565484" cy="9023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76597" y="1437762"/>
            <a:ext cx="415089" cy="902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419307" y="3747827"/>
            <a:ext cx="42110" cy="66173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445882" y="248724"/>
            <a:ext cx="6362065" cy="371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30"/>
              </a:spcBef>
            </a:pPr>
            <a:r>
              <a:rPr sz="1200" b="1" spc="-10" dirty="0">
                <a:latin typeface="Calibri"/>
                <a:cs typeface="Calibri"/>
              </a:rPr>
              <a:t>APIAA</a:t>
            </a:r>
            <a:r>
              <a:rPr sz="1200" b="1" spc="100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25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ASSOCIAÇÃO</a:t>
            </a:r>
            <a:r>
              <a:rPr sz="1200" b="1" spc="15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DOS</a:t>
            </a:r>
            <a:r>
              <a:rPr sz="1200" b="1" spc="10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NIORADORES</a:t>
            </a:r>
            <a:r>
              <a:rPr sz="1200" b="1" spc="27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PARA</a:t>
            </a:r>
            <a:r>
              <a:rPr sz="1200" b="1" spc="7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55" dirty="0">
                <a:latin typeface="Calibri"/>
                <a:cs typeface="Calibri"/>
              </a:rPr>
              <a:t> </a:t>
            </a:r>
            <a:r>
              <a:rPr sz="1200" b="1" spc="-20" dirty="0">
                <a:latin typeface="Calibri"/>
                <a:cs typeface="Calibri"/>
              </a:rPr>
              <a:t>DESENVOLViMMNTO</a:t>
            </a:r>
            <a:r>
              <a:rPr sz="1200" b="1" spc="8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DO</a:t>
            </a:r>
            <a:r>
              <a:rPr sz="1200" b="1" spc="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ÁGUA</a:t>
            </a:r>
            <a:r>
              <a:rPr sz="1200" b="1" spc="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AZUL</a:t>
            </a:r>
            <a:r>
              <a:rPr sz="1200" b="1" spc="80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30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FILIAL</a:t>
            </a:r>
            <a:r>
              <a:rPr sz="1200" b="1" spc="130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IV</a:t>
            </a:r>
            <a:endParaRPr sz="1200">
              <a:latin typeface="Calibri"/>
              <a:cs typeface="Calibri"/>
            </a:endParaRPr>
          </a:p>
          <a:p>
            <a:pPr marL="19685">
              <a:lnSpc>
                <a:spcPts val="1370"/>
              </a:lnSpc>
            </a:pPr>
            <a:r>
              <a:rPr sz="1250" spc="-130" dirty="0">
                <a:latin typeface="Trebuchet MS"/>
                <a:cs typeface="Trebuchet MS"/>
              </a:rPr>
              <a:t>Avenida</a:t>
            </a:r>
            <a:r>
              <a:rPr sz="1250" spc="50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Lydia</a:t>
            </a:r>
            <a:r>
              <a:rPr sz="1250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de</a:t>
            </a:r>
            <a:r>
              <a:rPr sz="1250" spc="-135" dirty="0">
                <a:latin typeface="Trebuchet MS"/>
                <a:cs typeface="Trebuchet MS"/>
              </a:rPr>
              <a:t> </a:t>
            </a:r>
            <a:r>
              <a:rPr sz="1250" spc="-80" dirty="0">
                <a:latin typeface="Trebuchet MS"/>
                <a:cs typeface="Trebuchet MS"/>
              </a:rPr>
              <a:t>jesus</a:t>
            </a:r>
            <a:r>
              <a:rPr sz="1250" spc="50" dirty="0">
                <a:latin typeface="Trebuchet MS"/>
                <a:cs typeface="Trebuchet MS"/>
              </a:rPr>
              <a:t> </a:t>
            </a:r>
            <a:r>
              <a:rPr sz="1250" spc="-125" dirty="0">
                <a:latin typeface="Trebuchet MS"/>
                <a:cs typeface="Trebuchet MS"/>
              </a:rPr>
              <a:t>Mendonça,</a:t>
            </a:r>
            <a:r>
              <a:rPr sz="1250" spc="-55" dirty="0">
                <a:latin typeface="Trebuchet MS"/>
                <a:cs typeface="Trebuchet MS"/>
              </a:rPr>
              <a:t> </a:t>
            </a:r>
            <a:r>
              <a:rPr sz="1250" spc="-65" dirty="0">
                <a:latin typeface="Trebuchet MS"/>
                <a:cs typeface="Trebuchet MS"/>
              </a:rPr>
              <a:t>1146</a:t>
            </a:r>
            <a:r>
              <a:rPr sz="1250" spc="-70" dirty="0">
                <a:latin typeface="Trebuchet MS"/>
                <a:cs typeface="Trebuchet MS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140" dirty="0">
                <a:latin typeface="Trebuchet MS"/>
                <a:cs typeface="Trebuchet MS"/>
              </a:rPr>
              <a:t> </a:t>
            </a:r>
            <a:r>
              <a:rPr sz="1250" spc="-120" dirty="0">
                <a:latin typeface="Trebuchet MS"/>
                <a:cs typeface="Trebuchet MS"/>
              </a:rPr>
              <a:t>Âgua</a:t>
            </a:r>
            <a:r>
              <a:rPr sz="1250" spc="50" dirty="0">
                <a:latin typeface="Trebuchet MS"/>
                <a:cs typeface="Trebuchet MS"/>
              </a:rPr>
              <a:t> </a:t>
            </a:r>
            <a:r>
              <a:rPr sz="1250" spc="-120" dirty="0">
                <a:latin typeface="Trebuchet MS"/>
                <a:cs typeface="Trebuchet MS"/>
              </a:rPr>
              <a:t>Azul</a:t>
            </a:r>
            <a:r>
              <a:rPr sz="1250" spc="-60" dirty="0">
                <a:latin typeface="Trebuchet MS"/>
                <a:cs typeface="Trebuchet MS"/>
              </a:rPr>
              <a:t> </a:t>
            </a:r>
            <a:r>
              <a:rPr sz="1250" spc="-100" dirty="0">
                <a:latin typeface="Trebuchet MS"/>
                <a:cs typeface="Trebuchet MS"/>
              </a:rPr>
              <a:t>-</a:t>
            </a:r>
            <a:r>
              <a:rPr sz="1250" spc="-15" dirty="0">
                <a:latin typeface="Trebuchet MS"/>
                <a:cs typeface="Trebuchet MS"/>
              </a:rPr>
              <a:t> </a:t>
            </a:r>
            <a:r>
              <a:rPr sz="1250" spc="-40" dirty="0">
                <a:latin typeface="Trebuchet MS"/>
                <a:cs typeface="Trebuchet MS"/>
              </a:rPr>
              <a:t>Guarulhos/SP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8416" y="6972565"/>
            <a:ext cx="1783080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85"/>
              </a:lnSpc>
            </a:pPr>
            <a:r>
              <a:rPr sz="900" i="1" spc="-10" dirty="0">
                <a:latin typeface="Calibri"/>
                <a:cs typeface="Calibri"/>
                <a:hlinkClick r:id="rId7"/>
              </a:rPr>
              <a:t>www.Iei13019.com.br/sp/guarulhos/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0261" rIns="0" bIns="0" rtlCol="0">
            <a:spAutoFit/>
          </a:bodyPr>
          <a:lstStyle/>
          <a:p>
            <a:pPr marL="16510">
              <a:lnSpc>
                <a:spcPts val="985"/>
              </a:lnSpc>
            </a:pPr>
            <a:r>
              <a:rPr sz="900" dirty="0">
                <a:latin typeface="Calibri"/>
                <a:cs typeface="Calibri"/>
              </a:rPr>
              <a:t>Pág.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02741" y="398868"/>
            <a:ext cx="118110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20" dirty="0">
                <a:latin typeface="Trebuchet MS"/>
                <a:cs typeface="Trebuchet MS"/>
              </a:rPr>
              <a:t>«</a:t>
            </a:r>
            <a:endParaRPr sz="12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10065" y="3056011"/>
            <a:ext cx="228600" cy="4211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937575" y="7421974"/>
            <a:ext cx="821690" cy="0"/>
          </a:xfrm>
          <a:custGeom>
            <a:avLst/>
            <a:gdLst/>
            <a:ahLst/>
            <a:cxnLst/>
            <a:rect l="l" t="t" r="r" b="b"/>
            <a:pathLst>
              <a:path w="821690">
                <a:moveTo>
                  <a:pt x="0" y="0"/>
                </a:moveTo>
                <a:lnTo>
                  <a:pt x="821155" y="0"/>
                </a:lnTo>
              </a:path>
            </a:pathLst>
          </a:custGeom>
          <a:ln w="150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1330" y="1091854"/>
          <a:ext cx="9572625" cy="5226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6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6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69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1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54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8120">
                <a:tc gridSpan="13"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RELAYÓRIO</a:t>
                      </a:r>
                      <a:r>
                        <a:rPr sz="850" spc="1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850" spc="2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PRfiSTAÇÃO</a:t>
                      </a:r>
                      <a:r>
                        <a:rPr sz="850" spc="2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850" spc="1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CONTAS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marL="52705" marR="372745" indent="-1905">
                        <a:lnSpc>
                          <a:spcPts val="990"/>
                        </a:lnSpc>
                        <a:spcBef>
                          <a:spcPts val="570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Vînculo </a:t>
                      </a:r>
                      <a:r>
                        <a:rPr sz="950" b="1" spc="-60" dirty="0">
                          <a:latin typeface="Cambria"/>
                          <a:cs typeface="Cambria"/>
                        </a:rPr>
                        <a:t>Flnancelro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marR="266065" indent="-1905">
                        <a:lnSpc>
                          <a:spcPts val="990"/>
                        </a:lnSpc>
                        <a:spcBef>
                          <a:spcPts val="570"/>
                        </a:spcBef>
                      </a:pPr>
                      <a:r>
                        <a:rPr sz="950" b="1" spc="-50" dirty="0">
                          <a:latin typeface="Cambria"/>
                          <a:cs typeface="Cambria"/>
                        </a:rPr>
                        <a:t>Lança-</a:t>
                      </a:r>
                      <a:r>
                        <a:rPr sz="95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40" dirty="0">
                          <a:latin typeface="Cambria"/>
                          <a:cs typeface="Cambria"/>
                        </a:rPr>
                        <a:t>mento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43815">
                        <a:lnSpc>
                          <a:spcPts val="950"/>
                        </a:lnSpc>
                        <a:spcBef>
                          <a:spcPts val="650"/>
                        </a:spcBef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Documento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35" dirty="0"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950" spc="5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45" dirty="0">
                          <a:latin typeface="Trebuchet MS"/>
                          <a:cs typeface="Trebuchet MS"/>
                        </a:rPr>
                        <a:t>N-</a:t>
                      </a:r>
                      <a:r>
                        <a:rPr sz="950" spc="-140" dirty="0">
                          <a:latin typeface="Trebuchet MS"/>
                          <a:cs typeface="Trebuchet MS"/>
                        </a:rPr>
                        <a:t>•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Dot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045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OFX/N+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6830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Extrato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075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Fomecedor/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1075"/>
                        </a:lnSpc>
                      </a:pPr>
                      <a:r>
                        <a:rPr sz="1000" b="1" spc="-10" dirty="0">
                          <a:latin typeface="Cambria"/>
                          <a:cs typeface="Cambria"/>
                        </a:rPr>
                        <a:t>Favorecldo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ts val="990"/>
                        </a:lnSpc>
                        <a:spcBef>
                          <a:spcPts val="509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Despesa/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RetelŁa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045"/>
                        </a:lnSpc>
                        <a:spcBef>
                          <a:spcPts val="505"/>
                        </a:spcBef>
                      </a:pPr>
                      <a:r>
                        <a:rPr sz="950" b="1" spc="-30" dirty="0">
                          <a:latin typeface="Cambria"/>
                          <a:cs typeface="Cambria"/>
                        </a:rPr>
                        <a:t>Pagamento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73025">
                        <a:lnSpc>
                          <a:spcPts val="1045"/>
                        </a:lnSpc>
                      </a:pPr>
                      <a:r>
                        <a:rPr sz="950" b="1" spc="-229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50" b="1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Deposito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45"/>
                        </a:lnSpc>
                        <a:spcBef>
                          <a:spcPts val="505"/>
                        </a:spcBef>
                      </a:pPr>
                      <a:r>
                        <a:rPr sz="950" b="1" spc="-40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Bruto/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24765" algn="r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Principal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ts val="1045"/>
                        </a:lnSpc>
                        <a:spcBef>
                          <a:spcPts val="505"/>
                        </a:spcBef>
                      </a:pPr>
                      <a:r>
                        <a:rPr sz="950" b="1" spc="-25" dirty="0">
                          <a:latin typeface="Cambria"/>
                          <a:cs typeface="Cambria"/>
                        </a:rPr>
                        <a:t>jures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e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250825">
                        <a:lnSpc>
                          <a:spcPts val="1045"/>
                        </a:lnSpc>
                      </a:pPr>
                      <a:r>
                        <a:rPr sz="950" b="1" spc="-35" dirty="0">
                          <a:latin typeface="Cambria"/>
                          <a:cs typeface="Cambria"/>
                        </a:rPr>
                        <a:t>Flulta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ts val="1055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Descontos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81280" marR="12065" indent="389890" algn="r">
                        <a:lnSpc>
                          <a:spcPts val="950"/>
                        </a:lnSpc>
                        <a:spcBef>
                          <a:spcPts val="105"/>
                        </a:spcBef>
                      </a:pPr>
                      <a:r>
                        <a:rPr sz="950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950" spc="1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Ratențães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Liquids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b="1" spc="-10" dirty="0">
                          <a:latin typeface="Arial"/>
                          <a:cs typeface="Arial"/>
                        </a:rPr>
                        <a:t>Prg./Açào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1435" marR="360680">
                        <a:lnSpc>
                          <a:spcPts val="969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BANCO.DO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BRASIL.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8.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15"/>
                        </a:lnSpc>
                      </a:pPr>
                      <a:r>
                        <a:rPr sz="850" spc="-3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8260">
                        <a:lnSpc>
                          <a:spcPts val="1005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604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 marR="156845" indent="317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oébito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(D)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0480" marR="43815" indent="2540">
                        <a:lnSpc>
                          <a:spcPct val="84100"/>
                        </a:lnSpc>
                        <a:spcBef>
                          <a:spcPts val="5"/>
                        </a:spcBef>
                      </a:pPr>
                      <a:r>
                        <a:rPr sz="950" spc="-55" dirty="0">
                          <a:latin typeface="Cambria"/>
                          <a:cs typeface="Cambria"/>
                        </a:rPr>
                        <a:t>Fatura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69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GUARiJPASS ASSOC.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CONCESS..DE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5" dirty="0">
                          <a:latin typeface="Cambria"/>
                          <a:cs typeface="Cambria"/>
                        </a:rPr>
                        <a:t>TRANSPORTES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onsolas"/>
                          <a:cs typeface="Consolas"/>
                        </a:rPr>
                        <a:t>30201</a:t>
                      </a:r>
                      <a:endParaRPr sz="8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52705" indent="2540">
                        <a:lnSpc>
                          <a:spcPct val="85700"/>
                        </a:lnSpc>
                        <a:spcBef>
                          <a:spcPts val="125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GUARUPASS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ASSOCIACAO</a:t>
                      </a:r>
                      <a:r>
                        <a:rPr sz="950" spc="10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DÅS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CONCESSIONARIAS</a:t>
                      </a:r>
                      <a:r>
                        <a:rPr sz="95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TRANSPORTS</a:t>
                      </a:r>
                      <a:r>
                        <a:rPr sz="900" spc="1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URBANO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PASSAGEIROS</a:t>
                      </a:r>
                      <a:r>
                        <a:rPr sz="950" spc="1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onsolas"/>
                          <a:cs typeface="Consolas"/>
                        </a:rPr>
                        <a:t>GUARULHOf</a:t>
                      </a:r>
                      <a:r>
                        <a:rPr sz="950" spc="-114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950" spc="-25" dirty="0">
                          <a:latin typeface="Consolas"/>
                          <a:cs typeface="Consolas"/>
                        </a:rPr>
                        <a:t>EREG|AO</a:t>
                      </a:r>
                      <a:endParaRPr sz="950">
                        <a:latin typeface="Consolas"/>
                        <a:cs typeface="Consolas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74.504.937/0001-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30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Auxilio/Vale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Transporte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984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25f0L2022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02/03/2022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249,26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249,26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264795" indent="5715">
                        <a:lnSpc>
                          <a:spcPts val="969"/>
                        </a:lnSpc>
                      </a:pPr>
                      <a:r>
                        <a:rPr sz="950" spc="-5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8260" marR="360680" indent="635">
                        <a:lnSpc>
                          <a:spcPct val="89400"/>
                        </a:lnSpc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4770•8,</a:t>
                      </a:r>
                      <a:r>
                        <a:rPr sz="8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35"/>
                        </a:lnSpc>
                      </a:pPr>
                      <a:r>
                        <a:rPr sz="850" spc="-35" dirty="0">
                          <a:latin typeface="Cambria"/>
                          <a:cs typeface="Cambria"/>
                        </a:rPr>
                        <a:t>23.44B-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(Nunicîpal)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 marR="156845" indent="3810">
                        <a:lnSpc>
                          <a:spcPct val="908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55" dirty="0">
                          <a:latin typeface="Cambria"/>
                          <a:cs typeface="Cambria"/>
                        </a:rPr>
                        <a:t>e!etrônico</a:t>
                      </a:r>
                      <a:r>
                        <a:rPr sz="85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onsolas"/>
                          <a:cs typeface="Consolas"/>
                        </a:rPr>
                        <a:t>íol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0480" marR="38735" indent="2540">
                        <a:lnSpc>
                          <a:spcPct val="853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FaNra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 70</a:t>
                      </a:r>
                      <a:r>
                        <a:rPr sz="9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GUARPASS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ASSOC.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COCESS.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TRAXSPORTES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3ó2D2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52069" indent="2540">
                        <a:lnSpc>
                          <a:spcPct val="84500"/>
                        </a:lnSpc>
                        <a:spcBef>
                          <a:spcPts val="9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GUARUPASS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ASSOCIACAO</a:t>
                      </a:r>
                      <a:r>
                        <a:rPr sz="950" spc="10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DAS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CONCESSIONARIAS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TRANSPORTS</a:t>
                      </a:r>
                      <a:r>
                        <a:rPr sz="950" spc="1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URBANO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PASSAGEIROS</a:t>
                      </a:r>
                      <a:r>
                        <a:rPr sz="95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GUARULHOS</a:t>
                      </a:r>
                      <a:r>
                        <a:rPr sz="950" spc="1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REGIAO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CNPJ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94"/>
                        </a:lnSpc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Y4.504.937/0001-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30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 marR="340360" indent="3175">
                        <a:lnSpc>
                          <a:spcPts val="969"/>
                        </a:lnSpc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AuxilioNale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Transporte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38735" algn="ctr">
                        <a:lnSpc>
                          <a:spcPct val="100000"/>
                        </a:lnSpc>
                      </a:pPr>
                      <a:r>
                        <a:rPr sz="950" spc="-70" dirty="0">
                          <a:latin typeface="Consolas"/>
                          <a:cs typeface="Consolas"/>
                        </a:rPr>
                        <a:t>25f02/2022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50" spc="-55" dirty="0">
                          <a:latin typeface="Consolas"/>
                          <a:cs typeface="Consolas"/>
                        </a:rPr>
                        <a:t>02/03/20Z2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Z3l,13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nsolas"/>
                          <a:cs typeface="Consolas"/>
                        </a:rPr>
                        <a:t>0,00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nsolas"/>
                          <a:cs typeface="Consolas"/>
                        </a:rPr>
                        <a:t>0,00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231,ł3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Recursos</a:t>
                      </a:r>
                      <a:endParaRPr sz="900">
                        <a:latin typeface="Consolas"/>
                        <a:cs typeface="Consolas"/>
                      </a:endParaRPr>
                    </a:p>
                    <a:p>
                      <a:pPr marL="39370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Humanos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8260" marR="354330" indent="635">
                        <a:lnSpc>
                          <a:spcPct val="92000"/>
                        </a:lnSpc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BAIJCO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5" dirty="0">
                          <a:latin typeface="Cambria"/>
                          <a:cs typeface="Cambria"/>
                        </a:rPr>
                        <a:t>’477D-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8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C/C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7150">
                        <a:lnSpc>
                          <a:spcPts val="98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Ił4unicipąl)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 marR="151765" indent="444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Débito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eletrônico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382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29209" indent="2540">
                        <a:lnSpc>
                          <a:spcPct val="84100"/>
                        </a:lnSpc>
                        <a:spcBef>
                          <a:spcPts val="165"/>
                        </a:spcBef>
                      </a:pPr>
                      <a:r>
                        <a:rPr sz="950" spc="-65" dirty="0">
                          <a:latin typeface="Trebuchet MS"/>
                          <a:cs typeface="Trebuchet MS"/>
                        </a:rPr>
                        <a:t>Nala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fiscal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servlços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71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NFS-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832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KEEN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5" dirty="0">
                          <a:latin typeface="Cambria"/>
                          <a:cs typeface="Cambria"/>
                        </a:rPr>
                        <a:t>KEEPERCONSU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LTORIA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ENPRE5ARłAL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30203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070"/>
                        </a:lnSpc>
                        <a:spcBef>
                          <a:spcPts val="930"/>
                        </a:spcBef>
                      </a:pPr>
                      <a:r>
                        <a:rPr sz="950" spc="-195" dirty="0">
                          <a:latin typeface="Cambria"/>
                          <a:cs typeface="Cambria"/>
                        </a:rPr>
                        <a:t>KEEŁT</a:t>
                      </a:r>
                      <a:r>
                        <a:rPr sz="950" spc="1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KEEPER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2545">
                        <a:lnSpc>
                          <a:spcPts val="95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CONSULTORIA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4450">
                        <a:lnSpc>
                          <a:spcPts val="865"/>
                        </a:lnSpc>
                      </a:pPr>
                      <a:r>
                        <a:rPr sz="900" spc="-75" dirty="0">
                          <a:latin typeface="Courier New"/>
                          <a:cs typeface="Courier New"/>
                        </a:rPr>
                        <a:t>EIMPRESARIALEIRELI</a:t>
                      </a:r>
                      <a:endParaRPr sz="900">
                        <a:latin typeface="Courier New"/>
                        <a:cs typeface="Courier New"/>
                      </a:endParaRPr>
                    </a:p>
                    <a:p>
                      <a:pPr marL="39370">
                        <a:lnSpc>
                          <a:spcPts val="975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gqpj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8735">
                        <a:lnSpc>
                          <a:spcPts val="1140"/>
                        </a:lnSpc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12.364.270/0001-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gO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116839" indent="635">
                        <a:lnSpc>
                          <a:spcPct val="804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Assessoriá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55" dirty="0">
                          <a:latin typeface="Courier New"/>
                          <a:cs typeface="Courier New"/>
                        </a:rPr>
                        <a:t>Contábl]urfdica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pj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”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900" spc="-30" dirty="0">
                          <a:latin typeface="Courier New"/>
                          <a:cs typeface="Courier New"/>
                        </a:rPr>
                        <a:t>01/037022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Courier New"/>
                          <a:cs typeface="Courier New"/>
                        </a:rPr>
                        <a:t>02/O3/20Z2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ourier New"/>
                          <a:cs typeface="Courier New"/>
                        </a:rPr>
                        <a:t>2.Zl2,Ò0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2.212,00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30226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Custos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Indiretos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53975" marR="354330" indent="2540">
                        <a:lnSpc>
                          <a:spcPts val="950"/>
                        </a:lnSpc>
                        <a:spcBef>
                          <a:spcPts val="175"/>
                        </a:spcBef>
                      </a:pPr>
                      <a:r>
                        <a:rPr sz="950" spc="-9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BRASIL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47Y0-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19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marR="154940" indent="1905">
                        <a:lnSpc>
                          <a:spcPct val="91500"/>
                        </a:lnSpc>
                        <a:spcBef>
                          <a:spcPts val="103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Dtbito </a:t>
                      </a:r>
                      <a:r>
                        <a:rPr sz="900" spc="-120" dirty="0">
                          <a:latin typeface="Consolas"/>
                          <a:cs typeface="Consolas"/>
                        </a:rPr>
                        <a:t>eletn8Nco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(D)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marR="45085">
                        <a:lnSpc>
                          <a:spcPct val="92500"/>
                        </a:lnSpc>
                        <a:spcBef>
                          <a:spcPts val="540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Fatura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72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CONTA</a:t>
                      </a:r>
                      <a:r>
                        <a:rPr sz="8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YIVO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FEVEREIRO/20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30205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1045"/>
                        </a:lnSpc>
                        <a:spcBef>
                          <a:spcPts val="930"/>
                        </a:spcBef>
                      </a:pPr>
                      <a:r>
                        <a:rPr sz="950" spc="-90" dirty="0">
                          <a:latin typeface="Cambria"/>
                          <a:cs typeface="Cambria"/>
                        </a:rPr>
                        <a:t>TELEFONICA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BRASIL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0005">
                        <a:lnSpc>
                          <a:spcPts val="994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5.A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CNPj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4450">
                        <a:lnSpc>
                          <a:spcPts val="975"/>
                        </a:lnSpc>
                      </a:pPr>
                      <a:r>
                        <a:rPr sz="850" spc="-10" dirty="0">
                          <a:latin typeface="Consolas"/>
                          <a:cs typeface="Consolas"/>
                        </a:rPr>
                        <a:t>02.558.l57íD00l•62</a:t>
                      </a:r>
                      <a:endParaRPr sz="850">
                        <a:latin typeface="Consolas"/>
                        <a:cs typeface="Consola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Telefone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3664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68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15/02/2022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02/03/2032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324.7B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0.00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Custos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735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Indiretos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334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3975" marR="348615" indent="2540">
                        <a:lnSpc>
                          <a:spcPct val="85000"/>
                        </a:lnSpc>
                      </a:pPr>
                      <a:r>
                        <a:rPr sz="950" spc="-8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7150">
                        <a:lnSpc>
                          <a:spcPts val="900"/>
                        </a:lnSpc>
                      </a:pPr>
                      <a:r>
                        <a:rPr sz="850" spc="-3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9055">
                        <a:lnSpc>
                          <a:spcPts val="107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(Nunicipal)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103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Crédito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9370">
                        <a:lnSpc>
                          <a:spcPts val="96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TED/DOC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4450" marR="55880" indent="3810">
                        <a:lnSpc>
                          <a:spcPct val="87700"/>
                        </a:lnSpc>
                        <a:spcBef>
                          <a:spcPts val="65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Devolvido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Ressarcime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ntos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lndevidos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(C)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ts val="101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Depósito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Transferencia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5085" marR="201295" indent="-5715">
                        <a:lnSpc>
                          <a:spcPts val="950"/>
                        </a:lnSpc>
                        <a:spcBef>
                          <a:spcPts val="70"/>
                        </a:spcBef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Valores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Devolvidos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334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14276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151765" indent="635">
                        <a:lnSpc>
                          <a:spcPct val="86100"/>
                        </a:lnSpc>
                        <a:spcBef>
                          <a:spcPts val="1090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Associaçäo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Moradores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para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Desenvolvìmento</a:t>
                      </a:r>
                      <a:r>
                        <a:rPr sz="950" spc="1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Água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Azul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0ß.953.367/0001-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31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843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6830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02/03/2022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02/03/2022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100,3b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100.36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 marR="299085" indent="-381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Custos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lndiretos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C0C0C"/>
                      </a:solidFill>
                      <a:prstDash val="solid"/>
                    </a:lnL>
                    <a:lnR w="19050">
                      <a:solidFill>
                        <a:srgbClr val="0C0C0C"/>
                      </a:solidFill>
                      <a:prstDash val="solid"/>
                    </a:lnR>
                    <a:lnT w="19050">
                      <a:solidFill>
                        <a:srgbClr val="0C0C0C"/>
                      </a:solidFill>
                      <a:prstDash val="solid"/>
                    </a:lnT>
                    <a:lnB w="19050">
                      <a:solidFill>
                        <a:srgbClr val="0C0C0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04840" y="4890828"/>
            <a:ext cx="312821" cy="21656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27058" y="3266563"/>
            <a:ext cx="0" cy="90805"/>
          </a:xfrm>
          <a:custGeom>
            <a:avLst/>
            <a:gdLst/>
            <a:ahLst/>
            <a:cxnLst/>
            <a:rect l="l" t="t" r="r" b="b"/>
            <a:pathLst>
              <a:path h="90804">
                <a:moveTo>
                  <a:pt x="0" y="90236"/>
                </a:moveTo>
                <a:lnTo>
                  <a:pt x="0" y="0"/>
                </a:lnTo>
              </a:path>
            </a:pathLst>
          </a:custGeom>
          <a:ln w="60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519" y="5257791"/>
            <a:ext cx="499310" cy="1022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76627" y="1455810"/>
            <a:ext cx="409073" cy="13234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050" y="3374848"/>
            <a:ext cx="78205" cy="1143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89635" y="469219"/>
            <a:ext cx="132347" cy="15039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34015" y="4337375"/>
            <a:ext cx="132347" cy="9625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83719" y="5191617"/>
            <a:ext cx="108284" cy="9023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435945" y="263763"/>
            <a:ext cx="6370320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spc="-60" dirty="0">
                <a:latin typeface="Arial MT"/>
                <a:cs typeface="Arial MT"/>
              </a:rPr>
              <a:t>AMAA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ASSOCIAÇÅO</a:t>
            </a:r>
            <a:r>
              <a:rPr sz="1200" spc="10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DOS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MORADORES</a:t>
            </a:r>
            <a:r>
              <a:rPr sz="1200" spc="105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PARA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0</a:t>
            </a:r>
            <a:r>
              <a:rPr sz="1200" spc="140" dirty="0">
                <a:latin typeface="Arial MT"/>
                <a:cs typeface="Arial MT"/>
              </a:rPr>
              <a:t> </a:t>
            </a:r>
            <a:r>
              <a:rPr sz="1200" spc="-114" dirty="0">
                <a:latin typeface="Arial MT"/>
                <a:cs typeface="Arial MT"/>
              </a:rPr>
              <a:t>DESENVOLVIPIENTO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DO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ÁGUA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AZUL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FłLłAL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IV</a:t>
            </a:r>
            <a:endParaRPr sz="1200">
              <a:latin typeface="Arial MT"/>
              <a:cs typeface="Arial MT"/>
            </a:endParaRPr>
          </a:p>
          <a:p>
            <a:pPr marL="18415">
              <a:lnSpc>
                <a:spcPts val="1335"/>
              </a:lnSpc>
            </a:pPr>
            <a:r>
              <a:rPr sz="1200" spc="-85" dirty="0">
                <a:latin typeface="Arial MT"/>
                <a:cs typeface="Arial MT"/>
              </a:rPr>
              <a:t>Avenida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Lydia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</a:t>
            </a:r>
            <a:r>
              <a:rPr sz="1200" spc="-95" dirty="0">
                <a:latin typeface="Arial MT"/>
                <a:cs typeface="Arial MT"/>
              </a:rPr>
              <a:t> </a:t>
            </a:r>
            <a:r>
              <a:rPr sz="1200" spc="-145" dirty="0">
                <a:latin typeface="Arial MT"/>
                <a:cs typeface="Arial MT"/>
              </a:rPr>
              <a:t>Jesus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Mendonça,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1146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Água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114" dirty="0">
                <a:latin typeface="Arial MT"/>
                <a:cs typeface="Arial MT"/>
              </a:rPr>
              <a:t>Azul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10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Guarulhos/SP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660" y="6941569"/>
            <a:ext cx="1804670" cy="1968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100" i="1" spc="-95" dirty="0">
                <a:latin typeface="Calibri"/>
                <a:cs typeface="Calibri"/>
              </a:rPr>
              <a:t>w</a:t>
            </a:r>
            <a:r>
              <a:rPr sz="1100" spc="-95" dirty="0">
                <a:latin typeface="Trebuchet MS"/>
                <a:cs typeface="Trebuchet MS"/>
              </a:rPr>
              <a:t>z/w</a:t>
            </a:r>
            <a:r>
              <a:rPr sz="1100" i="1" spc="-95" dirty="0">
                <a:latin typeface="Calibri"/>
                <a:cs typeface="Calibri"/>
              </a:rPr>
              <a:t>.Iei13019.com.bryspyguaruIhos/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2958" y="6973504"/>
            <a:ext cx="348615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25"/>
              </a:lnSpc>
            </a:pPr>
            <a:r>
              <a:rPr sz="1050" i="1" spc="-65" dirty="0">
                <a:latin typeface="Calibri"/>
                <a:cs typeface="Calibri"/>
              </a:rPr>
              <a:t>Pág.</a:t>
            </a:r>
            <a:r>
              <a:rPr sz="1050" i="1" spc="20" dirty="0">
                <a:latin typeface="Calibri"/>
                <a:cs typeface="Calibri"/>
              </a:rPr>
              <a:t> </a:t>
            </a:r>
            <a:r>
              <a:rPr sz="1050" i="1" spc="-25" dirty="0">
                <a:latin typeface="Calibri"/>
                <a:cs typeface="Calibri"/>
              </a:rPr>
              <a:t>IS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29440" y="1061838"/>
          <a:ext cx="9554210" cy="5525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2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3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8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10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8120">
                <a:tc gridSpan="13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10" dirty="0">
                          <a:latin typeface="Calibri"/>
                          <a:cs typeface="Calibri"/>
                        </a:rPr>
                        <a:t>RELATÓRIO</a:t>
                      </a:r>
                      <a:r>
                        <a:rPr sz="9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6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00" b="1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PRESTAÇÃO</a:t>
                      </a:r>
                      <a:r>
                        <a:rPr sz="900" b="1" spc="2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0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CONTAS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43815" marR="378460" indent="6350">
                        <a:lnSpc>
                          <a:spcPts val="950"/>
                        </a:lnSpc>
                        <a:spcBef>
                          <a:spcPts val="65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\ffncuIo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FlnancaTro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Lança•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667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mento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41275">
                        <a:lnSpc>
                          <a:spcPts val="950"/>
                        </a:lnSpc>
                        <a:spcBef>
                          <a:spcPts val="65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Documento</a:t>
                      </a:r>
                      <a:r>
                        <a:rPr sz="900" b="1" spc="2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0" dirty="0">
                          <a:latin typeface="Calibri"/>
                          <a:cs typeface="Calibri"/>
                        </a:rPr>
                        <a:t>N-•</a:t>
                      </a:r>
                      <a:r>
                        <a:rPr sz="9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Doc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b="1" spc="-45" dirty="0">
                          <a:latin typeface="Calibri"/>
                          <a:cs typeface="Calibri"/>
                        </a:rPr>
                        <a:t>OPX/N-</a:t>
                      </a:r>
                      <a:r>
                        <a:rPr sz="900" b="1" spc="-50" dirty="0">
                          <a:latin typeface="Calibri"/>
                          <a:cs typeface="Calibri"/>
                        </a:rPr>
                        <a:t>°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Extrato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493395" indent="-6985">
                        <a:lnSpc>
                          <a:spcPts val="919"/>
                        </a:lnSpc>
                        <a:spcBef>
                          <a:spcPts val="65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Fornecedor/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favorecido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975"/>
                        </a:lnSpc>
                        <a:spcBef>
                          <a:spcPts val="484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Despesa/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6195">
                        <a:lnSpc>
                          <a:spcPts val="1095"/>
                        </a:lnSpc>
                      </a:pPr>
                      <a:r>
                        <a:rPr sz="1000" spc="-10" dirty="0">
                          <a:latin typeface="Trebuchet MS"/>
                          <a:cs typeface="Trebuchet MS"/>
                        </a:rPr>
                        <a:t>Receita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6510" algn="ctr">
                        <a:lnSpc>
                          <a:spcPct val="100000"/>
                        </a:lnSpc>
                      </a:pPr>
                      <a:r>
                        <a:rPr sz="750" b="1" spc="-10" dirty="0">
                          <a:latin typeface="Calibri"/>
                          <a:cs typeface="Calibri"/>
                        </a:rPr>
                        <a:t>EftT)50ã0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Pagamento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76200">
                        <a:lnSpc>
                          <a:spcPts val="1015"/>
                        </a:lnSpc>
                      </a:pPr>
                      <a:r>
                        <a:rPr sz="900" b="1" spc="-11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Depósito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Valor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Bruto/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30504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Principal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juros</a:t>
                      </a:r>
                      <a:r>
                        <a:rPr sz="90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36854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Multa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9375" marR="8890" indent="474345">
                        <a:lnSpc>
                          <a:spcPts val="95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Retenções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Lí¢jfzido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Prg./Açêo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43815" marR="363855">
                        <a:lnSpc>
                          <a:spcPts val="950"/>
                        </a:lnSpc>
                        <a:spcBef>
                          <a:spcPts val="175"/>
                        </a:spcBef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00" spc="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00" spc="-20" dirty="0">
                          <a:latin typeface="Trebuchet MS"/>
                          <a:cs typeface="Trebuchet MS"/>
                        </a:rPr>
                        <a:t>4770•8.</a:t>
                      </a:r>
                      <a:r>
                        <a:rPr sz="8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49530">
                        <a:lnSpc>
                          <a:spcPts val="950"/>
                        </a:lnSpc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47625">
                        <a:lnSpc>
                          <a:spcPts val="101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(Nunicipal)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ts val="104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0955">
                        <a:lnSpc>
                          <a:spcPts val="94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TED/DOC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23495">
                        <a:lnSpc>
                          <a:spcPts val="1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Oevalvido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3495">
                        <a:lnSpc>
                          <a:spcPts val="980"/>
                        </a:lnSpc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87630" indent="3810">
                        <a:lnSpc>
                          <a:spcPts val="950"/>
                        </a:lnSpc>
                        <a:spcBef>
                          <a:spcPts val="650"/>
                        </a:spcBef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Depósito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Transferência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1590">
                        <a:lnSpc>
                          <a:spcPts val="869"/>
                        </a:lnSpc>
                      </a:pPr>
                      <a:r>
                        <a:rPr sz="950" spc="-4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Vatares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4290">
                        <a:lnSpc>
                          <a:spcPts val="106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Devolvidos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30204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366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040"/>
                        </a:lnSpc>
                        <a:spcBef>
                          <a:spcPts val="980"/>
                        </a:spcBef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TELEFONICA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8kASIL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0005" marR="168275" indent="-6985">
                        <a:lnSpc>
                          <a:spcPts val="969"/>
                        </a:lnSpc>
                        <a:spcBef>
                          <a:spcPts val="35"/>
                        </a:spcBef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S.A.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02.558.157/0176•42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LI2/03/Z022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33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02/03/2022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100,36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0,D0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100,36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 marR="29591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95">
                <a:tc>
                  <a:txBody>
                    <a:bodyPr/>
                    <a:lstStyle/>
                    <a:p>
                      <a:pPr marL="49530" marR="363855">
                        <a:lnSpc>
                          <a:spcPct val="88800"/>
                        </a:lnSpc>
                        <a:spcBef>
                          <a:spcPts val="15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2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23.448•6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7625">
                        <a:lnSpc>
                          <a:spcPts val="100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 marR="163195" indent="635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eletrônico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57785" indent="1905">
                        <a:lnSpc>
                          <a:spcPct val="89400"/>
                        </a:lnSpc>
                        <a:spcBef>
                          <a:spcPts val="100"/>
                        </a:spcBef>
                      </a:pPr>
                      <a:r>
                        <a:rPr sz="900" spc="-45" dirty="0">
                          <a:latin typeface="Consolas"/>
                          <a:cs typeface="Consolas"/>
                        </a:rPr>
                        <a:t>Recibo-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73-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RECIDO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ALUGUEL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FEVEREIRO/20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39553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346075" indent="3810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LUIZ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CARLOS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TAI•tARINDO</a:t>
                      </a:r>
                      <a:r>
                        <a:rPr sz="9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653.101.958-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15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156210" indent="7620">
                        <a:lnSpc>
                          <a:spcPts val="950"/>
                        </a:lnSpc>
                        <a:tabLst>
                          <a:tab pos="710565" algn="l"/>
                        </a:tabLst>
                      </a:pPr>
                      <a:r>
                        <a:rPr sz="900" spc="-65" dirty="0">
                          <a:latin typeface="Trebuchet MS"/>
                          <a:cs typeface="Trebuchet MS"/>
                        </a:rPr>
                        <a:t>L0cação</a:t>
                      </a:r>
                      <a:r>
                        <a:rPr sz="900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Imóvel</a:t>
                      </a:r>
                      <a:r>
                        <a:rPr sz="9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PF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900" spc="-195" dirty="0">
                          <a:latin typeface="Trebuchet MS"/>
                          <a:cs typeface="Trebuchet MS"/>
                        </a:rPr>
                        <a:t>”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556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01/02/2022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905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3.304,00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D,00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$,00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3.304,00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 marR="295910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9530" marR="363855">
                        <a:lnSpc>
                          <a:spcPct val="921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4770-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25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23,448-ô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 marR="163195" indent="-5080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eletrônico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6034">
                        <a:lnSpc>
                          <a:spcPts val="980"/>
                        </a:lnSpc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{D)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114935" indent="3175">
                        <a:lnSpc>
                          <a:spcPct val="89000"/>
                        </a:lnSpc>
                        <a:spcBef>
                          <a:spcPts val="25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Pagamento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dirty="0">
                          <a:latin typeface="Courier New"/>
                          <a:cs typeface="Courier New"/>
                        </a:rPr>
                        <a:t>74-</a:t>
                      </a:r>
                      <a:r>
                        <a:rPr sz="900" spc="-25" dirty="0">
                          <a:latin typeface="Courier New"/>
                          <a:cs typeface="Courier New"/>
                        </a:rPr>
                        <a:t>HOL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MENSAL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FEVER.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EL1ANE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735">
                        <a:lnSpc>
                          <a:spcPts val="955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GOI</a:t>
                      </a:r>
                      <a:r>
                        <a:rPr sz="900" spc="-1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tES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3020">
                        <a:lnSpc>
                          <a:spcPts val="944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SILVA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90445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 marR="249554" indent="6350">
                        <a:lnSpc>
                          <a:spcPct val="899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ELIANE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GOMES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DA SILVA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90" dirty="0">
                          <a:latin typeface="Consolas"/>
                          <a:cs typeface="Consolas"/>
                        </a:rPr>
                        <a:t>390.646.018-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52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82880" indent="-1905">
                        <a:lnSpc>
                          <a:spcPts val="919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Auxiliar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Cozinha</a:t>
                      </a:r>
                      <a:r>
                        <a:rPr sz="90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(folha)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445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03/03/Z022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334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602,54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602,54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 marR="264160" indent="-635">
                        <a:lnSpc>
                          <a:spcPts val="950"/>
                        </a:lnSpc>
                      </a:pPr>
                      <a:r>
                        <a:rPr sz="950" spc="-5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9530" marR="358140">
                        <a:lnSpc>
                          <a:spcPts val="95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5244">
                        <a:lnSpc>
                          <a:spcPts val="93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2Z.4t8•6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040"/>
                        </a:lnSpc>
                      </a:pPr>
                      <a:r>
                        <a:rPr sz="1350" spc="-15" baseline="-3086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Nunici</a:t>
                      </a:r>
                      <a:r>
                        <a:rPr sz="1350" spc="-15" baseline="-6172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1350" spc="-15" baseline="-3086" dirty="0">
                          <a:latin typeface="Trebuchet MS"/>
                          <a:cs typeface="Trebuchet MS"/>
                        </a:rPr>
                        <a:t>)</a:t>
                      </a:r>
                      <a:endParaRPr sz="1350" baseline="-3086">
                        <a:latin typeface="Trebuchet MS"/>
                        <a:cs typeface="Trebuchet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156845" indent="-5080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eletrônico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1750">
                        <a:lnSpc>
                          <a:spcPts val="919"/>
                        </a:lnSpc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{D)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121285">
                        <a:lnSpc>
                          <a:spcPct val="914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Pagamento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75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HOL.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MENSAL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7465">
                        <a:lnSpc>
                          <a:spcPts val="1040"/>
                        </a:lnSpc>
                        <a:spcBef>
                          <a:spcPts val="840"/>
                        </a:spcBef>
                      </a:pPr>
                      <a:r>
                        <a:rPr sz="900" spc="-80" dirty="0">
                          <a:latin typeface="Trebuchet MS"/>
                          <a:cs typeface="Trebuchet MS"/>
                        </a:rPr>
                        <a:t>Z1LENE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S.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735">
                        <a:lnSpc>
                          <a:spcPts val="98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S.</a:t>
                      </a:r>
                      <a:r>
                        <a:rPr sz="85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BORGES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90640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71450">
                        <a:lnSpc>
                          <a:spcPts val="969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ZILENE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SILVA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SOUZA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gORSES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304.556.628•60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 marR="263525" indent="6350">
                        <a:lnSpc>
                          <a:spcPts val="969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Cozinheirola)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(folhal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127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03/02/2022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6540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975,22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975,2Z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49530" marR="358140">
                        <a:lnSpc>
                          <a:spcPct val="88800"/>
                        </a:lnSpc>
                        <a:spcBef>
                          <a:spcPts val="15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BRASIL,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069">
                        <a:lnSpc>
                          <a:spcPts val="965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33.448-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64769">
                        <a:lnSpc>
                          <a:spcPts val="10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\</a:t>
                      </a:r>
                      <a:r>
                        <a:rPr sz="1350" spc="-15" baseline="3086" dirty="0">
                          <a:latin typeface="Trebuchet MS"/>
                          <a:cs typeface="Trebuchet MS"/>
                        </a:rPr>
                        <a:t>Nun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ici</a:t>
                      </a:r>
                      <a:r>
                        <a:rPr sz="1350" spc="-15" baseline="-6172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1350" spc="-15" baseline="-3086" dirty="0">
                          <a:latin typeface="Trebuchet MS"/>
                          <a:cs typeface="Trebuchet MS"/>
                        </a:rPr>
                        <a:t>)</a:t>
                      </a:r>
                      <a:endParaRPr sz="1350" baseline="-3086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 marR="156845" indent="8255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Déblto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2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 marR="81915">
                        <a:lnSpc>
                          <a:spcPct val="88800"/>
                        </a:lnSpc>
                        <a:spcBef>
                          <a:spcPts val="13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Pagamento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76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THAYNA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LIGIANE</a:t>
                      </a:r>
                      <a:r>
                        <a:rPr sz="9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DA SILVA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ROCHA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92774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177800" indent="-2540">
                        <a:lnSpc>
                          <a:spcPct val="91000"/>
                        </a:lnSpc>
                      </a:pPr>
                      <a:r>
                        <a:rPr sz="900" spc="-75" dirty="0">
                          <a:latin typeface="Trebuchet MS"/>
                          <a:cs typeface="Trebuchet MS"/>
                        </a:rPr>
                        <a:t>THAYNÂ</a:t>
                      </a:r>
                      <a:r>
                        <a:rPr sz="9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LIGIANE</a:t>
                      </a:r>
                      <a:r>
                        <a:rPr sz="9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SILVA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ROCHA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470.3SB.228-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79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5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 marR="233679" indent="1905">
                        <a:lnSpc>
                          <a:spcPts val="1070"/>
                        </a:lnSpc>
                        <a:tabLst>
                          <a:tab pos="655955" algn="l"/>
                        </a:tabLst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‹a) </a:t>
                      </a:r>
                      <a:r>
                        <a:rPr sz="1350" spc="-15" baseline="3086" dirty="0">
                          <a:latin typeface="Trebuchet MS"/>
                          <a:cs typeface="Trebuchet MS"/>
                        </a:rPr>
                        <a:t>(foIha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1350" spc="-75" baseline="33950" dirty="0">
                          <a:latin typeface="Trebuchet MS"/>
                          <a:cs typeface="Trebuchet MS"/>
                        </a:rPr>
                        <a:t>'</a:t>
                      </a:r>
                      <a:endParaRPr sz="1350" baseline="33950">
                        <a:latin typeface="Trebuchet MS"/>
                        <a:cs typeface="Trebuchet MS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44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41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D3/03/2022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1.242,59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l.24Z,59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262890" indent="-190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57150" marR="358140" indent="-635">
                        <a:lnSpc>
                          <a:spcPts val="969"/>
                        </a:lnSpc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00" spc="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00" b="1" spc="60" dirty="0">
                          <a:latin typeface="Calibri"/>
                          <a:cs typeface="Calibri"/>
                        </a:rPr>
                        <a:t>BRASIL</a:t>
                      </a:r>
                      <a:r>
                        <a:rPr sz="800" b="1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8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61594">
                        <a:lnSpc>
                          <a:spcPts val="869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9690">
                        <a:lnSpc>
                          <a:spcPts val="106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tNunitipa\)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55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 marR="149225" indent="1905">
                        <a:lnSpc>
                          <a:spcPct val="95700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37465" indent="635">
                        <a:lnSpc>
                          <a:spcPct val="91600"/>
                        </a:lnSpc>
                        <a:spcBef>
                          <a:spcPts val="170"/>
                        </a:spcBef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Foha 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Pagamento. </a:t>
                      </a:r>
                      <a:r>
                        <a:rPr sz="900" spc="65" dirty="0">
                          <a:latin typeface="Consolas"/>
                          <a:cs typeface="Consolas"/>
                        </a:rPr>
                        <a:t>77-</a:t>
                      </a:r>
                      <a:r>
                        <a:rPr sz="900" spc="40" dirty="0">
                          <a:latin typeface="Consolas"/>
                          <a:cs typeface="Consolas"/>
                        </a:rPr>
                        <a:t>HOL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NENSAL 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FEVER. 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MICHELE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C.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A.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Af4ORIM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98635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 marR="62230" indent="7620">
                        <a:lnSpc>
                          <a:spcPct val="93600"/>
                        </a:lnSpc>
                        <a:spcBef>
                          <a:spcPts val="5"/>
                        </a:spcBef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MICHELE</a:t>
                      </a:r>
                      <a:r>
                        <a:rPr sz="900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CRISTINA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ADRIANO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AMORIM</a:t>
                      </a:r>
                      <a:r>
                        <a:rPr sz="8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277.344.068•40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 marR="264795" indent="1905">
                        <a:lnSpc>
                          <a:spcPts val="969"/>
                        </a:lnSpc>
                        <a:tabLst>
                          <a:tab pos="617220" algn="l"/>
                        </a:tabLst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(a)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(felha)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1350" spc="-600" baseline="27777" dirty="0">
                          <a:latin typeface="Courier New"/>
                          <a:cs typeface="Courier New"/>
                        </a:rPr>
                        <a:t>'</a:t>
                      </a:r>
                      <a:endParaRPr sz="1350" baseline="27777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b="1" spc="-90" dirty="0">
                          <a:latin typeface="Courier New"/>
                          <a:cs typeface="Courier New"/>
                        </a:rPr>
                        <a:t>03/03/2022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4610" algn="ctr">
                        <a:lnSpc>
                          <a:spcPct val="100000"/>
                        </a:lnSpc>
                      </a:pPr>
                      <a:r>
                        <a:rPr sz="900" b="1" spc="-10" dirty="0">
                          <a:latin typeface="Courier New"/>
                          <a:cs typeface="Courier New"/>
                        </a:rPr>
                        <a:t>0303B022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900" b="1" spc="-45" dirty="0">
                          <a:latin typeface="Courier New"/>
                          <a:cs typeface="Courier New"/>
                        </a:rPr>
                        <a:t>1.229,40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900" b="1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b="1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1.229,40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 marR="265430" indent="5715">
                        <a:lnSpc>
                          <a:spcPts val="99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5613" y="3753905"/>
            <a:ext cx="499310" cy="10828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21369" y="1305477"/>
            <a:ext cx="529389" cy="8422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192" y="4668305"/>
            <a:ext cx="6015" cy="1383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01729" y="439202"/>
            <a:ext cx="132347" cy="15039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40093" y="2773330"/>
            <a:ext cx="132347" cy="9625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95814" y="4614162"/>
            <a:ext cx="391026" cy="8422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06479" y="4554005"/>
            <a:ext cx="427121" cy="8422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452062" y="237006"/>
            <a:ext cx="6356350" cy="3625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305"/>
              </a:lnSpc>
              <a:spcBef>
                <a:spcPts val="135"/>
              </a:spcBef>
            </a:pPr>
            <a:r>
              <a:rPr sz="1150" b="1" spc="10" dirty="0">
                <a:latin typeface="Calibri"/>
                <a:cs typeface="Calibri"/>
              </a:rPr>
              <a:t>AMAA</a:t>
            </a:r>
            <a:r>
              <a:rPr sz="1150" b="1" spc="105" dirty="0">
                <a:latin typeface="Calibri"/>
                <a:cs typeface="Calibri"/>
              </a:rPr>
              <a:t> </a:t>
            </a:r>
            <a:r>
              <a:rPr sz="1150" spc="20" dirty="0">
                <a:latin typeface="Trebuchet MS"/>
                <a:cs typeface="Trebuchet MS"/>
              </a:rPr>
              <a:t>-</a:t>
            </a:r>
            <a:r>
              <a:rPr sz="1150" spc="5" dirty="0">
                <a:latin typeface="Trebuchet MS"/>
                <a:cs typeface="Trebuchet MS"/>
              </a:rPr>
              <a:t> </a:t>
            </a:r>
            <a:r>
              <a:rPr sz="1150" b="1" spc="20" dirty="0">
                <a:latin typeface="Calibri"/>
                <a:cs typeface="Calibri"/>
              </a:rPr>
              <a:t>ASSOCIAÇÃO</a:t>
            </a:r>
            <a:r>
              <a:rPr sz="1150" b="1" spc="195" dirty="0">
                <a:latin typeface="Calibri"/>
                <a:cs typeface="Calibri"/>
              </a:rPr>
              <a:t> </a:t>
            </a:r>
            <a:r>
              <a:rPr sz="1150" b="1" spc="50" dirty="0">
                <a:latin typeface="Calibri"/>
                <a:cs typeface="Calibri"/>
              </a:rPr>
              <a:t>DOS</a:t>
            </a:r>
            <a:r>
              <a:rPr sz="1150" b="1" spc="170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PIORADORES</a:t>
            </a:r>
            <a:r>
              <a:rPr sz="1150" b="1" spc="270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PARA</a:t>
            </a:r>
            <a:r>
              <a:rPr sz="1150" b="1" spc="105" dirty="0">
                <a:latin typeface="Calibri"/>
                <a:cs typeface="Calibri"/>
              </a:rPr>
              <a:t> </a:t>
            </a:r>
            <a:r>
              <a:rPr sz="1150" spc="20" dirty="0">
                <a:latin typeface="Trebuchet MS"/>
                <a:cs typeface="Trebuchet MS"/>
              </a:rPr>
              <a:t>Q</a:t>
            </a:r>
            <a:r>
              <a:rPr sz="1150" spc="135" dirty="0">
                <a:latin typeface="Trebuchet MS"/>
                <a:cs typeface="Trebuchet MS"/>
              </a:rPr>
              <a:t> </a:t>
            </a:r>
            <a:r>
              <a:rPr sz="1150" b="1" spc="20" dirty="0">
                <a:latin typeface="Calibri"/>
                <a:cs typeface="Calibri"/>
              </a:rPr>
              <a:t>DESEMVOLVIPIENTO</a:t>
            </a:r>
            <a:r>
              <a:rPr sz="1150" b="1" spc="60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DO</a:t>
            </a:r>
            <a:r>
              <a:rPr sz="1150" b="1" spc="125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ÁGUA</a:t>
            </a:r>
            <a:r>
              <a:rPr sz="1150" b="1" spc="150" dirty="0">
                <a:latin typeface="Calibri"/>
                <a:cs typeface="Calibri"/>
              </a:rPr>
              <a:t> </a:t>
            </a:r>
            <a:r>
              <a:rPr sz="1150" b="1" spc="20" dirty="0">
                <a:latin typeface="Calibri"/>
                <a:cs typeface="Calibri"/>
              </a:rPr>
              <a:t>AZUL</a:t>
            </a:r>
            <a:r>
              <a:rPr sz="1150" b="1" spc="60" dirty="0">
                <a:latin typeface="Calibri"/>
                <a:cs typeface="Calibri"/>
              </a:rPr>
              <a:t> </a:t>
            </a:r>
            <a:r>
              <a:rPr sz="1150" spc="20" dirty="0">
                <a:latin typeface="Trebuchet MS"/>
                <a:cs typeface="Trebuchet MS"/>
              </a:rPr>
              <a:t>-</a:t>
            </a:r>
            <a:r>
              <a:rPr sz="1150" spc="-10" dirty="0">
                <a:latin typeface="Trebuchet MS"/>
                <a:cs typeface="Trebuchet MS"/>
              </a:rPr>
              <a:t> </a:t>
            </a:r>
            <a:r>
              <a:rPr sz="1150" b="1" spc="55" dirty="0">
                <a:latin typeface="Calibri"/>
                <a:cs typeface="Calibri"/>
              </a:rPr>
              <a:t>FILIAL</a:t>
            </a:r>
            <a:r>
              <a:rPr sz="1150" b="1" spc="120" dirty="0">
                <a:latin typeface="Calibri"/>
                <a:cs typeface="Calibri"/>
              </a:rPr>
              <a:t> </a:t>
            </a:r>
            <a:r>
              <a:rPr sz="1150" b="1" spc="-25" dirty="0">
                <a:latin typeface="Calibri"/>
                <a:cs typeface="Calibri"/>
              </a:rPr>
              <a:t>IV</a:t>
            </a:r>
            <a:endParaRPr sz="1150">
              <a:latin typeface="Calibri"/>
              <a:cs typeface="Calibri"/>
            </a:endParaRPr>
          </a:p>
          <a:p>
            <a:pPr marL="19685">
              <a:lnSpc>
                <a:spcPts val="1305"/>
              </a:lnSpc>
            </a:pPr>
            <a:r>
              <a:rPr sz="1150" spc="-45" dirty="0">
                <a:latin typeface="Trebuchet MS"/>
                <a:cs typeface="Trebuchet MS"/>
              </a:rPr>
              <a:t>Avenida </a:t>
            </a:r>
            <a:r>
              <a:rPr sz="1150" spc="-55" dirty="0">
                <a:latin typeface="Trebuchet MS"/>
                <a:cs typeface="Trebuchet MS"/>
              </a:rPr>
              <a:t>Lydia</a:t>
            </a:r>
            <a:r>
              <a:rPr sz="1150" spc="-30" dirty="0">
                <a:latin typeface="Trebuchet MS"/>
                <a:cs typeface="Trebuchet MS"/>
              </a:rPr>
              <a:t> </a:t>
            </a:r>
            <a:r>
              <a:rPr sz="1150" spc="-75" dirty="0">
                <a:latin typeface="Trebuchet MS"/>
                <a:cs typeface="Trebuchet MS"/>
              </a:rPr>
              <a:t>de</a:t>
            </a:r>
            <a:r>
              <a:rPr sz="1150" spc="-80" dirty="0">
                <a:latin typeface="Trebuchet MS"/>
                <a:cs typeface="Trebuchet MS"/>
              </a:rPr>
              <a:t> </a:t>
            </a:r>
            <a:r>
              <a:rPr sz="1150" spc="-10" dirty="0">
                <a:latin typeface="Trebuchet MS"/>
                <a:cs typeface="Trebuchet MS"/>
              </a:rPr>
              <a:t>jesus</a:t>
            </a:r>
            <a:r>
              <a:rPr sz="1150" spc="-20" dirty="0">
                <a:latin typeface="Trebuchet MS"/>
                <a:cs typeface="Trebuchet MS"/>
              </a:rPr>
              <a:t> </a:t>
            </a:r>
            <a:r>
              <a:rPr sz="1150" spc="-70" dirty="0">
                <a:latin typeface="Trebuchet MS"/>
                <a:cs typeface="Trebuchet MS"/>
              </a:rPr>
              <a:t>Mendonça,</a:t>
            </a:r>
            <a:r>
              <a:rPr sz="1150" spc="-35" dirty="0">
                <a:latin typeface="Trebuchet MS"/>
                <a:cs typeface="Trebuchet MS"/>
              </a:rPr>
              <a:t> </a:t>
            </a:r>
            <a:r>
              <a:rPr sz="1150" spc="-10" dirty="0">
                <a:latin typeface="Trebuchet MS"/>
                <a:cs typeface="Trebuchet MS"/>
              </a:rPr>
              <a:t>1146</a:t>
            </a:r>
            <a:r>
              <a:rPr sz="1150" spc="-75" dirty="0">
                <a:latin typeface="Trebuchet MS"/>
                <a:cs typeface="Trebuchet MS"/>
              </a:rPr>
              <a:t> </a:t>
            </a:r>
            <a:r>
              <a:rPr sz="1150" spc="-10" dirty="0">
                <a:latin typeface="Trebuchet MS"/>
                <a:cs typeface="Trebuchet MS"/>
              </a:rPr>
              <a:t>-</a:t>
            </a:r>
            <a:r>
              <a:rPr sz="1150" spc="-110" dirty="0">
                <a:latin typeface="Trebuchet MS"/>
                <a:cs typeface="Trebuchet MS"/>
              </a:rPr>
              <a:t> </a:t>
            </a:r>
            <a:r>
              <a:rPr sz="1150" spc="-20" dirty="0">
                <a:latin typeface="Trebuchet MS"/>
                <a:cs typeface="Trebuchet MS"/>
              </a:rPr>
              <a:t>Âgua</a:t>
            </a:r>
            <a:r>
              <a:rPr sz="1150" spc="10" dirty="0">
                <a:latin typeface="Trebuchet MS"/>
                <a:cs typeface="Trebuchet MS"/>
              </a:rPr>
              <a:t> </a:t>
            </a:r>
            <a:r>
              <a:rPr sz="1150" spc="-60" dirty="0">
                <a:latin typeface="Trebuchet MS"/>
                <a:cs typeface="Trebuchet MS"/>
              </a:rPr>
              <a:t>Azul</a:t>
            </a:r>
            <a:r>
              <a:rPr sz="1150" spc="-55" dirty="0">
                <a:latin typeface="Trebuchet MS"/>
                <a:cs typeface="Trebuchet MS"/>
              </a:rPr>
              <a:t> </a:t>
            </a:r>
            <a:r>
              <a:rPr sz="1150" spc="-50" dirty="0">
                <a:latin typeface="Trebuchet MS"/>
                <a:cs typeface="Trebuchet MS"/>
              </a:rPr>
              <a:t>-</a:t>
            </a:r>
            <a:r>
              <a:rPr sz="1150" spc="-70" dirty="0">
                <a:latin typeface="Trebuchet MS"/>
                <a:cs typeface="Trebuchet MS"/>
              </a:rPr>
              <a:t> </a:t>
            </a:r>
            <a:r>
              <a:rPr sz="1150" spc="-10" dirty="0">
                <a:latin typeface="Trebuchet MS"/>
                <a:cs typeface="Trebuchet MS"/>
              </a:rPr>
              <a:t>Guarulhos/SP</a:t>
            </a:r>
            <a:endParaRPr sz="115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3208" y="6943486"/>
            <a:ext cx="1791970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25"/>
              </a:lnSpc>
            </a:pPr>
            <a:r>
              <a:rPr sz="1050" i="1" spc="-55" dirty="0">
                <a:latin typeface="Calibri"/>
                <a:cs typeface="Calibri"/>
              </a:rPr>
              <a:t>www.IeiJ30</a:t>
            </a:r>
            <a:r>
              <a:rPr sz="1050" i="1" spc="235" dirty="0">
                <a:latin typeface="Calibri"/>
                <a:cs typeface="Calibri"/>
              </a:rPr>
              <a:t> </a:t>
            </a:r>
            <a:r>
              <a:rPr sz="1050" i="1" spc="-55" dirty="0">
                <a:latin typeface="Calibri"/>
                <a:cs typeface="Calibri"/>
              </a:rPr>
              <a:t>9,com.br/sp/guarvlhos/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2274" rIns="0" bIns="0" rtlCol="0">
            <a:spAutoFit/>
          </a:bodyPr>
          <a:lstStyle/>
          <a:p>
            <a:pPr marL="16510">
              <a:lnSpc>
                <a:spcPts val="985"/>
              </a:lnSpc>
            </a:pPr>
            <a:r>
              <a:rPr sz="900" dirty="0">
                <a:latin typeface="Calibri"/>
                <a:cs typeface="Calibri"/>
              </a:rPr>
              <a:t>Pág.</a:t>
            </a:r>
            <a:r>
              <a:rPr sz="900" spc="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8051" y="5721069"/>
            <a:ext cx="294773" cy="84221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9351" y="1061838"/>
          <a:ext cx="9554210" cy="5346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16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6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94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96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77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8120">
                <a:tc gridSpan="13"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b="1" spc="-70" dirty="0">
                          <a:latin typeface="Cambria"/>
                          <a:cs typeface="Cambria"/>
                        </a:rPr>
                        <a:t>RELATÓRIO</a:t>
                      </a:r>
                      <a:r>
                        <a:rPr sz="950" b="1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3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b="1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65" dirty="0">
                          <a:latin typeface="Cambria"/>
                          <a:cs typeface="Cambria"/>
                        </a:rPr>
                        <a:t>PRESTAÇÃO</a:t>
                      </a:r>
                      <a:r>
                        <a:rPr sz="950" b="1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8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b="1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CONYAS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marL="52705" marR="374650" indent="-7620">
                        <a:lnSpc>
                          <a:spcPts val="990"/>
                        </a:lnSpc>
                        <a:spcBef>
                          <a:spcPts val="615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Vincula </a:t>
                      </a:r>
                      <a:r>
                        <a:rPr sz="950" b="1" spc="-65" dirty="0">
                          <a:latin typeface="Cambria"/>
                          <a:cs typeface="Cambria"/>
                        </a:rPr>
                        <a:t>Financeiro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81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1065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Lança-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106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mento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010"/>
                        </a:lnSpc>
                        <a:spcBef>
                          <a:spcPts val="509"/>
                        </a:spcBef>
                      </a:pPr>
                      <a:r>
                        <a:rPr sz="900" b="1" spc="-50" dirty="0">
                          <a:latin typeface="Cambria"/>
                          <a:cs typeface="Cambria"/>
                        </a:rPr>
                        <a:t>Oqcumar\to</a:t>
                      </a:r>
                      <a:r>
                        <a:rPr sz="900" b="1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ts val="1070"/>
                        </a:lnSpc>
                      </a:pPr>
                      <a:r>
                        <a:rPr sz="950" b="1" spc="-114" dirty="0">
                          <a:latin typeface="Cambria"/>
                          <a:cs typeface="Cambria"/>
                        </a:rPr>
                        <a:t>N^</a:t>
                      </a:r>
                      <a:r>
                        <a:rPr sz="95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25" dirty="0">
                          <a:latin typeface="Cambria"/>
                          <a:cs typeface="Cambria"/>
                        </a:rPr>
                        <a:t>Poc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010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OFX/M°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5400">
                        <a:lnSpc>
                          <a:spcPts val="107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45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rornecedor/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1115">
                        <a:lnSpc>
                          <a:spcPts val="1045"/>
                        </a:lnSpc>
                        <a:tabLst>
                          <a:tab pos="942340" algn="l"/>
                        </a:tabLst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Favorecido</a:t>
                      </a:r>
                      <a:r>
                        <a:rPr sz="950" b="1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950" b="1" spc="-25" dirty="0">
                          <a:latin typeface="Cambria"/>
                          <a:cs typeface="Cambria"/>
                        </a:rPr>
                        <a:t>•}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45"/>
                        </a:lnSpc>
                        <a:spcBef>
                          <a:spcPts val="459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Despesas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Receita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30"/>
                        </a:lnSpc>
                        <a:spcBef>
                          <a:spcPts val="505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Pagamento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73025">
                        <a:lnSpc>
                          <a:spcPts val="1030"/>
                        </a:lnSpc>
                      </a:pPr>
                      <a:r>
                        <a:rPr sz="950" b="1" spc="-229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50" b="1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Depósito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80" algn="r">
                        <a:lnSpc>
                          <a:spcPts val="1030"/>
                        </a:lnSpc>
                        <a:spcBef>
                          <a:spcPts val="505"/>
                        </a:spcBef>
                      </a:pPr>
                      <a:r>
                        <a:rPr sz="950" b="1" spc="-40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Bruto/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19685" algn="r">
                        <a:lnSpc>
                          <a:spcPts val="103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Principal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ts val="1030"/>
                        </a:lnSpc>
                        <a:spcBef>
                          <a:spcPts val="505"/>
                        </a:spcBef>
                      </a:pPr>
                      <a:r>
                        <a:rPr sz="950" b="1" spc="-25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95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e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251460">
                        <a:lnSpc>
                          <a:spcPts val="1030"/>
                        </a:lnSpc>
                      </a:pPr>
                      <a:r>
                        <a:rPr sz="950" b="1" spc="-40" dirty="0">
                          <a:latin typeface="Cambria"/>
                          <a:cs typeface="Cambria"/>
                        </a:rPr>
                        <a:t>Muita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0" algn="r">
                        <a:lnSpc>
                          <a:spcPts val="105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Descontos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36195" algn="r">
                        <a:lnSpc>
                          <a:spcPts val="994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e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36195" algn="r">
                        <a:lnSpc>
                          <a:spcPts val="950"/>
                        </a:lnSpc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ltetanç6as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Líquide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70"/>
                        </a:lnSpc>
                        <a:spcBef>
                          <a:spcPts val="980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PrgJAçáô*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30480" algn="r">
                        <a:lnSpc>
                          <a:spcPts val="950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“’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 marL="47625" marR="363855" indent="3175">
                        <a:lnSpc>
                          <a:spcPct val="84100"/>
                        </a:lnSpc>
                        <a:spcBef>
                          <a:spcPts val="140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0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4450">
                        <a:lnSpc>
                          <a:spcPts val="919"/>
                        </a:lnSpc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1275">
                        <a:lnSpc>
                          <a:spcPts val="111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425" spc="-15" baseline="5847" dirty="0">
                          <a:latin typeface="Cambria"/>
                          <a:cs typeface="Cambria"/>
                        </a:rPr>
                        <a:t>Municipal)</a:t>
                      </a:r>
                      <a:endParaRPr sz="1425" baseline="5847">
                        <a:latin typeface="Cambria"/>
                        <a:cs typeface="Cambria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940" marR="160655" indent="444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Débito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66040" indent="7620">
                        <a:lnSpc>
                          <a:spcPct val="85200"/>
                        </a:lnSpc>
                        <a:spcBef>
                          <a:spcPts val="10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Folha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79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NARIA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JULIANA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C.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DA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29845">
                        <a:lnSpc>
                          <a:spcPts val="969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L.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f4AGALHAES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98643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76835" indent="4445">
                        <a:lnSpc>
                          <a:spcPct val="90100"/>
                        </a:lnSpc>
                        <a:spcBef>
                          <a:spcPts val="1019"/>
                        </a:spcBef>
                      </a:pPr>
                      <a:r>
                        <a:rPr sz="950" spc="-110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5" dirty="0">
                          <a:latin typeface="Cambria"/>
                          <a:cs typeface="Cambria"/>
                        </a:rPr>
                        <a:t>JULIANA</a:t>
                      </a:r>
                      <a:r>
                        <a:rPr sz="9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COSTA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LUZ</a:t>
                      </a:r>
                      <a:r>
                        <a:rPr sz="9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MAGALHAES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800" spc="30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dirty="0">
                          <a:latin typeface="Cambria"/>
                          <a:cs typeface="Cambria"/>
                        </a:rPr>
                        <a:t>381.602.548-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06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12953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ts val="955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Professor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2384">
                        <a:lnSpc>
                          <a:spcPts val="1075"/>
                        </a:lnSpc>
                        <a:tabLst>
                          <a:tab pos="588645" algn="l"/>
                        </a:tabLst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275" baseline="29411" dirty="0">
                          <a:latin typeface="Cambria"/>
                          <a:cs typeface="Cambria"/>
                        </a:rPr>
                        <a:t>'</a:t>
                      </a:r>
                      <a:r>
                        <a:rPr sz="1275" spc="120" baseline="2941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75" spc="-75" baseline="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29411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492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03/03J2O22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6286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850" dirty="0">
                          <a:latin typeface="Cambria"/>
                          <a:cs typeface="Cambria"/>
                        </a:rPr>
                        <a:t>l</a:t>
                      </a:r>
                      <a:r>
                        <a:rPr sz="850" spc="2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229,d0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1.229,40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257175">
                        <a:lnSpc>
                          <a:spcPts val="969"/>
                        </a:lnSpc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2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7625" marR="357505" indent="317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5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6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6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(Nunicipall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ts val="944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3655">
                        <a:lnSpc>
                          <a:spcPts val="106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eletrônico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marR="33655" indent="5080">
                        <a:lnSpc>
                          <a:spcPct val="89200"/>
                        </a:lnSpc>
                        <a:spcBef>
                          <a:spcPts val="20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rolha </a:t>
                      </a:r>
                      <a:r>
                        <a:rPr sz="950" spc="-95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00" spc="-125" dirty="0">
                          <a:latin typeface="Cambria"/>
                          <a:cs typeface="Cambria"/>
                        </a:rPr>
                        <a:t>BO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MENSAL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JOELY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AP.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N.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OE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S.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10" dirty="0">
                          <a:latin typeface="Cambria"/>
                          <a:cs typeface="Cambria"/>
                        </a:rPr>
                        <a:t>GUEDE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98654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1590" marR="212725" indent="3175">
                        <a:lnSpc>
                          <a:spcPct val="86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jOELY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APARECIDA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NOVAES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14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SOuZA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GUEDES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5" dirty="0">
                          <a:latin typeface="Consolas"/>
                          <a:cs typeface="Consolas"/>
                        </a:rPr>
                        <a:t>311.719.628-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51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 marR="220979" indent="3175">
                        <a:lnSpc>
                          <a:spcPts val="969"/>
                        </a:lnSpc>
                        <a:tabLst>
                          <a:tab pos="654685" algn="l"/>
                        </a:tabLst>
                      </a:pPr>
                      <a:r>
                        <a:rPr sz="950" spc="-8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275" spc="-75" baseline="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29411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873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1.229,40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LZ29,40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253365" indent="5080">
                        <a:lnSpc>
                          <a:spcPts val="950"/>
                        </a:lnSpc>
                      </a:pPr>
                      <a:r>
                        <a:rPr sz="950" spc="-5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1080"/>
                        </a:lnSpc>
                        <a:spcBef>
                          <a:spcPts val="5"/>
                        </a:spcBef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1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3340">
                        <a:lnSpc>
                          <a:spcPts val="994"/>
                        </a:lnSpc>
                      </a:pPr>
                      <a:r>
                        <a:rPr sz="1000" spc="-9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1000" spc="-10" dirty="0">
                          <a:latin typeface="Cambria"/>
                          <a:cs typeface="Cambria"/>
                        </a:rPr>
                        <a:t>g.</a:t>
                      </a:r>
                      <a:r>
                        <a:rPr sz="10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25" dirty="0">
                          <a:latin typeface="Cambria"/>
                          <a:cs typeface="Cambria"/>
                        </a:rPr>
                        <a:t>c/c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49530">
                        <a:lnSpc>
                          <a:spcPts val="940"/>
                        </a:lnSpc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33.448-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(Nuniclpal)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393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 marR="154940" indent="3810">
                        <a:lnSpc>
                          <a:spcPct val="823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00" spc="-8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10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16205" indent="-3810">
                        <a:lnSpc>
                          <a:spcPct val="87100"/>
                        </a:lnSpc>
                        <a:spcBef>
                          <a:spcPts val="8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rolha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50" dirty="0">
                          <a:latin typeface="Consolas"/>
                          <a:cs typeface="Consolas"/>
                        </a:rPr>
                        <a:t>81.HOL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MENSAL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8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PATRICIA SOARES SANTOS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98680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130" marR="290195" indent="5080">
                        <a:lnSpc>
                          <a:spcPts val="950"/>
                        </a:lnSpc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PATMCA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SOARES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SANTOS</a:t>
                      </a:r>
                      <a:r>
                        <a:rPr sz="9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60" dirty="0">
                          <a:latin typeface="Consolas"/>
                          <a:cs typeface="Consolas"/>
                        </a:rPr>
                        <a:t>473.274.428-</a:t>
                      </a:r>
                      <a:r>
                        <a:rPr sz="850" spc="-25" dirty="0">
                          <a:latin typeface="Consolas"/>
                          <a:cs typeface="Consolas"/>
                        </a:rPr>
                        <a:t>12</a:t>
                      </a:r>
                      <a:endParaRPr sz="8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1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(a)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100">
                        <a:lnSpc>
                          <a:spcPts val="1015"/>
                        </a:lnSpc>
                        <a:tabLst>
                          <a:tab pos="654685" algn="l"/>
                        </a:tabLst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{folha)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75" baseline="27777" dirty="0">
                          <a:latin typeface="Cambria"/>
                          <a:cs typeface="Cambria"/>
                        </a:rPr>
                        <a:t>'</a:t>
                      </a:r>
                      <a:endParaRPr sz="1350" baseline="27777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D3/03/Z022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03/03/Z022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1.176,79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1.176,79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252095" indent="-3810">
                        <a:lnSpc>
                          <a:spcPts val="990"/>
                        </a:lnSpc>
                      </a:pPr>
                      <a:r>
                        <a:rPr sz="900" spc="-80" dirty="0">
                          <a:latin typeface="Consolas"/>
                          <a:cs typeface="Consolas"/>
                        </a:rPr>
                        <a:t>Recursos 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Humanos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6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3340" marR="351155" indent="3175">
                        <a:lnSpc>
                          <a:spcPct val="84100"/>
                        </a:lnSpc>
                      </a:pPr>
                      <a:r>
                        <a:rPr sz="950" spc="-8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6515">
                        <a:lnSpc>
                          <a:spcPts val="875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3340">
                        <a:lnSpc>
                          <a:spcPts val="106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5560" marR="154305" indent="952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Débito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eletrónico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(D,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20014" indent="1905">
                        <a:lnSpc>
                          <a:spcPct val="90900"/>
                        </a:lnSpc>
                        <a:spcBef>
                          <a:spcPts val="13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00" spc="-65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50" dirty="0">
                          <a:latin typeface="Arial MT"/>
                          <a:cs typeface="Arial MT"/>
                        </a:rPr>
                        <a:t>82</a:t>
                      </a:r>
                      <a:r>
                        <a:rPr sz="8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8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HOL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MENSAL </a:t>
                      </a:r>
                      <a:r>
                        <a:rPr sz="900" spc="-130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NARCIA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GONÇALVES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25329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940" marR="155575" indent="7620">
                        <a:lnSpc>
                          <a:spcPct val="86200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MARCIA</a:t>
                      </a:r>
                      <a:r>
                        <a:rPr sz="950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GONÇALVES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BEZERRA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39Z.860,898-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30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ía)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195">
                        <a:lnSpc>
                          <a:spcPts val="106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Ifolhal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810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588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1.209,D7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1.209,0Y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257175">
                        <a:lnSpc>
                          <a:spcPts val="950"/>
                        </a:lnSpc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9690" marR="352425" indent="-3175">
                        <a:lnSpc>
                          <a:spcPct val="852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0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6515">
                        <a:lnSpc>
                          <a:spcPts val="865"/>
                        </a:lnSpc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3340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(NuniclpalJ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275" marR="154305" indent="-1905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93980" indent="8255">
                        <a:lnSpc>
                          <a:spcPct val="86700"/>
                        </a:lnSpc>
                        <a:spcBef>
                          <a:spcPts val="13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Folha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90" dirty="0">
                          <a:latin typeface="Cambria"/>
                          <a:cs typeface="Cambria"/>
                        </a:rPr>
                        <a:t>B3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-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NENSAL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KIARIA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25" dirty="0">
                          <a:latin typeface="Cambria"/>
                          <a:cs typeface="Cambria"/>
                        </a:rPr>
                        <a:t>TRIMOADE</a:t>
                      </a:r>
                      <a:r>
                        <a:rPr sz="950" spc="1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O.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SILHA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35442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 marR="191770" indent="6350">
                        <a:lnSpc>
                          <a:spcPct val="88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NARIATRINOADE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OLIVEIRA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346.017.628-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80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277495" indent="-2540">
                        <a:lnSpc>
                          <a:spcPts val="950"/>
                        </a:lnSpc>
                      </a:pPr>
                      <a:r>
                        <a:rPr sz="950" spc="-8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ífolhal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03/03/2022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1594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03/03/2022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1.229,40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ambria"/>
                          <a:cs typeface="Cambria"/>
                        </a:rPr>
                        <a:t>0,00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*-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.229,40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937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8630" y="1425793"/>
            <a:ext cx="415089" cy="902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1640" y="439202"/>
            <a:ext cx="138363" cy="15641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46019" y="2899662"/>
            <a:ext cx="132347" cy="14437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413291" y="3705778"/>
            <a:ext cx="48126" cy="6015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53965" y="233746"/>
            <a:ext cx="6358255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50"/>
              </a:lnSpc>
              <a:spcBef>
                <a:spcPts val="130"/>
              </a:spcBef>
            </a:pPr>
            <a:r>
              <a:rPr sz="1200" spc="-95" dirty="0">
                <a:latin typeface="Arial MT"/>
                <a:cs typeface="Arial MT"/>
              </a:rPr>
              <a:t>AMAA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ASSOCIAÇÃO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155" dirty="0">
                <a:latin typeface="Arial MT"/>
                <a:cs typeface="Arial MT"/>
              </a:rPr>
              <a:t>DOS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MORADORES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PARA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O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DESENVOLVIMENTO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DO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ÂGUA</a:t>
            </a:r>
            <a:r>
              <a:rPr sz="1200" spc="11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AZUL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65" dirty="0">
                <a:latin typeface="Arial MT"/>
                <a:cs typeface="Arial MT"/>
              </a:rPr>
              <a:t>FILIAL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IV</a:t>
            </a:r>
            <a:endParaRPr sz="1200">
              <a:latin typeface="Arial MT"/>
              <a:cs typeface="Arial MT"/>
            </a:endParaRPr>
          </a:p>
          <a:p>
            <a:pPr marL="18415">
              <a:lnSpc>
                <a:spcPts val="1350"/>
              </a:lnSpc>
            </a:pPr>
            <a:r>
              <a:rPr sz="1200" spc="-95" dirty="0">
                <a:latin typeface="Arial MT"/>
                <a:cs typeface="Arial MT"/>
              </a:rPr>
              <a:t>Avenida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80" dirty="0">
                <a:latin typeface="Arial MT"/>
                <a:cs typeface="Arial MT"/>
              </a:rPr>
              <a:t>Lydia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jesus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Mendonça,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1146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 </a:t>
            </a:r>
            <a:r>
              <a:rPr sz="1200" spc="-125" dirty="0">
                <a:latin typeface="Arial MT"/>
                <a:cs typeface="Arial MT"/>
              </a:rPr>
              <a:t>Água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Azul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Guarulhos/SP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3556" y="6951193"/>
            <a:ext cx="1794510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75"/>
              </a:lnSpc>
            </a:pPr>
            <a:r>
              <a:rPr sz="1000" i="1" spc="-35" dirty="0">
                <a:latin typeface="Calibri"/>
                <a:cs typeface="Calibri"/>
                <a:hlinkClick r:id="rId7"/>
              </a:rPr>
              <a:t>www.Iei130J9.com.brysp/guarulhos/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>
              <a:lnSpc>
                <a:spcPts val="1030"/>
              </a:lnSpc>
            </a:pPr>
            <a:r>
              <a:rPr dirty="0">
                <a:latin typeface="Calibri"/>
                <a:cs typeface="Calibri"/>
              </a:rPr>
              <a:t>Pâg. </a:t>
            </a:r>
            <a:r>
              <a:rPr spc="-25" dirty="0">
                <a:latin typeface="Calibri"/>
                <a:cs typeface="Calibri"/>
              </a:rPr>
              <a:t>17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114" y="159468"/>
            <a:ext cx="7336790" cy="7276465"/>
            <a:chOff x="48114" y="159468"/>
            <a:chExt cx="7336790" cy="7276465"/>
          </a:xfrm>
        </p:grpSpPr>
        <p:sp>
          <p:nvSpPr>
            <p:cNvPr id="3" name="object 3"/>
            <p:cNvSpPr/>
            <p:nvPr/>
          </p:nvSpPr>
          <p:spPr>
            <a:xfrm>
              <a:off x="49618" y="159468"/>
              <a:ext cx="0" cy="3414395"/>
            </a:xfrm>
            <a:custGeom>
              <a:avLst/>
              <a:gdLst/>
              <a:ahLst/>
              <a:cxnLst/>
              <a:rect l="l" t="t" r="r" b="b"/>
              <a:pathLst>
                <a:path h="3414395">
                  <a:moveTo>
                    <a:pt x="0" y="34139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712" y="2998923"/>
              <a:ext cx="0" cy="4436745"/>
            </a:xfrm>
            <a:custGeom>
              <a:avLst/>
              <a:gdLst/>
              <a:ahLst/>
              <a:cxnLst/>
              <a:rect l="l" t="t" r="r" b="b"/>
              <a:pathLst>
                <a:path h="4436745">
                  <a:moveTo>
                    <a:pt x="0" y="443664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71" y="7410002"/>
              <a:ext cx="5742305" cy="0"/>
            </a:xfrm>
            <a:custGeom>
              <a:avLst/>
              <a:gdLst/>
              <a:ahLst/>
              <a:cxnLst/>
              <a:rect l="l" t="t" r="r" b="b"/>
              <a:pathLst>
                <a:path w="5742305">
                  <a:moveTo>
                    <a:pt x="0" y="0"/>
                  </a:moveTo>
                  <a:lnTo>
                    <a:pt x="5742076" y="0"/>
                  </a:lnTo>
                </a:path>
              </a:pathLst>
            </a:custGeom>
            <a:ln w="3175">
              <a:solidFill>
                <a:srgbClr val="2B2B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05227" y="7361875"/>
              <a:ext cx="1579245" cy="0"/>
            </a:xfrm>
            <a:custGeom>
              <a:avLst/>
              <a:gdLst/>
              <a:ahLst/>
              <a:cxnLst/>
              <a:rect l="l" t="t" r="r" b="b"/>
              <a:pathLst>
                <a:path w="1579245">
                  <a:moveTo>
                    <a:pt x="0" y="0"/>
                  </a:moveTo>
                  <a:lnTo>
                    <a:pt x="1579146" y="0"/>
                  </a:lnTo>
                </a:path>
              </a:pathLst>
            </a:custGeom>
            <a:ln w="1503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0110" y="1353604"/>
            <a:ext cx="336884" cy="1082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31846" y="2213861"/>
            <a:ext cx="655721" cy="8422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342514" y="3988521"/>
            <a:ext cx="433137" cy="8422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49419" y="3639605"/>
            <a:ext cx="24063" cy="5414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70110" y="2213861"/>
            <a:ext cx="132347" cy="9625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31846" y="4048678"/>
            <a:ext cx="385010" cy="9023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406471" y="346794"/>
            <a:ext cx="16827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spc="-434" dirty="0">
                <a:latin typeface="Cambria"/>
                <a:cs typeface="Cambria"/>
              </a:rPr>
              <a:t>@•</a:t>
            </a:r>
            <a:endParaRPr sz="145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2417" y="6924726"/>
            <a:ext cx="1781810" cy="165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i="1" spc="-10" dirty="0">
                <a:latin typeface="Cambria"/>
                <a:cs typeface="Cambria"/>
                <a:hlinkClick r:id="rId8"/>
              </a:rPr>
              <a:t>www.lei13019.com.brIsp?guarulhosf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">
              <a:lnSpc>
                <a:spcPts val="985"/>
              </a:lnSpc>
            </a:pPr>
            <a:r>
              <a:rPr sz="900" dirty="0">
                <a:latin typeface="Calibri"/>
                <a:cs typeface="Calibri"/>
              </a:rPr>
              <a:t>Pág.</a:t>
            </a:r>
            <a:r>
              <a:rPr sz="900" spc="9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93964" y="212440"/>
            <a:ext cx="6349365" cy="377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65"/>
              </a:lnSpc>
              <a:spcBef>
                <a:spcPts val="130"/>
              </a:spcBef>
            </a:pPr>
            <a:r>
              <a:rPr sz="1250" b="1" spc="-95" dirty="0">
                <a:latin typeface="Calibri"/>
                <a:cs typeface="Calibri"/>
              </a:rPr>
              <a:t>AMAA</a:t>
            </a:r>
            <a:r>
              <a:rPr sz="1250" b="1" spc="5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95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ASSOCIAÇÃO</a:t>
            </a:r>
            <a:r>
              <a:rPr sz="1250" b="1" spc="110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DOS</a:t>
            </a:r>
            <a:r>
              <a:rPr sz="1250" b="1" spc="125" dirty="0">
                <a:latin typeface="Calibri"/>
                <a:cs typeface="Calibri"/>
              </a:rPr>
              <a:t> </a:t>
            </a:r>
            <a:r>
              <a:rPr sz="1250" b="1" spc="-40" dirty="0">
                <a:latin typeface="Calibri"/>
                <a:cs typeface="Calibri"/>
              </a:rPr>
              <a:t>k'IORADORE5</a:t>
            </a:r>
            <a:r>
              <a:rPr sz="1250" b="1" spc="16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PARA</a:t>
            </a:r>
            <a:r>
              <a:rPr sz="1250" b="1" spc="4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O</a:t>
            </a:r>
            <a:r>
              <a:rPr sz="1250" b="1" spc="-65" dirty="0">
                <a:latin typeface="Calibri"/>
                <a:cs typeface="Calibri"/>
              </a:rPr>
              <a:t> </a:t>
            </a:r>
            <a:r>
              <a:rPr sz="1250" b="1" spc="-20" dirty="0">
                <a:latin typeface="Calibri"/>
                <a:cs typeface="Calibri"/>
              </a:rPr>
              <a:t>DESENVOLVIMENTO</a:t>
            </a:r>
            <a:r>
              <a:rPr sz="1250" b="1" spc="3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DO</a:t>
            </a:r>
            <a:r>
              <a:rPr sz="1250" b="1" spc="-20" dirty="0">
                <a:latin typeface="Calibri"/>
                <a:cs typeface="Calibri"/>
              </a:rPr>
              <a:t> ÁGUA</a:t>
            </a:r>
            <a:r>
              <a:rPr sz="1250" b="1" spc="7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AZUL</a:t>
            </a:r>
            <a:r>
              <a:rPr sz="1250" b="1" spc="-40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95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FILIAL</a:t>
            </a:r>
            <a:r>
              <a:rPr sz="1250" b="1" spc="60" dirty="0">
                <a:latin typeface="Calibri"/>
                <a:cs typeface="Calibri"/>
              </a:rPr>
              <a:t> </a:t>
            </a:r>
            <a:r>
              <a:rPr sz="1250" b="1" spc="-25" dirty="0">
                <a:latin typeface="Calibri"/>
                <a:cs typeface="Calibri"/>
              </a:rPr>
              <a:t>IV</a:t>
            </a:r>
            <a:endParaRPr sz="1250">
              <a:latin typeface="Calibri"/>
              <a:cs typeface="Calibri"/>
            </a:endParaRPr>
          </a:p>
          <a:p>
            <a:pPr marL="13970">
              <a:lnSpc>
                <a:spcPts val="1365"/>
              </a:lnSpc>
            </a:pPr>
            <a:r>
              <a:rPr sz="1250" spc="-130" dirty="0">
                <a:latin typeface="Trebuchet MS"/>
                <a:cs typeface="Trebuchet MS"/>
              </a:rPr>
              <a:t>Avenida</a:t>
            </a:r>
            <a:r>
              <a:rPr sz="1250" spc="25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Lydia</a:t>
            </a:r>
            <a:r>
              <a:rPr sz="1250" spc="45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de</a:t>
            </a:r>
            <a:r>
              <a:rPr sz="1250" spc="-150" dirty="0">
                <a:latin typeface="Trebuchet MS"/>
                <a:cs typeface="Trebuchet MS"/>
              </a:rPr>
              <a:t> </a:t>
            </a:r>
            <a:r>
              <a:rPr sz="1250" spc="-80" dirty="0">
                <a:latin typeface="Trebuchet MS"/>
                <a:cs typeface="Trebuchet MS"/>
              </a:rPr>
              <a:t>jesus</a:t>
            </a:r>
            <a:r>
              <a:rPr sz="1250" spc="25" dirty="0">
                <a:latin typeface="Trebuchet MS"/>
                <a:cs typeface="Trebuchet MS"/>
              </a:rPr>
              <a:t> </a:t>
            </a:r>
            <a:r>
              <a:rPr sz="1250" spc="-135" dirty="0">
                <a:latin typeface="Trebuchet MS"/>
                <a:cs typeface="Trebuchet MS"/>
              </a:rPr>
              <a:t>Mendonça,</a:t>
            </a:r>
            <a:r>
              <a:rPr sz="1250" spc="-5" dirty="0">
                <a:latin typeface="Trebuchet MS"/>
                <a:cs typeface="Trebuchet MS"/>
              </a:rPr>
              <a:t> </a:t>
            </a:r>
            <a:r>
              <a:rPr sz="1250" spc="-75" dirty="0">
                <a:latin typeface="Trebuchet MS"/>
                <a:cs typeface="Trebuchet MS"/>
              </a:rPr>
              <a:t>1146</a:t>
            </a:r>
            <a:r>
              <a:rPr sz="1250" spc="-85" dirty="0">
                <a:latin typeface="Trebuchet MS"/>
                <a:cs typeface="Trebuchet MS"/>
              </a:rPr>
              <a:t> </a:t>
            </a:r>
            <a:r>
              <a:rPr sz="1250" spc="-65" dirty="0">
                <a:latin typeface="Trebuchet MS"/>
                <a:cs typeface="Trebuchet MS"/>
              </a:rPr>
              <a:t>-</a:t>
            </a:r>
            <a:r>
              <a:rPr sz="1250" spc="-70" dirty="0">
                <a:latin typeface="Trebuchet MS"/>
                <a:cs typeface="Trebuchet MS"/>
              </a:rPr>
              <a:t> </a:t>
            </a:r>
            <a:r>
              <a:rPr sz="1250" spc="-100" dirty="0">
                <a:latin typeface="Trebuchet MS"/>
                <a:cs typeface="Trebuchet MS"/>
              </a:rPr>
              <a:t>Água</a:t>
            </a:r>
            <a:r>
              <a:rPr sz="1250" spc="20" dirty="0">
                <a:latin typeface="Trebuchet MS"/>
                <a:cs typeface="Trebuchet MS"/>
              </a:rPr>
              <a:t> </a:t>
            </a:r>
            <a:r>
              <a:rPr sz="1250" spc="-135" dirty="0">
                <a:latin typeface="Trebuchet MS"/>
                <a:cs typeface="Trebuchet MS"/>
              </a:rPr>
              <a:t>Azul</a:t>
            </a:r>
            <a:r>
              <a:rPr sz="1250" spc="-75" dirty="0">
                <a:latin typeface="Trebuchet MS"/>
                <a:cs typeface="Trebuchet MS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25" dirty="0">
                <a:latin typeface="Trebuchet MS"/>
                <a:cs typeface="Trebuchet MS"/>
              </a:rPr>
              <a:t> </a:t>
            </a:r>
            <a:r>
              <a:rPr sz="1250" spc="-40" dirty="0">
                <a:latin typeface="Trebuchet MS"/>
                <a:cs typeface="Trebuchet MS"/>
              </a:rPr>
              <a:t>Guarulhos/SP</a:t>
            </a:r>
            <a:endParaRPr sz="1250">
              <a:latin typeface="Trebuchet MS"/>
              <a:cs typeface="Trebuchet MS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62464" y="1052814"/>
          <a:ext cx="9566275" cy="5219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5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2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8120">
                <a:tc gridSpan="1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40" dirty="0">
                          <a:latin typeface="Cambria"/>
                          <a:cs typeface="Cambria"/>
                        </a:rPr>
                        <a:t>RELATÓRIO</a:t>
                      </a:r>
                      <a:r>
                        <a:rPr sz="900" b="1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PRESTAÇÂO</a:t>
                      </a:r>
                      <a:r>
                        <a:rPr sz="900" b="1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DS</a:t>
                      </a:r>
                      <a:r>
                        <a:rPr sz="9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CONTAS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36195">
                        <a:lnSpc>
                          <a:spcPts val="1055"/>
                        </a:lnSpc>
                        <a:spcBef>
                          <a:spcPts val="434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Vínculo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105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Financalro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524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mento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33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ts val="1060"/>
                        </a:lnSpc>
                        <a:spcBef>
                          <a:spcPts val="459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Documento</a:t>
                      </a:r>
                      <a:r>
                        <a:rPr sz="9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4925">
                        <a:lnSpc>
                          <a:spcPts val="1000"/>
                        </a:lnSpc>
                      </a:pPr>
                      <a:r>
                        <a:rPr sz="850" b="1" dirty="0">
                          <a:latin typeface="Cambria"/>
                          <a:cs typeface="Cambria"/>
                        </a:rPr>
                        <a:t>N9 </a:t>
                      </a:r>
                      <a:r>
                        <a:rPr sz="850" b="1" spc="-25" dirty="0">
                          <a:latin typeface="Cambria"/>
                          <a:cs typeface="Cambria"/>
                        </a:rPr>
                        <a:t>Doc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060"/>
                        </a:lnSpc>
                        <a:spcBef>
                          <a:spcPts val="459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OFX/N9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100">
                        <a:lnSpc>
                          <a:spcPts val="1000"/>
                        </a:lnSpc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584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1015"/>
                        </a:lnSpc>
                        <a:spcBef>
                          <a:spcPts val="484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Fornecedor/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175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Favorecido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960"/>
                        </a:lnSpc>
                        <a:spcBef>
                          <a:spcPts val="535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Despesa/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019"/>
                        </a:lnSpc>
                        <a:tabLst>
                          <a:tab pos="581025" algn="l"/>
                        </a:tabLst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Retelta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: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Emksão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025"/>
                        </a:lnSpc>
                        <a:spcBef>
                          <a:spcPts val="484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Pagamento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64135">
                        <a:lnSpc>
                          <a:spcPts val="1025"/>
                        </a:lnSpc>
                      </a:pPr>
                      <a:r>
                        <a:rPr sz="900" b="1" spc="-145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0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Depdsito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 marR="24765" indent="-170180">
                        <a:lnSpc>
                          <a:spcPts val="969"/>
                        </a:lnSpc>
                        <a:spcBef>
                          <a:spcPts val="61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9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70" dirty="0">
                          <a:latin typeface="Cambria"/>
                          <a:cs typeface="Cambria"/>
                        </a:rPr>
                        <a:t>Bruto/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40" dirty="0">
                          <a:latin typeface="Cambria"/>
                          <a:cs typeface="Cambria"/>
                        </a:rPr>
                        <a:t>Principal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 marR="17780" indent="-73660">
                        <a:lnSpc>
                          <a:spcPts val="969"/>
                        </a:lnSpc>
                        <a:spcBef>
                          <a:spcPts val="61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900" b="1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40" dirty="0">
                          <a:latin typeface="Cambria"/>
                          <a:cs typeface="Cambria"/>
                        </a:rPr>
                        <a:t>Plulta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025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Descontos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26670" algn="r">
                        <a:lnSpc>
                          <a:spcPts val="93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30480" algn="r">
                        <a:lnSpc>
                          <a:spcPts val="105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Retenções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Líquido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Prg./Açêo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360680" indent="-4445">
                        <a:lnSpc>
                          <a:spcPct val="9100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477d-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3815">
                        <a:lnSpc>
                          <a:spcPts val="985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{Municipal)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57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60655" indent="508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123189">
                        <a:lnSpc>
                          <a:spcPct val="89900"/>
                        </a:lnSpc>
                        <a:spcBef>
                          <a:spcPts val="12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Folha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84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HOL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MENSAL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7940" marR="245745" indent="5715">
                        <a:lnSpc>
                          <a:spcPct val="102200"/>
                        </a:lnSpc>
                        <a:spcBef>
                          <a:spcPts val="820"/>
                        </a:spcBef>
                      </a:pPr>
                      <a:r>
                        <a:rPr sz="850" spc="-40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8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4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SLVA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51316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105410" indent="5715">
                        <a:lnSpc>
                          <a:spcPts val="950"/>
                        </a:lnSpc>
                      </a:pPr>
                      <a:r>
                        <a:rPr sz="900" spc="-80" dirty="0">
                          <a:latin typeface="Cambria"/>
                          <a:cs typeface="Cambria"/>
                        </a:rPr>
                        <a:t>LARA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5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9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504.79tI.04B-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70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 marR="268605" indent="3175">
                        <a:lnSpc>
                          <a:spcPts val="950"/>
                        </a:lnSpc>
                        <a:tabLst>
                          <a:tab pos="619125" algn="l"/>
                        </a:tabLst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157" baseline="27777" dirty="0">
                          <a:latin typeface="Trebuchet MS"/>
                          <a:cs typeface="Trebuchet MS"/>
                        </a:rPr>
                        <a:t>'</a:t>
                      </a:r>
                      <a:endParaRPr sz="1350" baseline="27777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2545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1.365,63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1.265,63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264795" indent="571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357505">
                        <a:lnSpc>
                          <a:spcPct val="89900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417a-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B,</a:t>
                      </a:r>
                      <a:r>
                        <a:rPr sz="90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35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275" spc="-15" baseline="6535" dirty="0">
                          <a:latin typeface="Cambria"/>
                          <a:cs typeface="Cambria"/>
                        </a:rPr>
                        <a:t>f4uniCipàl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54305" indent="-3175">
                        <a:lnSpc>
                          <a:spcPct val="92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(D)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301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 marR="62230" indent="1270">
                        <a:lnSpc>
                          <a:spcPct val="88400"/>
                        </a:lnSpc>
                      </a:pPr>
                      <a:r>
                        <a:rPr sz="1000" spc="-110" dirty="0">
                          <a:latin typeface="Trebuchet MS"/>
                          <a:cs typeface="Trebuchet MS"/>
                        </a:rPr>
                        <a:t>Pagamento</a:t>
                      </a:r>
                      <a:r>
                        <a:rPr sz="10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85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HOL.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NENSAL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FEVER. - NICOLAU</a:t>
                      </a:r>
                      <a:r>
                        <a:rPr sz="9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3020">
                        <a:lnSpc>
                          <a:spcPts val="925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5.</a:t>
                      </a:r>
                      <a:r>
                        <a:rPr sz="900" spc="-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SOUZA052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52316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78740" indent="635">
                        <a:lnSpc>
                          <a:spcPct val="88800"/>
                        </a:lnSpc>
                      </a:pPr>
                      <a:r>
                        <a:rPr sz="900" spc="-65" dirty="0">
                          <a:latin typeface="Cambria"/>
                          <a:cs typeface="Cambria"/>
                        </a:rPr>
                        <a:t>NICOLAU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DOS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SANTOS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SOUZA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018.D89.685-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73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 marR="325755" indent="-2540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Operacional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3655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890,77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0;00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890,77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268605">
                        <a:lnSpc>
                          <a:spcPts val="969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Recumos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 marR="360680" indent="1905">
                        <a:lnSpc>
                          <a:spcPct val="9810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0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0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477O•8,</a:t>
                      </a:r>
                      <a:r>
                        <a:rPr sz="8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8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23,448-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275" spc="-15" baseline="6535" dirty="0">
                          <a:latin typeface="Cambria"/>
                          <a:cs typeface="Cambria"/>
                        </a:rPr>
                        <a:t>Municipal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ts val="950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Débito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965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eleuónico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ts val="103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{b)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109855" indent="3810">
                        <a:lnSpc>
                          <a:spcPct val="91600"/>
                        </a:lnSpc>
                        <a:spcBef>
                          <a:spcPts val="15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Bü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•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HOL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MENSAL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3020">
                        <a:lnSpc>
                          <a:spcPts val="1005"/>
                        </a:lnSpc>
                        <a:spcBef>
                          <a:spcPts val="919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TELMA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ALVES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3655">
                        <a:lnSpc>
                          <a:spcPts val="1005"/>
                        </a:lnSpc>
                      </a:pPr>
                      <a:r>
                        <a:rPr sz="8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8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SOUZA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11202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367030" indent="-2540">
                        <a:lnSpc>
                          <a:spcPct val="89900"/>
                        </a:lnSpc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TELNA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COSTA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CPr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663.005.095-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91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8415" marR="332105" indent="6350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Auxiliar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Operacional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1590">
                        <a:lnSpc>
                          <a:spcPts val="98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\foIha)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787,Y4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D,00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7B7,74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 marR="354965" indent="3175">
                        <a:lnSpc>
                          <a:spcPct val="89900"/>
                        </a:lnSpc>
                        <a:spcBef>
                          <a:spcPts val="5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905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54305" indent="8255">
                        <a:lnSpc>
                          <a:spcPct val="931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(D)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87630" indent="2540">
                        <a:lnSpc>
                          <a:spcPct val="89500"/>
                        </a:lnSpc>
                        <a:spcBef>
                          <a:spcPts val="17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Folha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87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MENSAL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00" spc="3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LEIA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TEODORO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NASCIMENTO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24881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 marR="303530" indent="5080">
                        <a:lnSpc>
                          <a:spcPct val="925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LEIA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TEODORO </a:t>
                      </a:r>
                      <a:r>
                        <a:rPr sz="850" spc="-40" dirty="0">
                          <a:latin typeface="Cambria"/>
                          <a:cs typeface="Cambria"/>
                        </a:rPr>
                        <a:t>NASCIMENTO</a:t>
                      </a:r>
                      <a:r>
                        <a:rPr sz="85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336.752.928•19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953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 marR="292735" indent="3175">
                        <a:lnSpc>
                          <a:spcPts val="9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1275" algn="ctr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03/03/Z022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1.229,40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ourier New"/>
                          <a:cs typeface="Courier New"/>
                        </a:rPr>
                        <a:t>l.Z29,40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264795">
                        <a:lnSpc>
                          <a:spcPts val="969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895" marR="351155" indent="-635">
                        <a:lnSpc>
                          <a:spcPct val="914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50" spc="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1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8260">
                        <a:lnSpc>
                          <a:spcPts val="925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9530">
                        <a:lnSpc>
                          <a:spcPts val="106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{municipal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ts val="98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4450">
                        <a:lnSpc>
                          <a:spcPts val="1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°)etrõnico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{D)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21590" indent="1270">
                        <a:lnSpc>
                          <a:spcPct val="90400"/>
                        </a:lnSpc>
                        <a:spcBef>
                          <a:spcPts val="21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5" dirty="0">
                          <a:latin typeface="Arial MT"/>
                          <a:cs typeface="Arial MT"/>
                        </a:rPr>
                        <a:t>88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HOL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NENSAL </a:t>
                      </a:r>
                      <a:r>
                        <a:rPr sz="900" spc="-120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90" dirty="0">
                          <a:latin typeface="Arial MT"/>
                          <a:cs typeface="Arial MT"/>
                        </a:rPr>
                        <a:t>GRAZIELA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DA </a:t>
                      </a:r>
                      <a:r>
                        <a:rPr sz="900" spc="-110" dirty="0">
                          <a:latin typeface="Arial MT"/>
                          <a:cs typeface="Arial MT"/>
                        </a:rPr>
                        <a:t>SILVA</a:t>
                      </a:r>
                      <a:r>
                        <a:rPr sz="90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45" dirty="0">
                          <a:latin typeface="Arial MT"/>
                          <a:cs typeface="Arial MT"/>
                        </a:rPr>
                        <a:t>MENDES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66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27930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66370" indent="-2540" algn="just">
                        <a:lnSpc>
                          <a:spcPct val="91000"/>
                        </a:lnSpc>
                      </a:pPr>
                      <a:r>
                        <a:rPr sz="900" spc="-80" dirty="0">
                          <a:latin typeface="Cambria"/>
                          <a:cs typeface="Cambria"/>
                        </a:rPr>
                        <a:t>GRAZ1ELA</a:t>
                      </a:r>
                      <a:r>
                        <a:rPr sz="90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ANDRAOE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EPF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423.654.158-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06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 marR="280670" indent="-3810">
                        <a:lnSpc>
                          <a:spcPts val="95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Protessür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la)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Tfolhal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4290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1.227,16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1.227,16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5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Humanos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634" y="598622"/>
            <a:ext cx="0" cy="5579745"/>
          </a:xfrm>
          <a:custGeom>
            <a:avLst/>
            <a:gdLst/>
            <a:ahLst/>
            <a:cxnLst/>
            <a:rect l="l" t="t" r="r" b="b"/>
            <a:pathLst>
              <a:path h="5579745">
                <a:moveTo>
                  <a:pt x="0" y="5579644"/>
                </a:moveTo>
                <a:lnTo>
                  <a:pt x="0" y="0"/>
                </a:lnTo>
              </a:path>
            </a:pathLst>
          </a:custGeom>
          <a:ln w="3175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44380" y="7367891"/>
            <a:ext cx="304165" cy="0"/>
          </a:xfrm>
          <a:custGeom>
            <a:avLst/>
            <a:gdLst/>
            <a:ahLst/>
            <a:cxnLst/>
            <a:rect l="l" t="t" r="r" b="b"/>
            <a:pathLst>
              <a:path w="304165">
                <a:moveTo>
                  <a:pt x="0" y="0"/>
                </a:moveTo>
                <a:lnTo>
                  <a:pt x="303797" y="0"/>
                </a:lnTo>
              </a:path>
            </a:pathLst>
          </a:custGeom>
          <a:ln w="150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2068" y="1371652"/>
            <a:ext cx="463216" cy="10226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7416" y="1546109"/>
            <a:ext cx="24063" cy="54142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35392" y="1070861"/>
          <a:ext cx="9566275" cy="5598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5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2405">
                <a:tc gridSpan="13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45" dirty="0">
                          <a:latin typeface="Cambria"/>
                          <a:cs typeface="Cambria"/>
                        </a:rPr>
                        <a:t>RELATORIO</a:t>
                      </a:r>
                      <a:r>
                        <a:rPr sz="900" b="1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0" dirty="0">
                          <a:latin typeface="Cambria"/>
                          <a:cs typeface="Cambria"/>
                        </a:rPr>
                        <a:t>PRESTAÇÃO</a:t>
                      </a:r>
                      <a:r>
                        <a:rPr sz="900" b="1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20" dirty="0">
                          <a:latin typeface="Cambria"/>
                          <a:cs typeface="Cambria"/>
                        </a:rPr>
                        <a:t>DG</a:t>
                      </a:r>
                      <a:r>
                        <a:rPr sz="900" b="1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CONTAS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46355" marR="386715" indent="-190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Vínculo </a:t>
                      </a:r>
                      <a:r>
                        <a:rPr sz="950" b="1" spc="-55" dirty="0">
                          <a:latin typeface="Cambria"/>
                          <a:cs typeface="Cambria"/>
                        </a:rPr>
                        <a:t>Flnanceiro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ts val="1055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Lança-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17780">
                        <a:lnSpc>
                          <a:spcPts val="105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mente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60325" indent="-63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50" b="1" spc="-55" dirty="0">
                          <a:latin typeface="Cambria"/>
                          <a:cs typeface="Cambria"/>
                        </a:rPr>
                        <a:t>Documento</a:t>
                      </a:r>
                      <a:r>
                        <a:rPr sz="950" b="1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55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50" b="1" dirty="0">
                          <a:latin typeface="Cambria"/>
                          <a:cs typeface="Cambria"/>
                        </a:rPr>
                        <a:t> N°</a:t>
                      </a:r>
                      <a:r>
                        <a:rPr sz="950" b="1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25" dirty="0">
                          <a:latin typeface="Cambria"/>
                          <a:cs typeface="Cambria"/>
                        </a:rPr>
                        <a:t>Doc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55"/>
                        </a:lnSpc>
                        <a:spcBef>
                          <a:spcPts val="480"/>
                        </a:spcBef>
                      </a:pPr>
                      <a:r>
                        <a:rPr sz="950" b="1" spc="-120" dirty="0">
                          <a:latin typeface="Cambria"/>
                          <a:cs typeface="Cambria"/>
                        </a:rPr>
                        <a:t>OFX/N-</a:t>
                      </a:r>
                      <a:r>
                        <a:rPr sz="950" b="1" spc="-50" dirty="0">
                          <a:latin typeface="Cambria"/>
                          <a:cs typeface="Cambria"/>
                        </a:rPr>
                        <a:t>°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28575">
                        <a:lnSpc>
                          <a:spcPts val="105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1045"/>
                        </a:lnSpc>
                        <a:spcBef>
                          <a:spcPts val="480"/>
                        </a:spcBef>
                      </a:pPr>
                      <a:r>
                        <a:rPr sz="950" spc="50" dirty="0">
                          <a:latin typeface="Cambria"/>
                          <a:cs typeface="Cambria"/>
                        </a:rPr>
                        <a:t>Foneedor/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4290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Favorecido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Receita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£rníssào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206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994"/>
                        </a:lnSpc>
                        <a:spcBef>
                          <a:spcPts val="580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Pagamento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64135">
                        <a:lnSpc>
                          <a:spcPts val="994"/>
                        </a:lnSpc>
                      </a:pPr>
                      <a:r>
                        <a:rPr sz="850" b="1" spc="-125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850" b="1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10" dirty="0">
                          <a:latin typeface="Cambria"/>
                          <a:cs typeface="Cambria"/>
                        </a:rPr>
                        <a:t>Depósito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2570" marR="23495" indent="-17081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850" b="1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850" b="1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40" dirty="0">
                          <a:latin typeface="Cambria"/>
                          <a:cs typeface="Cambria"/>
                        </a:rPr>
                        <a:t>Bruto/</a:t>
                      </a:r>
                      <a:r>
                        <a:rPr sz="85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55" dirty="0">
                          <a:latin typeface="Cambria"/>
                          <a:cs typeface="Cambria"/>
                        </a:rPr>
                        <a:t>Pr1nCipaI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745" marR="27940" indent="-7429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850" b="1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850" b="1" spc="1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50" dirty="0">
                          <a:latin typeface="Cambria"/>
                          <a:cs typeface="Cambria"/>
                        </a:rPr>
                        <a:t>a</a:t>
                      </a:r>
                      <a:r>
                        <a:rPr sz="85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b="1" spc="-10" dirty="0">
                          <a:latin typeface="Cambria"/>
                          <a:cs typeface="Cambria"/>
                        </a:rPr>
                        <a:t>Nulta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095"/>
                        </a:lnSpc>
                        <a:spcBef>
                          <a:spcPts val="10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Descontps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R="48260" algn="r">
                        <a:lnSpc>
                          <a:spcPts val="910"/>
                        </a:lnSpc>
                      </a:pPr>
                      <a:r>
                        <a:rPr sz="850" b="1" spc="-25" dirty="0">
                          <a:latin typeface="Cambria"/>
                          <a:cs typeface="Cambria"/>
                        </a:rPr>
                        <a:t>”e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R="27305" algn="r">
                        <a:lnSpc>
                          <a:spcPts val="1075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Ratençôes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9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Líquido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-10" dirty="0">
                          <a:latin typeface="Cambria"/>
                          <a:cs typeface="Cambria"/>
                        </a:rPr>
                        <a:t>Prg./Açàe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9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2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910" marR="369570" indent="3175">
                        <a:lnSpc>
                          <a:spcPct val="862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8.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8100">
                        <a:lnSpc>
                          <a:spcPts val="850"/>
                        </a:lnSpc>
                      </a:pPr>
                      <a:r>
                        <a:rPr sz="950" spc="-6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1275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(Nunic)pal)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1590" marR="159385" indent="-1270">
                        <a:lnSpc>
                          <a:spcPts val="919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Débito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eletróflico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marR="123825" indent="-5080">
                        <a:lnSpc>
                          <a:spcPct val="91500"/>
                        </a:lnSpc>
                        <a:spcBef>
                          <a:spcPts val="19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95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89</a:t>
                      </a:r>
                      <a:r>
                        <a:rPr sz="8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HOL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MENSAL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SANDRA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REGINA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FERREIRA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34544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5560" marR="340995" indent="-2540">
                        <a:lnSpc>
                          <a:spcPct val="83100"/>
                        </a:lnSpc>
                      </a:pPr>
                      <a:r>
                        <a:rPr sz="950" spc="-75" dirty="0">
                          <a:latin typeface="Cambria"/>
                          <a:cs typeface="Cambria"/>
                        </a:rPr>
                        <a:t>SANDRA</a:t>
                      </a:r>
                      <a:r>
                        <a:rPr sz="9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5" dirty="0">
                          <a:latin typeface="Cambria"/>
                          <a:cs typeface="Cambria"/>
                        </a:rPr>
                        <a:t>REGINA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0" dirty="0">
                          <a:latin typeface="Cambria"/>
                          <a:cs typeface="Cambria"/>
                        </a:rPr>
                        <a:t>FERREIRA</a:t>
                      </a:r>
                      <a:r>
                        <a:rPr sz="950" spc="10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ourier New"/>
                          <a:cs typeface="Courier New"/>
                        </a:rPr>
                        <a:t>27ú7l?4l816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229235" indent="317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la)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350" spc="-75" baseline="-30864" dirty="0">
                          <a:latin typeface="Cambria"/>
                          <a:cs typeface="Cambria"/>
                        </a:rPr>
                        <a:t>'</a:t>
                      </a:r>
                      <a:r>
                        <a:rPr sz="1350" spc="750" baseline="-3086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2545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1.263.38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1.263,38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259715">
                        <a:lnSpc>
                          <a:spcPts val="969"/>
                        </a:lnSpc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 marR="365760" indent="-6350">
                        <a:lnSpc>
                          <a:spcPct val="8690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BANCODO </a:t>
                      </a:r>
                      <a:r>
                        <a:rPr sz="950" spc="-90" dirty="0">
                          <a:latin typeface="Consolas"/>
                          <a:cs typeface="Consolas"/>
                        </a:rPr>
                        <a:t>BRASIL,AG. </a:t>
                      </a:r>
                      <a:r>
                        <a:rPr sz="850" spc="-40" dirty="0">
                          <a:latin typeface="Cambria"/>
                          <a:cs typeface="Cambria"/>
                        </a:rPr>
                        <a:t>477D-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8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8895">
                        <a:lnSpc>
                          <a:spcPts val="915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23.448-6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7625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íPIunIcipaI)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 marR="160655" indent="-1270">
                        <a:lnSpc>
                          <a:spcPct val="883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Oêbito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eletrgnico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(DI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80645" indent="-635">
                        <a:lnSpc>
                          <a:spcPct val="87700"/>
                        </a:lnSpc>
                        <a:spcBef>
                          <a:spcPts val="15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90</a:t>
                      </a:r>
                      <a:r>
                        <a:rPr sz="85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35" dirty="0">
                          <a:latin typeface="Cambria"/>
                          <a:cs typeface="Cambria"/>
                        </a:rPr>
                        <a:t>HOL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MENSAL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FEVER.</a:t>
                      </a:r>
                      <a:r>
                        <a:rPr sz="95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PRISCILA</a:t>
                      </a:r>
                      <a:r>
                        <a:rPr sz="950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FATIMA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G.</a:t>
                      </a:r>
                      <a:r>
                        <a:rPr sz="85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GA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900" spc="55" dirty="0">
                          <a:latin typeface="Cambria"/>
                          <a:cs typeface="Cambria"/>
                        </a:rPr>
                        <a:t>Msgs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65735" indent="-4445" algn="just">
                        <a:lnSpc>
                          <a:spcPts val="969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PRISCILA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OE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90" dirty="0">
                          <a:latin typeface="Cambria"/>
                          <a:cs typeface="Cambria"/>
                        </a:rPr>
                        <a:t>FATIMA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GOMES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GARCIA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382.853.948-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32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278130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Coordenador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Pedagógico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ffolhaT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619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1,672.09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L672,09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873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 marR="369570">
                        <a:lnSpc>
                          <a:spcPct val="862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0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850"/>
                        </a:lnSpc>
                      </a:pPr>
                      <a:r>
                        <a:rPr sz="950" spc="-85" dirty="0">
                          <a:latin typeface="Cambria"/>
                          <a:cs typeface="Cambria"/>
                        </a:rPr>
                        <a:t>73\44s-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6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 marR="156845" indent="-1905">
                        <a:lnSpc>
                          <a:spcPct val="864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Débito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tD)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Folha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850"/>
                        </a:lnSpc>
                        <a:spcBef>
                          <a:spcPts val="15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PügülTtgntD</a:t>
                      </a:r>
                      <a:r>
                        <a:rPr sz="7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-50" dirty="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  <a:p>
                      <a:pPr marL="29845" marR="305435" indent="-5080" algn="just">
                        <a:lnSpc>
                          <a:spcPct val="88500"/>
                        </a:lnSpc>
                        <a:spcBef>
                          <a:spcPts val="75"/>
                        </a:spcBef>
                      </a:pPr>
                      <a:r>
                        <a:rPr sz="900" spc="-45" dirty="0">
                          <a:latin typeface="Consolas"/>
                          <a:cs typeface="Consolas"/>
                        </a:rPr>
                        <a:t>91</a:t>
                      </a:r>
                      <a:r>
                        <a:rPr sz="900" spc="-36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900" spc="25" dirty="0">
                          <a:latin typeface="Consolas"/>
                          <a:cs typeface="Consolas"/>
                        </a:rPr>
                        <a:t>-</a:t>
                      </a:r>
                      <a:r>
                        <a:rPr sz="900" spc="-38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900" spc="20" dirty="0">
                          <a:latin typeface="Consolas"/>
                          <a:cs typeface="Consolas"/>
                        </a:rPr>
                        <a:t>HOL </a:t>
                      </a:r>
                      <a:r>
                        <a:rPr sz="950" spc="-110" dirty="0">
                          <a:latin typeface="Cambria"/>
                          <a:cs typeface="Cambria"/>
                        </a:rPr>
                        <a:t>MENSAL</a:t>
                      </a:r>
                      <a:r>
                        <a:rPr sz="950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FEVER</a:t>
                      </a:r>
                      <a:r>
                        <a:rPr sz="900" spc="2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4290" marR="85090" indent="-635">
                        <a:lnSpc>
                          <a:spcPts val="990"/>
                        </a:lnSpc>
                        <a:spcBef>
                          <a:spcPts val="944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RAÇUEL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F.</a:t>
                      </a:r>
                      <a:r>
                        <a:rPr sz="9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D. PIA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43688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 marR="263525" indent="5715">
                        <a:lnSpc>
                          <a:spcPts val="969"/>
                        </a:lnSpc>
                      </a:pPr>
                      <a:r>
                        <a:rPr sz="850" spc="-35" dirty="0">
                          <a:latin typeface="Cambria"/>
                          <a:cs typeface="Cambria"/>
                        </a:rPr>
                        <a:t>ISABELLA</a:t>
                      </a:r>
                      <a:r>
                        <a:rPr sz="85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45" dirty="0">
                          <a:latin typeface="Cambria"/>
                          <a:cs typeface="Cambria"/>
                        </a:rPr>
                        <a:t>RAQMEL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0" dirty="0">
                          <a:latin typeface="Cambria"/>
                          <a:cs typeface="Cambria"/>
                        </a:rPr>
                        <a:t>FERREIRA</a:t>
                      </a:r>
                      <a:r>
                        <a:rPr sz="95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DIA5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IdARTtNEZ</a:t>
                      </a:r>
                      <a:r>
                        <a:rPr sz="8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423.093.5D8-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45"/>
                        </a:lnSpc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350" spc="-75" baseline="-27777" dirty="0">
                          <a:latin typeface="Cambria"/>
                          <a:cs typeface="Cambria"/>
                        </a:rPr>
                        <a:t>'</a:t>
                      </a:r>
                      <a:endParaRPr sz="1350" baseline="-27777">
                        <a:latin typeface="Cambria"/>
                        <a:cs typeface="Cambria"/>
                      </a:endParaRPr>
                    </a:p>
                    <a:p>
                      <a:pPr marL="38100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(folha)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71755" algn="r">
                        <a:lnSpc>
                          <a:spcPct val="1000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03/03J2022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0325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1.229,40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1,229,40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259715">
                        <a:lnSpc>
                          <a:spcPts val="950"/>
                        </a:lnSpc>
                      </a:pPr>
                      <a:r>
                        <a:rPr sz="950" spc="-4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01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7625" marR="363855" indent="3175">
                        <a:lnSpc>
                          <a:spcPct val="85200"/>
                        </a:lnSpc>
                      </a:pPr>
                      <a:r>
                        <a:rPr sz="950" spc="-7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3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47Y0-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B,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875"/>
                        </a:lnSpc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23.448Õ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53340">
                        <a:lnSpc>
                          <a:spcPts val="106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íMunlclpal)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 marR="159385" indent="3175">
                        <a:lnSpc>
                          <a:spcPct val="862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Dêbito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34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marR="86360" indent="6350">
                        <a:lnSpc>
                          <a:spcPct val="85200"/>
                        </a:lnSpc>
                        <a:spcBef>
                          <a:spcPts val="22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Folha </a:t>
                      </a:r>
                      <a:r>
                        <a:rPr sz="950" spc="-5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92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 HOL.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NENSAL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5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5" dirty="0">
                          <a:latin typeface="Cambria"/>
                          <a:cs typeface="Cambria"/>
                        </a:rPr>
                        <a:t>JANlSCLE1A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40" dirty="0">
                          <a:latin typeface="Cambria"/>
                          <a:cs typeface="Cambria"/>
                        </a:rPr>
                        <a:t>V.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OE</a:t>
                      </a:r>
                      <a:r>
                        <a:rPr sz="95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CARVALH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48522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5560" marR="121920" indent="-4445">
                        <a:lnSpc>
                          <a:spcPct val="84100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JANl5CLElA</a:t>
                      </a:r>
                      <a:r>
                        <a:rPr sz="95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VIANA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CARVALHO</a:t>
                      </a:r>
                      <a:r>
                        <a:rPr sz="95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464.508.528-</a:t>
                      </a:r>
                      <a:r>
                        <a:rPr sz="950" spc="-35" dirty="0">
                          <a:latin typeface="Trebuchet MS"/>
                          <a:cs typeface="Trebuchet MS"/>
                        </a:rPr>
                        <a:t>01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 marR="228600" indent="3175">
                        <a:lnSpc>
                          <a:spcPts val="969"/>
                        </a:lnSpc>
                        <a:tabLst>
                          <a:tab pos="654685" algn="l"/>
                        </a:tabLst>
                      </a:pPr>
                      <a:r>
                        <a:rPr sz="950" spc="-8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(folha)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275" spc="-75" baseline="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29411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sz="850" spc="-50" dirty="0">
                          <a:latin typeface="Cambria"/>
                          <a:cs typeface="Cambria"/>
                        </a:rPr>
                        <a:t>03/D3/2022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080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728,90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nsolas"/>
                          <a:cs typeface="Consolas"/>
                        </a:rPr>
                        <a:t>0,00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nsolas"/>
                          <a:cs typeface="Consolas"/>
                        </a:rPr>
                        <a:t>O.OO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728,90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4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3975" marR="363220" indent="1905">
                        <a:lnSpc>
                          <a:spcPts val="969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4770•8.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90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3340">
                        <a:lnSpc>
                          <a:spcPts val="1085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(</a:t>
                      </a:r>
                      <a:r>
                        <a:rPr sz="1425" spc="-15" baseline="2923" dirty="0">
                          <a:latin typeface="Cambria"/>
                          <a:cs typeface="Cambria"/>
                        </a:rPr>
                        <a:t>Municipal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69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 marR="150495" indent="7620">
                        <a:lnSpc>
                          <a:spcPts val="969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Déblt0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-25" dirty="0">
                          <a:latin typeface="Cambria"/>
                          <a:cs typeface="Cambria"/>
                        </a:rPr>
                        <a:t>(D)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116205" indent="10160">
                        <a:lnSpc>
                          <a:spcPct val="86000"/>
                        </a:lnSpc>
                      </a:pPr>
                      <a:r>
                        <a:rPr sz="950" spc="-20" dirty="0">
                          <a:latin typeface="Times New Roman"/>
                          <a:cs typeface="Times New Roman"/>
                        </a:rPr>
                        <a:t>Pagamento</a:t>
                      </a:r>
                      <a:r>
                        <a:rPr sz="95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95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93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NENSAL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jANAINA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PRISCILA</a:t>
                      </a:r>
                      <a:r>
                        <a:rPr sz="95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R.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0" dirty="0">
                          <a:latin typeface="Cambria"/>
                          <a:cs typeface="Cambria"/>
                        </a:rPr>
                        <a:t>BRIT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2Z459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 marR="35560" indent="-3810">
                        <a:lnSpc>
                          <a:spcPct val="86000"/>
                        </a:lnSpc>
                        <a:spcBef>
                          <a:spcPts val="5"/>
                        </a:spcBef>
                      </a:pPr>
                      <a:r>
                        <a:rPr sz="950" spc="-95" dirty="0">
                          <a:latin typeface="Cambria"/>
                          <a:cs typeface="Cambria"/>
                        </a:rPr>
                        <a:t>JANAINA</a:t>
                      </a:r>
                      <a:r>
                        <a:rPr sz="9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PRISCILA </a:t>
                      </a:r>
                      <a:r>
                        <a:rPr sz="950" spc="-70" dirty="0">
                          <a:latin typeface="Cambria"/>
                          <a:cs typeface="Cambria"/>
                        </a:rPr>
                        <a:t>RODRIGUES</a:t>
                      </a:r>
                      <a:r>
                        <a:rPr sz="9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90" dirty="0">
                          <a:latin typeface="Cambria"/>
                          <a:cs typeface="Cambria"/>
                        </a:rPr>
                        <a:t>BRITO</a:t>
                      </a:r>
                      <a:r>
                        <a:rPr sz="9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80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103.872.236-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57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236854" indent="-3175">
                        <a:lnSpc>
                          <a:spcPts val="919"/>
                        </a:lnSpc>
                        <a:tabLst>
                          <a:tab pos="658495" algn="l"/>
                        </a:tabLst>
                      </a:pPr>
                      <a:r>
                        <a:rPr sz="950" spc="-6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50" spc="-10" dirty="0">
                          <a:latin typeface="Cambria"/>
                          <a:cs typeface="Cambria"/>
                        </a:rPr>
                        <a:t> ffolha)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104" baseline="27777" dirty="0">
                          <a:latin typeface="Trebuchet MS"/>
                          <a:cs typeface="Trebuchet MS"/>
                        </a:rPr>
                        <a:t>'</a:t>
                      </a:r>
                      <a:endParaRPr sz="1350" baseline="27777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78740" algn="r">
                        <a:lnSpc>
                          <a:spcPct val="10000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445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1.229.40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Courier New"/>
                          <a:cs typeface="Courier New"/>
                        </a:rPr>
                        <a:t>1.229,40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 marR="259079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5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75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3799" y="4313373"/>
            <a:ext cx="427121" cy="8422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65284" y="6978369"/>
            <a:ext cx="360947" cy="1143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07683" y="445218"/>
            <a:ext cx="132347" cy="15641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2062" y="2298082"/>
            <a:ext cx="132347" cy="9023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425356" y="3681714"/>
            <a:ext cx="48126" cy="6015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454569" y="252295"/>
            <a:ext cx="6369050" cy="3549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275"/>
              </a:lnSpc>
              <a:spcBef>
                <a:spcPts val="135"/>
              </a:spcBef>
            </a:pPr>
            <a:r>
              <a:rPr sz="1100" spc="170" dirty="0">
                <a:latin typeface="Arial MT"/>
                <a:cs typeface="Arial MT"/>
              </a:rPr>
              <a:t>anaa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b="1" spc="-75" dirty="0">
                <a:latin typeface="Arial"/>
                <a:cs typeface="Arial"/>
              </a:rPr>
              <a:t>ASSOCIAÇÃO</a:t>
            </a:r>
            <a:r>
              <a:rPr sz="1100" b="1" spc="140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DOS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80" dirty="0">
                <a:latin typeface="Arial"/>
                <a:cs typeface="Arial"/>
              </a:rPr>
              <a:t>MORADORES</a:t>
            </a:r>
            <a:r>
              <a:rPr sz="1100" b="1" spc="19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PAkA</a:t>
            </a:r>
            <a:r>
              <a:rPr sz="1100" b="1" spc="3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</a:t>
            </a:r>
            <a:r>
              <a:rPr sz="1100" b="1" spc="-3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DSSENVOLVIMENTO</a:t>
            </a:r>
            <a:r>
              <a:rPr sz="1100" b="1" spc="-25" dirty="0">
                <a:latin typeface="Arial"/>
                <a:cs typeface="Arial"/>
              </a:rPr>
              <a:t> DO</a:t>
            </a:r>
            <a:r>
              <a:rPr sz="1100" b="1" spc="25" dirty="0">
                <a:latin typeface="Arial"/>
                <a:cs typeface="Arial"/>
              </a:rPr>
              <a:t> </a:t>
            </a:r>
            <a:r>
              <a:rPr sz="1100" b="1" spc="-75" dirty="0">
                <a:latin typeface="Arial"/>
                <a:cs typeface="Arial"/>
              </a:rPr>
              <a:t>ÁGUA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AzuL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b="1" spc="-35" dirty="0">
                <a:latin typeface="Arial"/>
                <a:cs typeface="Arial"/>
              </a:rPr>
              <a:t>FILIAL</a:t>
            </a:r>
            <a:r>
              <a:rPr sz="1100" b="1" spc="25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IV</a:t>
            </a:r>
            <a:endParaRPr sz="1100">
              <a:latin typeface="Arial"/>
              <a:cs typeface="Arial"/>
            </a:endParaRPr>
          </a:p>
          <a:p>
            <a:pPr marL="17780">
              <a:lnSpc>
                <a:spcPts val="1275"/>
              </a:lnSpc>
            </a:pPr>
            <a:r>
              <a:rPr sz="1100" spc="-35" dirty="0">
                <a:latin typeface="Arial MT"/>
                <a:cs typeface="Arial MT"/>
              </a:rPr>
              <a:t>Avenida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Lydia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5" dirty="0">
                <a:latin typeface="Arial MT"/>
                <a:cs typeface="Arial MT"/>
              </a:rPr>
              <a:t>de</a:t>
            </a:r>
            <a:r>
              <a:rPr sz="1100" spc="-75" dirty="0">
                <a:latin typeface="Arial MT"/>
                <a:cs typeface="Arial MT"/>
              </a:rPr>
              <a:t> Jesus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45" dirty="0">
                <a:latin typeface="Arial MT"/>
                <a:cs typeface="Arial MT"/>
              </a:rPr>
              <a:t>Mendonça,</a:t>
            </a:r>
            <a:r>
              <a:rPr sz="1100" spc="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1146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45" dirty="0">
                <a:latin typeface="Arial MT"/>
                <a:cs typeface="Arial MT"/>
              </a:rPr>
              <a:t> Água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50" dirty="0">
                <a:latin typeface="Arial MT"/>
                <a:cs typeface="Arial MT"/>
              </a:rPr>
              <a:t>Azul</a:t>
            </a:r>
            <a:r>
              <a:rPr sz="1100" dirty="0">
                <a:latin typeface="Arial MT"/>
                <a:cs typeface="Arial MT"/>
              </a:rPr>
              <a:t> -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Guarulhos/SP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122" y="6939826"/>
            <a:ext cx="1811020" cy="1727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50" i="1" spc="-10" dirty="0">
                <a:latin typeface="Cambria"/>
                <a:cs typeface="Cambria"/>
                <a:hlinkClick r:id="rId9"/>
              </a:rPr>
              <a:t>www.IeiJ30J9.com.br/spyguarulhosy</a:t>
            </a:r>
            <a:endParaRPr sz="9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151" y="99311"/>
            <a:ext cx="4514850" cy="7342505"/>
            <a:chOff x="72151" y="99311"/>
            <a:chExt cx="4514850" cy="7342505"/>
          </a:xfrm>
        </p:grpSpPr>
        <p:sp>
          <p:nvSpPr>
            <p:cNvPr id="3" name="object 3"/>
            <p:cNvSpPr/>
            <p:nvPr/>
          </p:nvSpPr>
          <p:spPr>
            <a:xfrm>
              <a:off x="73655" y="99311"/>
              <a:ext cx="0" cy="7342505"/>
            </a:xfrm>
            <a:custGeom>
              <a:avLst/>
              <a:gdLst/>
              <a:ahLst/>
              <a:cxnLst/>
              <a:rect l="l" t="t" r="r" b="b"/>
              <a:pathLst>
                <a:path h="7342505">
                  <a:moveTo>
                    <a:pt x="0" y="734227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8246" y="7416017"/>
              <a:ext cx="4171950" cy="0"/>
            </a:xfrm>
            <a:custGeom>
              <a:avLst/>
              <a:gdLst/>
              <a:ahLst/>
              <a:cxnLst/>
              <a:rect l="l" t="t" r="r" b="b"/>
              <a:pathLst>
                <a:path w="4171950">
                  <a:moveTo>
                    <a:pt x="0" y="0"/>
                  </a:moveTo>
                  <a:lnTo>
                    <a:pt x="4171949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26792" y="7379922"/>
              <a:ext cx="460375" cy="0"/>
            </a:xfrm>
            <a:custGeom>
              <a:avLst/>
              <a:gdLst/>
              <a:ahLst/>
              <a:cxnLst/>
              <a:rect l="l" t="t" r="r" b="b"/>
              <a:pathLst>
                <a:path w="460375">
                  <a:moveTo>
                    <a:pt x="0" y="0"/>
                  </a:moveTo>
                  <a:lnTo>
                    <a:pt x="460207" y="0"/>
                  </a:lnTo>
                </a:path>
              </a:pathLst>
            </a:custGeom>
            <a:ln w="15039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7556" y="1347588"/>
            <a:ext cx="541420" cy="2165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3572" y="4722447"/>
            <a:ext cx="499310" cy="10226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94644" y="1413761"/>
            <a:ext cx="415089" cy="902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31339" y="3657652"/>
            <a:ext cx="30078" cy="6015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25703" y="421156"/>
            <a:ext cx="126331" cy="15039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07756" y="4048678"/>
            <a:ext cx="174457" cy="9023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477320" y="212440"/>
            <a:ext cx="6343650" cy="3803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335">
              <a:lnSpc>
                <a:spcPts val="1380"/>
              </a:lnSpc>
              <a:spcBef>
                <a:spcPts val="130"/>
              </a:spcBef>
            </a:pPr>
            <a:r>
              <a:rPr sz="1250" b="1" spc="-145" dirty="0">
                <a:latin typeface="Cambria"/>
                <a:cs typeface="Cambria"/>
              </a:rPr>
              <a:t>ANIAA</a:t>
            </a:r>
            <a:r>
              <a:rPr sz="1250" b="1" spc="5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25" dirty="0">
                <a:latin typeface="Cambria"/>
                <a:cs typeface="Cambria"/>
              </a:rPr>
              <a:t> </a:t>
            </a:r>
            <a:r>
              <a:rPr sz="1250" b="1" spc="-65" dirty="0">
                <a:latin typeface="Cambria"/>
                <a:cs typeface="Cambria"/>
              </a:rPr>
              <a:t>ASSOCIAÇÃO</a:t>
            </a:r>
            <a:r>
              <a:rPr sz="1250" b="1" spc="90" dirty="0">
                <a:latin typeface="Cambria"/>
                <a:cs typeface="Cambria"/>
              </a:rPr>
              <a:t> </a:t>
            </a:r>
            <a:r>
              <a:rPr sz="1250" b="1" spc="-25" dirty="0">
                <a:latin typeface="Cambria"/>
                <a:cs typeface="Cambria"/>
              </a:rPr>
              <a:t>DOS</a:t>
            </a:r>
            <a:r>
              <a:rPr sz="1250" b="1" spc="40" dirty="0">
                <a:latin typeface="Cambria"/>
                <a:cs typeface="Cambria"/>
              </a:rPr>
              <a:t> </a:t>
            </a:r>
            <a:r>
              <a:rPr sz="1250" b="1" spc="-105" dirty="0">
                <a:latin typeface="Cambria"/>
                <a:cs typeface="Cambria"/>
              </a:rPr>
              <a:t>PIORADORES</a:t>
            </a:r>
            <a:r>
              <a:rPr sz="1250" b="1" spc="110" dirty="0">
                <a:latin typeface="Cambria"/>
                <a:cs typeface="Cambria"/>
              </a:rPr>
              <a:t> </a:t>
            </a:r>
            <a:r>
              <a:rPr sz="1250" b="1" spc="-85" dirty="0">
                <a:latin typeface="Cambria"/>
                <a:cs typeface="Cambria"/>
              </a:rPr>
              <a:t>PARA</a:t>
            </a:r>
            <a:r>
              <a:rPr sz="1250" b="1" spc="35" dirty="0">
                <a:latin typeface="Cambria"/>
                <a:cs typeface="Cambria"/>
              </a:rPr>
              <a:t> </a:t>
            </a:r>
            <a:r>
              <a:rPr sz="1250" b="1" dirty="0">
                <a:latin typeface="Cambria"/>
                <a:cs typeface="Cambria"/>
              </a:rPr>
              <a:t>O</a:t>
            </a:r>
            <a:r>
              <a:rPr sz="1250" b="1" spc="-5" dirty="0">
                <a:latin typeface="Cambria"/>
                <a:cs typeface="Cambria"/>
              </a:rPr>
              <a:t> </a:t>
            </a:r>
            <a:r>
              <a:rPr sz="1250" b="1" spc="-95" dirty="0">
                <a:latin typeface="Cambria"/>
                <a:cs typeface="Cambria"/>
              </a:rPr>
              <a:t>DESENVOLVINIENTO</a:t>
            </a:r>
            <a:r>
              <a:rPr sz="1250" b="1" spc="30" dirty="0">
                <a:latin typeface="Cambria"/>
                <a:cs typeface="Cambria"/>
              </a:rPr>
              <a:t> </a:t>
            </a:r>
            <a:r>
              <a:rPr sz="1250" b="1" spc="-60" dirty="0">
                <a:latin typeface="Cambria"/>
                <a:cs typeface="Cambria"/>
              </a:rPr>
              <a:t>DO</a:t>
            </a:r>
            <a:r>
              <a:rPr sz="1250" b="1" spc="30" dirty="0">
                <a:latin typeface="Cambria"/>
                <a:cs typeface="Cambria"/>
              </a:rPr>
              <a:t> </a:t>
            </a:r>
            <a:r>
              <a:rPr sz="1250" b="1" spc="-85" dirty="0">
                <a:latin typeface="Cambria"/>
                <a:cs typeface="Cambria"/>
              </a:rPr>
              <a:t>ÁGUA</a:t>
            </a:r>
            <a:r>
              <a:rPr sz="1250" b="1" spc="70" dirty="0">
                <a:latin typeface="Cambria"/>
                <a:cs typeface="Cambria"/>
              </a:rPr>
              <a:t> </a:t>
            </a:r>
            <a:r>
              <a:rPr sz="1250" b="1" spc="-80" dirty="0">
                <a:latin typeface="Cambria"/>
                <a:cs typeface="Cambria"/>
              </a:rPr>
              <a:t>AZUL</a:t>
            </a:r>
            <a:r>
              <a:rPr sz="1250" b="1" spc="25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20" dirty="0">
                <a:latin typeface="Cambria"/>
                <a:cs typeface="Cambria"/>
              </a:rPr>
              <a:t> </a:t>
            </a:r>
            <a:r>
              <a:rPr sz="1250" b="1" spc="-85" dirty="0">
                <a:latin typeface="Cambria"/>
                <a:cs typeface="Cambria"/>
              </a:rPr>
              <a:t>F!LIAL</a:t>
            </a:r>
            <a:r>
              <a:rPr sz="1250" b="1" spc="40" dirty="0">
                <a:latin typeface="Cambria"/>
                <a:cs typeface="Cambria"/>
              </a:rPr>
              <a:t> </a:t>
            </a:r>
            <a:r>
              <a:rPr sz="1250" b="1" spc="-25" dirty="0">
                <a:latin typeface="Cambria"/>
                <a:cs typeface="Cambria"/>
              </a:rPr>
              <a:t>IV</a:t>
            </a:r>
            <a:endParaRPr sz="1250">
              <a:latin typeface="Cambria"/>
              <a:cs typeface="Cambria"/>
            </a:endParaRPr>
          </a:p>
          <a:p>
            <a:pPr marL="12700">
              <a:lnSpc>
                <a:spcPts val="1380"/>
              </a:lnSpc>
            </a:pPr>
            <a:r>
              <a:rPr sz="1250" spc="-90" dirty="0">
                <a:latin typeface="Cambria"/>
                <a:cs typeface="Cambria"/>
              </a:rPr>
              <a:t>Avenida</a:t>
            </a:r>
            <a:r>
              <a:rPr sz="1250" spc="20" dirty="0">
                <a:latin typeface="Cambria"/>
                <a:cs typeface="Cambria"/>
              </a:rPr>
              <a:t> </a:t>
            </a:r>
            <a:r>
              <a:rPr sz="1250" spc="-95" dirty="0">
                <a:latin typeface="Cambria"/>
                <a:cs typeface="Cambria"/>
              </a:rPr>
              <a:t>Lydia</a:t>
            </a:r>
            <a:r>
              <a:rPr sz="1250" spc="25" dirty="0">
                <a:latin typeface="Cambria"/>
                <a:cs typeface="Cambria"/>
              </a:rPr>
              <a:t> </a:t>
            </a:r>
            <a:r>
              <a:rPr sz="1250" spc="-100" dirty="0">
                <a:latin typeface="Cambria"/>
                <a:cs typeface="Cambria"/>
              </a:rPr>
              <a:t>de</a:t>
            </a:r>
            <a:r>
              <a:rPr sz="1250" spc="-10" dirty="0">
                <a:latin typeface="Cambria"/>
                <a:cs typeface="Cambria"/>
              </a:rPr>
              <a:t> </a:t>
            </a:r>
            <a:r>
              <a:rPr sz="1250" spc="-35" dirty="0">
                <a:latin typeface="Cambria"/>
                <a:cs typeface="Cambria"/>
              </a:rPr>
              <a:t>jesus </a:t>
            </a:r>
            <a:r>
              <a:rPr sz="1250" spc="-75" dirty="0">
                <a:latin typeface="Cambria"/>
                <a:cs typeface="Cambria"/>
              </a:rPr>
              <a:t>Nendonça,</a:t>
            </a:r>
            <a:r>
              <a:rPr sz="1250" spc="130" dirty="0">
                <a:latin typeface="Cambria"/>
                <a:cs typeface="Cambria"/>
              </a:rPr>
              <a:t> </a:t>
            </a:r>
            <a:r>
              <a:rPr sz="1250" spc="-130" dirty="0">
                <a:latin typeface="Cambria"/>
                <a:cs typeface="Cambria"/>
              </a:rPr>
              <a:t>1146</a:t>
            </a:r>
            <a:r>
              <a:rPr sz="1250" spc="55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5" dirty="0">
                <a:latin typeface="Cambria"/>
                <a:cs typeface="Cambria"/>
              </a:rPr>
              <a:t> </a:t>
            </a:r>
            <a:r>
              <a:rPr sz="1250" spc="-75" dirty="0">
                <a:latin typeface="Cambria"/>
                <a:cs typeface="Cambria"/>
              </a:rPr>
              <a:t>Água</a:t>
            </a:r>
            <a:r>
              <a:rPr sz="1250" spc="55" dirty="0">
                <a:latin typeface="Cambria"/>
                <a:cs typeface="Cambria"/>
              </a:rPr>
              <a:t> </a:t>
            </a:r>
            <a:r>
              <a:rPr sz="1250" spc="-100" dirty="0">
                <a:latin typeface="Cambria"/>
                <a:cs typeface="Cambria"/>
              </a:rPr>
              <a:t>Azul</a:t>
            </a:r>
            <a:r>
              <a:rPr sz="1250" spc="35" dirty="0">
                <a:latin typeface="Cambria"/>
                <a:cs typeface="Cambria"/>
              </a:rPr>
              <a:t> </a:t>
            </a:r>
            <a:r>
              <a:rPr sz="1250" spc="-10" dirty="0">
                <a:latin typeface="Cambria"/>
                <a:cs typeface="Cambria"/>
              </a:rPr>
              <a:t>-</a:t>
            </a:r>
            <a:r>
              <a:rPr sz="1250" spc="-80" dirty="0">
                <a:latin typeface="Cambria"/>
                <a:cs typeface="Cambria"/>
              </a:rPr>
              <a:t> </a:t>
            </a:r>
            <a:r>
              <a:rPr sz="1250" spc="-30" dirty="0">
                <a:latin typeface="Cambria"/>
                <a:cs typeface="Cambria"/>
              </a:rPr>
              <a:t>Guarulhos/SP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7569" y="6945553"/>
            <a:ext cx="1771014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85"/>
              </a:lnSpc>
            </a:pPr>
            <a:r>
              <a:rPr sz="900" i="1" spc="-10" dirty="0">
                <a:latin typeface="Calibri"/>
                <a:cs typeface="Calibri"/>
              </a:rPr>
              <a:t>vmw.leiJ3019.com.br/sp/guarulhos/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37353" y="6946425"/>
            <a:ext cx="39052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75"/>
              </a:lnSpc>
            </a:pPr>
            <a:r>
              <a:rPr sz="900" spc="-20" dirty="0">
                <a:latin typeface="Consolas"/>
                <a:cs typeface="Consolas"/>
              </a:rPr>
              <a:t>Pág.20</a:t>
            </a:r>
            <a:endParaRPr sz="900">
              <a:latin typeface="Consolas"/>
              <a:cs typeface="Consolas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50406" y="1046798"/>
          <a:ext cx="9560560" cy="5280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3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1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54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4945">
                <a:tc gridSpan="1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1" spc="-45" dirty="0">
                          <a:latin typeface="Cambria"/>
                          <a:cs typeface="Cambria"/>
                        </a:rPr>
                        <a:t>RELATÓRIO</a:t>
                      </a:r>
                      <a:r>
                        <a:rPr sz="900" b="1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70" dirty="0">
                          <a:latin typeface="Cambria"/>
                          <a:cs typeface="Cambria"/>
                        </a:rPr>
                        <a:t>DG</a:t>
                      </a:r>
                      <a:r>
                        <a:rPr sz="900" b="1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PRESTAÇÃO</a:t>
                      </a:r>
                      <a:r>
                        <a:rPr sz="900" b="1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COMTAS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25"/>
                        </a:lnSpc>
                        <a:spcBef>
                          <a:spcPts val="55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Lança-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3020">
                        <a:lnSpc>
                          <a:spcPts val="102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mento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070"/>
                        </a:lnSpc>
                        <a:spcBef>
                          <a:spcPts val="505"/>
                        </a:spcBef>
                      </a:pPr>
                      <a:r>
                        <a:rPr sz="950" b="1" spc="-50" dirty="0">
                          <a:latin typeface="Cambria"/>
                          <a:cs typeface="Cambria"/>
                        </a:rPr>
                        <a:t>Documento</a:t>
                      </a:r>
                      <a:r>
                        <a:rPr sz="950" b="1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50" dirty="0">
                          <a:latin typeface="Cambria"/>
                          <a:cs typeface="Cambria"/>
                        </a:rPr>
                        <a:t>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4925">
                        <a:lnSpc>
                          <a:spcPts val="1010"/>
                        </a:lnSpc>
                      </a:pPr>
                      <a:r>
                        <a:rPr sz="900" b="1" dirty="0">
                          <a:latin typeface="Cambria"/>
                          <a:cs typeface="Cambria"/>
                        </a:rPr>
                        <a:t>Ns</a:t>
                      </a:r>
                      <a:r>
                        <a:rPr sz="900" b="1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Doc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070"/>
                        </a:lnSpc>
                        <a:spcBef>
                          <a:spcPts val="505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OFX/N8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ts val="1010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05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Fornecedor/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ts val="1050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Favoracidé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400685">
                        <a:lnSpc>
                          <a:spcPts val="919"/>
                        </a:lnSpc>
                        <a:spcBef>
                          <a:spcPts val="765"/>
                        </a:spcBef>
                      </a:pPr>
                      <a:r>
                        <a:rPr sz="900" b="1" spc="-35" dirty="0">
                          <a:latin typeface="Cambria"/>
                          <a:cs typeface="Cambria"/>
                        </a:rPr>
                        <a:t>Despesa/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Receita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971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35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Pagamento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60960">
                        <a:lnSpc>
                          <a:spcPts val="1035"/>
                        </a:lnSpc>
                      </a:pPr>
                      <a:r>
                        <a:rPr sz="900" b="1" spc="-145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0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Deposita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035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9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Bruto/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29845" algn="r">
                        <a:lnSpc>
                          <a:spcPts val="10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Principal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125" marR="10795" indent="-69850">
                        <a:lnSpc>
                          <a:spcPts val="990"/>
                        </a:lnSpc>
                        <a:spcBef>
                          <a:spcPts val="64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20" dirty="0">
                          <a:latin typeface="Cambria"/>
                          <a:cs typeface="Cambria"/>
                        </a:rPr>
                        <a:t>e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fãulta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1015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Descontos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76200" marR="13335" indent="473709" algn="r">
                        <a:lnSpc>
                          <a:spcPts val="990"/>
                        </a:lnSpc>
                        <a:spcBef>
                          <a:spcPts val="45"/>
                        </a:spcBef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Retenções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Liquido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Prg./AçÂo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0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360045" indent="762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B,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6355">
                        <a:lnSpc>
                          <a:spcPts val="900"/>
                        </a:lnSpc>
                      </a:pPr>
                      <a:r>
                        <a:rPr sz="950" spc="-40" dirty="0">
                          <a:latin typeface="Times New Roman"/>
                          <a:cs typeface="Times New Roman"/>
                        </a:rPr>
                        <a:t>23.448-</a:t>
                      </a:r>
                      <a:r>
                        <a:rPr sz="95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ts val="98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59385" indent="508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Times New Roman"/>
                          <a:cs typeface="Times New Roman"/>
                        </a:rPr>
                        <a:t>t&lt;l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123189">
                        <a:lnSpc>
                          <a:spcPct val="90900"/>
                        </a:lnSpc>
                        <a:spcBef>
                          <a:spcPts val="13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Folha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94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HOL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MENSAL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BIANCA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CRISTINA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BUENO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11D517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165735" indent="-635">
                        <a:lnSpc>
                          <a:spcPct val="88800"/>
                        </a:lnSpc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BIANCA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CRISTINA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GONÇALVES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BUENO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338.254.108-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46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35496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Diretor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Pedagógico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7465">
                        <a:lnSpc>
                          <a:spcPts val="9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{fhlha)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0800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1.851,16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0.00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850" b="1" spc="-10" dirty="0">
                          <a:latin typeface="Times New Roman"/>
                          <a:cs typeface="Times New Roman"/>
                        </a:rPr>
                        <a:t>1.851,16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 marR="263525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H</a:t>
                      </a:r>
                      <a:r>
                        <a:rPr sz="8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tmanos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385">
                <a:tc>
                  <a:txBody>
                    <a:bodyPr/>
                    <a:lstStyle/>
                    <a:p>
                      <a:pPr marL="42545" marR="354330" indent="-635">
                        <a:lnSpc>
                          <a:spcPct val="89200"/>
                        </a:lnSpc>
                        <a:spcBef>
                          <a:spcPts val="175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BRASIL</a:t>
                      </a:r>
                      <a:r>
                        <a:rPr sz="9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C/C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Z3.448.6</a:t>
                      </a:r>
                      <a:endParaRPr sz="900">
                        <a:latin typeface="Consolas"/>
                        <a:cs typeface="Consolas"/>
                      </a:endParaRPr>
                    </a:p>
                    <a:p>
                      <a:pPr marL="38735">
                        <a:lnSpc>
                          <a:spcPts val="994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(Nunicipal)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153670" indent="10160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(D)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just">
                        <a:lnSpc>
                          <a:spcPts val="1015"/>
                        </a:lnSpc>
                        <a:spcBef>
                          <a:spcPts val="555"/>
                        </a:spcBef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Guia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Fps</a:t>
                      </a:r>
                      <a:r>
                        <a:rPr sz="900" spc="2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97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6670" marR="61594" indent="635" algn="just">
                        <a:lnSpc>
                          <a:spcPct val="89900"/>
                        </a:lnSpc>
                        <a:spcBef>
                          <a:spcPts val="45"/>
                        </a:spcBef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14" dirty="0">
                          <a:latin typeface="Cambria"/>
                          <a:cs typeface="Cambria"/>
                        </a:rPr>
                        <a:t>G\CIA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FGTS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FEVEREIRO/20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30301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22555">
                        <a:lnSpc>
                          <a:spcPct val="91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CAIXA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ECONOMICA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FGTS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00.360.305/0001-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04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2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FGTs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Fundo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de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0480">
                        <a:lnSpc>
                          <a:spcPts val="1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Garantia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22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28/02/2032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60960" algn="ctr">
                        <a:lnSpc>
                          <a:spcPct val="100000"/>
                        </a:lnSpc>
                      </a:pPr>
                      <a:r>
                        <a:rPr sz="850" spc="-25" dirty="0">
                          <a:latin typeface="Cambria"/>
                          <a:cs typeface="Cambria"/>
                        </a:rPr>
                        <a:t>D3/03/2022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3.801,34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0.00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0.00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3.80l,3g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04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8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Humanos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45085" marR="360680" indent="3175">
                        <a:lnSpc>
                          <a:spcPts val="969"/>
                        </a:lnSpc>
                        <a:spcBef>
                          <a:spcPts val="680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894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10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(Municipal!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159385" indent="8890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64769" indent="5715">
                        <a:lnSpc>
                          <a:spcPct val="89400"/>
                        </a:lnSpc>
                        <a:spcBef>
                          <a:spcPts val="19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Fatura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98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EDP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SÃO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PAULO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5" dirty="0">
                          <a:latin typeface="Cambria"/>
                          <a:cs typeface="Cambria"/>
                        </a:rPr>
                        <a:t>DISTRIBUTÇAO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ENERGIA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00" b="1" spc="-10" dirty="0">
                          <a:latin typeface="Courier New"/>
                          <a:cs typeface="Courier New"/>
                        </a:rPr>
                        <a:t>3030Z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164465" indent="-190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EDP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SAO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PAULO </a:t>
                      </a:r>
                      <a:r>
                        <a:rPr sz="950" spc="-85" dirty="0">
                          <a:latin typeface="Cambria"/>
                          <a:cs typeface="Cambria"/>
                        </a:rPr>
                        <a:t>DISTRIBUICAO</a:t>
                      </a:r>
                      <a:r>
                        <a:rPr sz="95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ENERGIA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S.A.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02.302.10O/0001•06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Energia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Elétrlca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0800" algn="ctr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01/02/2022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2865" algn="ctr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03/03/2022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507.9ü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507,90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306070" indent="317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Cusos </a:t>
                      </a:r>
                      <a:r>
                        <a:rPr sz="900" spc="-195" dirty="0">
                          <a:latin typeface="Courier New"/>
                          <a:cs typeface="Courier New"/>
                        </a:rPr>
                        <a:t>indiretos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9530" marR="357505" indent="-635">
                        <a:lnSpc>
                          <a:spcPct val="89200"/>
                        </a:lnSpc>
                        <a:spcBef>
                          <a:spcPts val="240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8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eRASIL,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8260">
                        <a:lnSpc>
                          <a:spcPts val="935"/>
                        </a:lnSpc>
                      </a:pPr>
                      <a:r>
                        <a:rPr sz="850" spc="-30" dirty="0">
                          <a:latin typeface="Cambria"/>
                          <a:cs typeface="Cambria"/>
                        </a:rPr>
                        <a:t>23,d48-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153035" indent="508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DéÓ1to</a:t>
                      </a:r>
                      <a:r>
                        <a:rPr sz="8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onsolas"/>
                          <a:cs typeface="Consolas"/>
                        </a:rPr>
                        <a:t>eerónico 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(D)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ts val="1050"/>
                        </a:lnSpc>
                        <a:spcBef>
                          <a:spcPts val="60"/>
                        </a:spcBef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Nota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Fiscal</a:t>
                      </a:r>
                      <a:r>
                        <a:rPr sz="9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8575">
                        <a:lnSpc>
                          <a:spcPts val="940"/>
                        </a:lnSpc>
                      </a:pPr>
                      <a:r>
                        <a:rPr sz="850" dirty="0">
                          <a:latin typeface="Cambria"/>
                          <a:cs typeface="Cambria"/>
                        </a:rPr>
                        <a:t>99</a:t>
                      </a:r>
                      <a:r>
                        <a:rPr sz="85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NF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 57499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33655" marR="48260" indent="-1905">
                        <a:lnSpc>
                          <a:spcPct val="91000"/>
                        </a:lnSpc>
                        <a:spcBef>
                          <a:spcPts val="45"/>
                        </a:spcBef>
                        <a:buChar char="•"/>
                        <a:tabLst>
                          <a:tab pos="33655" algn="l"/>
                          <a:tab pos="99060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	GASDEL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CONERCIO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GAS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LTDA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30303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 marR="167640" indent="444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GA8DELCOlüERCtO GASLTDACNP </a:t>
                      </a:r>
                      <a:r>
                        <a:rPr sz="900" spc="-70" dirty="0">
                          <a:latin typeface="Consolas"/>
                          <a:cs typeface="Consolas"/>
                        </a:rPr>
                        <a:t>23.S40F29700D1-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B2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300990" indent="63500">
                        <a:lnSpc>
                          <a:spcPts val="969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lateriais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Expediente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81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02/03/2D22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5016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03/03f2O22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424,SS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0.00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424,56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29654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Custos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Indiretos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43180" marR="344805" indent="-1270">
                        <a:lnSpc>
                          <a:spcPts val="969"/>
                        </a:lnSpc>
                        <a:spcBef>
                          <a:spcPts val="680"/>
                        </a:spcBef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8ANCODO </a:t>
                      </a:r>
                      <a:r>
                        <a:rPr sz="900" spc="-55" dirty="0">
                          <a:latin typeface="Courier New"/>
                          <a:cs typeface="Courier New"/>
                        </a:rPr>
                        <a:t>BRASIÇAG. 47708,C/C </a:t>
                      </a:r>
                      <a:r>
                        <a:rPr sz="900" spc="-95" dirty="0">
                          <a:latin typeface="Courier New"/>
                          <a:cs typeface="Courier New"/>
                        </a:rPr>
                        <a:t>Z3M48-</a:t>
                      </a:r>
                      <a:r>
                        <a:rPr sz="900" spc="-50" dirty="0">
                          <a:latin typeface="Courier New"/>
                          <a:cs typeface="Courier New"/>
                        </a:rPr>
                        <a:t>6</a:t>
                      </a:r>
                      <a:endParaRPr sz="900">
                        <a:latin typeface="Courier New"/>
                        <a:cs typeface="Courier New"/>
                      </a:endParaRPr>
                    </a:p>
                    <a:p>
                      <a:pPr marL="45085">
                        <a:lnSpc>
                          <a:spcPts val="93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(Municipal}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53670" indent="2540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Déblto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(D)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781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32715" indent="-2540">
                        <a:lnSpc>
                          <a:spcPts val="990"/>
                        </a:lnSpc>
                        <a:spcBef>
                          <a:spcPts val="190"/>
                        </a:spcBef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Nota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Fiscal-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100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NF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9845">
                        <a:lnSpc>
                          <a:spcPts val="855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181260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3655" marR="180975" indent="-1270">
                        <a:lnSpc>
                          <a:spcPct val="91000"/>
                        </a:lnSpc>
                        <a:spcBef>
                          <a:spcPts val="4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ENPORIO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ANDALUZIA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L7DA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30304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20650">
                        <a:lnSpc>
                          <a:spcPct val="88800"/>
                        </a:lnSpc>
                      </a:pPr>
                      <a:r>
                        <a:rPr sz="900" spc="-60" dirty="0">
                          <a:latin typeface="Cambria"/>
                          <a:cs typeface="Cambria"/>
                        </a:rPr>
                        <a:t>EFfPORIO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ANDALUZIA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LTDA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05.649.289/0092-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79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67945" indent="3175">
                        <a:lnSpc>
                          <a:spcPts val="950"/>
                        </a:lnSpc>
                      </a:pPr>
                      <a:r>
                        <a:rPr sz="900" dirty="0">
                          <a:latin typeface="Cambria"/>
                          <a:cs typeface="Cambria"/>
                        </a:rPr>
                        <a:t>Cesta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básica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(dissídio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coletivo)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07/02/2022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3340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03/03/2022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1.061,10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1.061,10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26860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5085" marR="366395" indent="8890" algn="just">
                        <a:lnSpc>
                          <a:spcPct val="77700"/>
                        </a:lnSpc>
                        <a:spcBef>
                          <a:spcPts val="300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050" spc="-95" dirty="0">
                          <a:latin typeface="Courier New"/>
                          <a:cs typeface="Courier New"/>
                        </a:rPr>
                        <a:t>BRASL,AG </a:t>
                      </a:r>
                      <a:r>
                        <a:rPr sz="1050" b="1" spc="-95" dirty="0">
                          <a:latin typeface="Courier New"/>
                          <a:cs typeface="Courier New"/>
                        </a:rPr>
                        <a:t>4770B,CC </a:t>
                      </a:r>
                      <a:r>
                        <a:rPr sz="1050" spc="-245" dirty="0">
                          <a:latin typeface="Courier New"/>
                          <a:cs typeface="Courier New"/>
                        </a:rPr>
                        <a:t>Z3.448-</a:t>
                      </a:r>
                      <a:r>
                        <a:rPr sz="1050" spc="-50" dirty="0">
                          <a:latin typeface="Courier New"/>
                          <a:cs typeface="Courier New"/>
                        </a:rPr>
                        <a:t>6</a:t>
                      </a:r>
                      <a:endParaRPr sz="1050">
                        <a:latin typeface="Courier New"/>
                        <a:cs typeface="Courier New"/>
                      </a:endParaRPr>
                    </a:p>
                    <a:p>
                      <a:pPr marL="50800">
                        <a:lnSpc>
                          <a:spcPts val="94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149860" indent="4445">
                        <a:lnSpc>
                          <a:spcPct val="76100"/>
                        </a:lnSpc>
                        <a:spcBef>
                          <a:spcPts val="1205"/>
                        </a:spcBef>
                      </a:pPr>
                      <a:r>
                        <a:rPr sz="1050" spc="-10" dirty="0">
                          <a:latin typeface="Courier New"/>
                          <a:cs typeface="Courier New"/>
                        </a:rPr>
                        <a:t>Débko </a:t>
                      </a:r>
                      <a:r>
                        <a:rPr sz="1050" b="1" spc="-25" dirty="0">
                          <a:latin typeface="Courier New"/>
                          <a:cs typeface="Courier New"/>
                        </a:rPr>
                        <a:t>eeAnio </a:t>
                      </a:r>
                      <a:r>
                        <a:rPr sz="1050" spc="-25" dirty="0">
                          <a:latin typeface="Courier New"/>
                          <a:cs typeface="Courier New"/>
                        </a:rPr>
                        <a:t>ID)</a:t>
                      </a:r>
                      <a:endParaRPr sz="1050">
                        <a:latin typeface="Courier New"/>
                        <a:cs typeface="Courier New"/>
                      </a:endParaRPr>
                    </a:p>
                  </a:txBody>
                  <a:tcPr marL="0" marR="0" marT="1530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marR="61594" indent="6350">
                        <a:lnSpc>
                          <a:spcPct val="89900"/>
                        </a:lnSpc>
                        <a:spcBef>
                          <a:spcPts val="165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Holerite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78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HOL</a:t>
                      </a:r>
                      <a:r>
                        <a:rPr sz="90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NENSAL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FEV.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JOSE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M.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OLIVEIRA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98636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137160" indent="-63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95" dirty="0">
                          <a:latin typeface="Cambria"/>
                          <a:cs typeface="Cambria"/>
                        </a:rPr>
                        <a:t>MARIA</a:t>
                      </a:r>
                      <a:r>
                        <a:rPr sz="9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jOSE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NACEOO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DEOLNE!FACPF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D69.475.524•94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231140" indent="-3175">
                        <a:lnSpc>
                          <a:spcPts val="9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350" spc="-75" baseline="-27777" dirty="0">
                          <a:latin typeface="Cambria"/>
                          <a:cs typeface="Cambria"/>
                        </a:rPr>
                        <a:t>'</a:t>
                      </a:r>
                      <a:r>
                        <a:rPr sz="1350" spc="750" baseline="-27777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365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O3J03/2022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445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03J03/2022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1.229,40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0.00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0.00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900" b="1" spc="-10" dirty="0">
                          <a:latin typeface="Courier New"/>
                          <a:cs typeface="Courier New"/>
                        </a:rPr>
                        <a:t>L229,40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259079" indent="-635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26053" y="24113"/>
            <a:ext cx="679784" cy="448176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36909" y="1082893"/>
            <a:ext cx="0" cy="5721350"/>
          </a:xfrm>
          <a:custGeom>
            <a:avLst/>
            <a:gdLst/>
            <a:ahLst/>
            <a:cxnLst/>
            <a:rect l="l" t="t" r="r" b="b"/>
            <a:pathLst>
              <a:path h="5721350">
                <a:moveTo>
                  <a:pt x="0" y="5721015"/>
                </a:moveTo>
                <a:lnTo>
                  <a:pt x="0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53887" y="5221757"/>
            <a:ext cx="0" cy="1582420"/>
          </a:xfrm>
          <a:custGeom>
            <a:avLst/>
            <a:gdLst/>
            <a:ahLst/>
            <a:cxnLst/>
            <a:rect l="l" t="t" r="r" b="b"/>
            <a:pathLst>
              <a:path h="1582420">
                <a:moveTo>
                  <a:pt x="0" y="1582152"/>
                </a:moveTo>
                <a:lnTo>
                  <a:pt x="0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2397" y="1087405"/>
            <a:ext cx="9460230" cy="0"/>
          </a:xfrm>
          <a:custGeom>
            <a:avLst/>
            <a:gdLst/>
            <a:ahLst/>
            <a:cxnLst/>
            <a:rect l="l" t="t" r="r" b="b"/>
            <a:pathLst>
              <a:path w="9460230">
                <a:moveTo>
                  <a:pt x="0" y="0"/>
                </a:moveTo>
                <a:lnTo>
                  <a:pt x="9459827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2397" y="6799399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2397" y="6131645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2397" y="5457878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2397" y="4537461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397" y="3740369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2397" y="3066600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2397" y="2392832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2397" y="1710039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9023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532397" y="1284422"/>
            <a:ext cx="9526270" cy="5520055"/>
            <a:chOff x="532397" y="1284422"/>
            <a:chExt cx="9526270" cy="5520055"/>
          </a:xfrm>
        </p:grpSpPr>
        <p:sp>
          <p:nvSpPr>
            <p:cNvPr id="15" name="object 15"/>
            <p:cNvSpPr/>
            <p:nvPr/>
          </p:nvSpPr>
          <p:spPr>
            <a:xfrm>
              <a:off x="532397" y="1288934"/>
              <a:ext cx="9526270" cy="0"/>
            </a:xfrm>
            <a:custGeom>
              <a:avLst/>
              <a:gdLst/>
              <a:ahLst/>
              <a:cxnLst/>
              <a:rect l="l" t="t" r="r" b="b"/>
              <a:pathLst>
                <a:path w="9526270">
                  <a:moveTo>
                    <a:pt x="0" y="0"/>
                  </a:moveTo>
                  <a:lnTo>
                    <a:pt x="9526001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02443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58163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04122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85385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40417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0833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104522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754227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473113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038599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85295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280860" y="1284422"/>
              <a:ext cx="0" cy="5520055"/>
            </a:xfrm>
            <a:custGeom>
              <a:avLst/>
              <a:gdLst/>
              <a:ahLst/>
              <a:cxnLst/>
              <a:rect l="l" t="t" r="r" b="b"/>
              <a:pathLst>
                <a:path h="5520055">
                  <a:moveTo>
                    <a:pt x="0" y="5519486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252" y="4054694"/>
            <a:ext cx="36094" cy="60157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51684" y="1395714"/>
            <a:ext cx="607594" cy="10226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88668" y="1455872"/>
            <a:ext cx="415089" cy="84221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19726" y="457250"/>
            <a:ext cx="138363" cy="156410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2466035" y="260818"/>
            <a:ext cx="6334125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spc="-105" dirty="0">
                <a:latin typeface="Arial MT"/>
                <a:cs typeface="Arial MT"/>
              </a:rPr>
              <a:t>APIAA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ASSOCIAÇAO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DOS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MORADORES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PARA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100" dirty="0">
                <a:latin typeface="Arial MT"/>
                <a:cs typeface="Arial MT"/>
              </a:rPr>
              <a:t>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14" dirty="0">
                <a:latin typeface="Arial MT"/>
                <a:cs typeface="Arial MT"/>
              </a:rPr>
              <a:t>DESENVOLVIMENTO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DO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ÁGUA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AZUL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50" dirty="0">
                <a:latin typeface="Arial MT"/>
                <a:cs typeface="Arial MT"/>
              </a:rPr>
              <a:t>FILIAL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IV</a:t>
            </a:r>
            <a:endParaRPr sz="1200">
              <a:latin typeface="Arial MT"/>
              <a:cs typeface="Arial MT"/>
            </a:endParaRPr>
          </a:p>
          <a:p>
            <a:pPr marL="18415">
              <a:lnSpc>
                <a:spcPts val="1335"/>
              </a:lnSpc>
            </a:pPr>
            <a:r>
              <a:rPr sz="1200" spc="-100" dirty="0">
                <a:latin typeface="Arial MT"/>
                <a:cs typeface="Arial MT"/>
              </a:rPr>
              <a:t>Avenida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Lydia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jesus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Mendonça,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1146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Água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Azul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Guarulhos/SP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24070" y="6945842"/>
            <a:ext cx="1791970" cy="1727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50" i="1" spc="-25" dirty="0">
                <a:latin typeface="Cambria"/>
                <a:cs typeface="Cambria"/>
              </a:rPr>
              <a:t>wn'‹Y.IeiJ30J9,com.br/sp/guarulhos/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33" name="object 1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i="0" spc="-55" dirty="0">
                <a:latin typeface="Trebuchet MS"/>
                <a:cs typeface="Trebuchet MS"/>
              </a:rPr>
              <a:t>Pdg.</a:t>
            </a:r>
            <a:r>
              <a:rPr i="0" spc="-40" dirty="0">
                <a:latin typeface="Trebuchet MS"/>
                <a:cs typeface="Trebuchet MS"/>
              </a:rPr>
              <a:t> </a:t>
            </a:r>
            <a:r>
              <a:rPr i="0" spc="25" dirty="0">
                <a:latin typeface="Trebuchet MS"/>
                <a:cs typeface="Trebuchet MS"/>
              </a:rPr>
              <a:t>21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533498" y="1326868"/>
            <a:ext cx="37528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9685" marR="5080" indent="-7620">
              <a:lnSpc>
                <a:spcPts val="950"/>
              </a:lnSpc>
              <a:spcBef>
                <a:spcPts val="325"/>
              </a:spcBef>
            </a:pPr>
            <a:r>
              <a:rPr sz="950" b="1" spc="-55" dirty="0">
                <a:latin typeface="Cambria"/>
                <a:cs typeface="Cambria"/>
              </a:rPr>
              <a:t>Lança•</a:t>
            </a:r>
            <a:r>
              <a:rPr sz="950" b="1" spc="500" dirty="0">
                <a:latin typeface="Cambria"/>
                <a:cs typeface="Cambria"/>
              </a:rPr>
              <a:t> </a:t>
            </a:r>
            <a:r>
              <a:rPr sz="950" b="1" spc="-40" dirty="0">
                <a:latin typeface="Cambria"/>
                <a:cs typeface="Cambria"/>
              </a:rPr>
              <a:t>mento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83203" y="1326868"/>
            <a:ext cx="68516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8415" marR="5080" indent="-6350">
              <a:lnSpc>
                <a:spcPts val="950"/>
              </a:lnSpc>
              <a:spcBef>
                <a:spcPts val="325"/>
              </a:spcBef>
            </a:pPr>
            <a:r>
              <a:rPr sz="950" b="1" spc="-45" dirty="0">
                <a:latin typeface="Cambria"/>
                <a:cs typeface="Cambria"/>
              </a:rPr>
              <a:t>Documamo</a:t>
            </a:r>
            <a:r>
              <a:rPr sz="950" b="1" spc="40" dirty="0">
                <a:latin typeface="Cambria"/>
                <a:cs typeface="Cambria"/>
              </a:rPr>
              <a:t> </a:t>
            </a:r>
            <a:r>
              <a:rPr sz="950" b="1" spc="-215" dirty="0">
                <a:latin typeface="Cambria"/>
                <a:cs typeface="Cambria"/>
              </a:rPr>
              <a:t>y</a:t>
            </a:r>
            <a:r>
              <a:rPr sz="950" b="1" spc="500" dirty="0">
                <a:latin typeface="Cambria"/>
                <a:cs typeface="Cambria"/>
              </a:rPr>
              <a:t> </a:t>
            </a:r>
            <a:r>
              <a:rPr sz="950" b="1" spc="-145" dirty="0">
                <a:latin typeface="Cambria"/>
                <a:cs typeface="Cambria"/>
              </a:rPr>
              <a:t>N-</a:t>
            </a:r>
            <a:r>
              <a:rPr sz="950" b="1" spc="-10" dirty="0">
                <a:latin typeface="Cambria"/>
                <a:cs typeface="Cambria"/>
              </a:rPr>
              <a:t>”</a:t>
            </a:r>
            <a:r>
              <a:rPr sz="950" b="1" dirty="0">
                <a:latin typeface="Cambria"/>
                <a:cs typeface="Cambria"/>
              </a:rPr>
              <a:t> </a:t>
            </a:r>
            <a:r>
              <a:rPr sz="950" b="1" spc="-25" dirty="0">
                <a:latin typeface="Cambria"/>
                <a:cs typeface="Cambria"/>
              </a:rPr>
              <a:t>Doc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34564" y="1326868"/>
            <a:ext cx="406400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9050" marR="5080" indent="-6985">
              <a:lnSpc>
                <a:spcPts val="950"/>
              </a:lnSpc>
              <a:spcBef>
                <a:spcPts val="325"/>
              </a:spcBef>
            </a:pPr>
            <a:r>
              <a:rPr sz="950" b="1" spc="-55" dirty="0">
                <a:latin typeface="Cambria"/>
                <a:cs typeface="Cambria"/>
              </a:rPr>
              <a:t>OfiXjti°.</a:t>
            </a:r>
            <a:r>
              <a:rPr sz="950" b="1" spc="500" dirty="0">
                <a:latin typeface="Cambria"/>
                <a:cs typeface="Cambria"/>
              </a:rPr>
              <a:t> </a:t>
            </a:r>
            <a:r>
              <a:rPr sz="950" b="1" spc="-45" dirty="0">
                <a:latin typeface="Cambria"/>
                <a:cs typeface="Cambria"/>
              </a:rPr>
              <a:t>Extinto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9699" y="1326868"/>
            <a:ext cx="568325" cy="53975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5875" marR="5080" indent="-1905">
              <a:lnSpc>
                <a:spcPts val="950"/>
              </a:lnSpc>
              <a:spcBef>
                <a:spcPts val="325"/>
              </a:spcBef>
            </a:pPr>
            <a:r>
              <a:rPr sz="950" b="1" spc="-10" dirty="0">
                <a:latin typeface="Cambria"/>
                <a:cs typeface="Cambria"/>
              </a:rPr>
              <a:t>Vínculo </a:t>
            </a:r>
            <a:r>
              <a:rPr sz="950" b="1" spc="-65" dirty="0">
                <a:latin typeface="Cambria"/>
                <a:cs typeface="Cambria"/>
              </a:rPr>
              <a:t>Pinencalro</a:t>
            </a:r>
            <a:endParaRPr sz="9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950" spc="-70" dirty="0">
                <a:latin typeface="Trebuchet MS"/>
                <a:cs typeface="Trebuchet MS"/>
              </a:rPr>
              <a:t>BANCO</a:t>
            </a:r>
            <a:r>
              <a:rPr sz="950" spc="-40" dirty="0">
                <a:latin typeface="Trebuchet MS"/>
                <a:cs typeface="Trebuchet MS"/>
              </a:rPr>
              <a:t> </a:t>
            </a:r>
            <a:r>
              <a:rPr sz="950" spc="-25" dirty="0">
                <a:latin typeface="Trebuchet MS"/>
                <a:cs typeface="Trebuchet MS"/>
              </a:rPr>
              <a:t>DO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7863" y="1817154"/>
            <a:ext cx="581025" cy="7283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5875">
              <a:lnSpc>
                <a:spcPts val="1055"/>
              </a:lnSpc>
              <a:spcBef>
                <a:spcPts val="135"/>
              </a:spcBef>
            </a:pPr>
            <a:r>
              <a:rPr sz="950" spc="-70" dirty="0">
                <a:latin typeface="Cambria"/>
                <a:cs typeface="Cambria"/>
              </a:rPr>
              <a:t>BRASIL,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AG.</a:t>
            </a:r>
            <a:endParaRPr sz="950">
              <a:latin typeface="Cambria"/>
              <a:cs typeface="Cambria"/>
            </a:endParaRPr>
          </a:p>
          <a:p>
            <a:pPr marL="12700">
              <a:lnSpc>
                <a:spcPts val="980"/>
              </a:lnSpc>
            </a:pPr>
            <a:r>
              <a:rPr sz="900" spc="-5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6510">
              <a:lnSpc>
                <a:spcPts val="930"/>
              </a:lnSpc>
            </a:pPr>
            <a:r>
              <a:rPr sz="850" spc="-30" dirty="0">
                <a:latin typeface="Cambria"/>
                <a:cs typeface="Cambria"/>
              </a:rPr>
              <a:t>23.448-</a:t>
            </a:r>
            <a:r>
              <a:rPr sz="850" spc="-5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1065"/>
              </a:lnSpc>
            </a:pPr>
            <a:r>
              <a:rPr sz="950" spc="-35" dirty="0">
                <a:latin typeface="Cambria"/>
                <a:cs typeface="Cambria"/>
              </a:rPr>
              <a:t>(Municipal)</a:t>
            </a:r>
            <a:endParaRPr sz="950">
              <a:latin typeface="Cambria"/>
              <a:cs typeface="Cambria"/>
            </a:endParaRPr>
          </a:p>
          <a:p>
            <a:pPr marL="16510">
              <a:lnSpc>
                <a:spcPct val="100000"/>
              </a:lnSpc>
              <a:spcBef>
                <a:spcPts val="380"/>
              </a:spcBef>
            </a:pPr>
            <a:r>
              <a:rPr sz="900" spc="-50" dirty="0">
                <a:latin typeface="Cambria"/>
                <a:cs typeface="Cambria"/>
              </a:rPr>
              <a:t>BANCO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2949" y="2493930"/>
            <a:ext cx="579120" cy="721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0955">
              <a:lnSpc>
                <a:spcPts val="1070"/>
              </a:lnSpc>
              <a:spcBef>
                <a:spcPts val="135"/>
              </a:spcBef>
            </a:pPr>
            <a:r>
              <a:rPr sz="950" spc="-80" dirty="0">
                <a:latin typeface="Cambria"/>
                <a:cs typeface="Cambria"/>
              </a:rPr>
              <a:t>BRASIL.</a:t>
            </a:r>
            <a:r>
              <a:rPr sz="950" spc="7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AG.</a:t>
            </a:r>
            <a:endParaRPr sz="950">
              <a:latin typeface="Cambria"/>
              <a:cs typeface="Cambria"/>
            </a:endParaRPr>
          </a:p>
          <a:p>
            <a:pPr marL="17780">
              <a:lnSpc>
                <a:spcPts val="935"/>
              </a:lnSpc>
            </a:pPr>
            <a:r>
              <a:rPr sz="850" spc="-50" dirty="0">
                <a:latin typeface="Cambria"/>
                <a:cs typeface="Cambria"/>
              </a:rPr>
              <a:t>47.70-</a:t>
            </a:r>
            <a:r>
              <a:rPr sz="850" dirty="0">
                <a:latin typeface="Cambria"/>
                <a:cs typeface="Cambria"/>
              </a:rPr>
              <a:t>8,</a:t>
            </a:r>
            <a:r>
              <a:rPr sz="850" spc="114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C/C</a:t>
            </a:r>
            <a:endParaRPr sz="850">
              <a:latin typeface="Cambria"/>
              <a:cs typeface="Cambria"/>
            </a:endParaRPr>
          </a:p>
          <a:p>
            <a:pPr marL="15240">
              <a:lnSpc>
                <a:spcPts val="994"/>
              </a:lnSpc>
            </a:pPr>
            <a:r>
              <a:rPr sz="850" spc="-20" dirty="0">
                <a:latin typeface="Cambria"/>
                <a:cs typeface="Cambria"/>
              </a:rPr>
              <a:t>23.448-</a:t>
            </a:r>
            <a:r>
              <a:rPr sz="850" spc="-5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1005"/>
              </a:lnSpc>
            </a:pPr>
            <a:r>
              <a:rPr sz="850" spc="-20" dirty="0">
                <a:latin typeface="Cambria"/>
                <a:cs typeface="Cambria"/>
              </a:rPr>
              <a:t>(I‘4unicipaI)</a:t>
            </a:r>
            <a:endParaRPr sz="850">
              <a:latin typeface="Cambria"/>
              <a:cs typeface="Cambria"/>
            </a:endParaRPr>
          </a:p>
          <a:p>
            <a:pPr marL="15240">
              <a:lnSpc>
                <a:spcPct val="100000"/>
              </a:lnSpc>
              <a:spcBef>
                <a:spcPts val="350"/>
              </a:spcBef>
            </a:pPr>
            <a:r>
              <a:rPr sz="900" spc="-50" dirty="0">
                <a:latin typeface="Cambria"/>
                <a:cs typeface="Cambria"/>
              </a:rPr>
              <a:t>BANCO</a:t>
            </a:r>
            <a:r>
              <a:rPr sz="900" spc="3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4051" y="3177224"/>
            <a:ext cx="582930" cy="53657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7145" marR="5080" indent="-2540">
              <a:lnSpc>
                <a:spcPts val="969"/>
              </a:lnSpc>
              <a:spcBef>
                <a:spcPts val="210"/>
              </a:spcBef>
            </a:pPr>
            <a:r>
              <a:rPr sz="850" dirty="0">
                <a:latin typeface="Cambria"/>
                <a:cs typeface="Cambria"/>
              </a:rPr>
              <a:t>BRASIL</a:t>
            </a:r>
            <a:r>
              <a:rPr sz="850" spc="8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AG.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4770-</a:t>
            </a:r>
            <a:r>
              <a:rPr sz="850" dirty="0">
                <a:latin typeface="Cambria"/>
                <a:cs typeface="Cambria"/>
              </a:rPr>
              <a:t>8,</a:t>
            </a:r>
            <a:r>
              <a:rPr sz="850" spc="114" dirty="0">
                <a:latin typeface="Cambria"/>
                <a:cs typeface="Cambria"/>
              </a:rPr>
              <a:t> </a:t>
            </a:r>
            <a:r>
              <a:rPr sz="850" spc="-30" dirty="0">
                <a:latin typeface="Cambria"/>
                <a:cs typeface="Cambria"/>
              </a:rPr>
              <a:t>C/C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885"/>
              </a:lnSpc>
            </a:pPr>
            <a:r>
              <a:rPr sz="950" spc="-70" dirty="0">
                <a:latin typeface="Cambria"/>
                <a:cs typeface="Cambria"/>
              </a:rPr>
              <a:t>33.448-</a:t>
            </a:r>
            <a:r>
              <a:rPr sz="950" spc="-60" dirty="0">
                <a:latin typeface="Cambria"/>
                <a:cs typeface="Cambria"/>
              </a:rPr>
              <a:t>6</a:t>
            </a:r>
            <a:endParaRPr sz="950">
              <a:latin typeface="Cambria"/>
              <a:cs typeface="Cambria"/>
            </a:endParaRPr>
          </a:p>
          <a:p>
            <a:pPr marL="17145">
              <a:lnSpc>
                <a:spcPts val="1080"/>
              </a:lnSpc>
            </a:pPr>
            <a:r>
              <a:rPr sz="950" spc="-355" dirty="0">
                <a:latin typeface="Cambria"/>
                <a:cs typeface="Cambria"/>
              </a:rPr>
              <a:t>T</a:t>
            </a:r>
            <a:r>
              <a:rPr sz="950" spc="48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unicipal)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9742" y="3784568"/>
            <a:ext cx="575945" cy="6604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5240" marR="5080" indent="3175">
              <a:lnSpc>
                <a:spcPct val="90700"/>
              </a:lnSpc>
              <a:spcBef>
                <a:spcPts val="235"/>
              </a:spcBef>
            </a:pPr>
            <a:r>
              <a:rPr sz="900" spc="-50" dirty="0">
                <a:latin typeface="Cambria"/>
                <a:cs typeface="Cambria"/>
              </a:rPr>
              <a:t>BANCO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BRASIL,</a:t>
            </a:r>
            <a:r>
              <a:rPr sz="950" spc="35" dirty="0">
                <a:latin typeface="Cambria"/>
                <a:cs typeface="Cambria"/>
              </a:rPr>
              <a:t> </a:t>
            </a:r>
            <a:r>
              <a:rPr sz="950" spc="-40" dirty="0">
                <a:latin typeface="Cambria"/>
                <a:cs typeface="Cambria"/>
              </a:rPr>
              <a:t>AG.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1350" spc="-44" baseline="3086" dirty="0">
                <a:latin typeface="Cambria"/>
                <a:cs typeface="Cambria"/>
              </a:rPr>
              <a:t>4770-</a:t>
            </a:r>
            <a:r>
              <a:rPr sz="1350" baseline="3086" dirty="0">
                <a:latin typeface="Cambria"/>
                <a:cs typeface="Cambria"/>
              </a:rPr>
              <a:t>g</a:t>
            </a:r>
            <a:r>
              <a:rPr sz="900" dirty="0">
                <a:latin typeface="Cambria"/>
                <a:cs typeface="Cambria"/>
              </a:rPr>
              <a:t>,</a:t>
            </a:r>
            <a:r>
              <a:rPr sz="900" spc="-5" dirty="0">
                <a:latin typeface="Cambria"/>
                <a:cs typeface="Cambria"/>
              </a:rPr>
              <a:t> </a:t>
            </a:r>
            <a:r>
              <a:rPr sz="1350" spc="-97" baseline="3086" dirty="0">
                <a:latin typeface="Cambria"/>
                <a:cs typeface="Cambria"/>
              </a:rPr>
              <a:t>C/C</a:t>
            </a:r>
            <a:endParaRPr sz="1350" baseline="3086">
              <a:latin typeface="Cambria"/>
              <a:cs typeface="Cambria"/>
            </a:endParaRPr>
          </a:p>
          <a:p>
            <a:pPr marL="12700">
              <a:lnSpc>
                <a:spcPts val="780"/>
              </a:lnSpc>
            </a:pPr>
            <a:r>
              <a:rPr sz="850" spc="-20" dirty="0">
                <a:latin typeface="Cambria"/>
                <a:cs typeface="Cambria"/>
              </a:rPr>
              <a:t>23.448-</a:t>
            </a:r>
            <a:r>
              <a:rPr sz="850" spc="-5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7780">
              <a:lnSpc>
                <a:spcPts val="1075"/>
              </a:lnSpc>
            </a:pPr>
            <a:r>
              <a:rPr sz="950" spc="-40" dirty="0">
                <a:latin typeface="Cambria"/>
                <a:cs typeface="Cambria"/>
              </a:rPr>
              <a:t>[Municipal)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9348" y="4632544"/>
            <a:ext cx="583565" cy="68135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6510" marR="5080">
              <a:lnSpc>
                <a:spcPts val="1019"/>
              </a:lnSpc>
              <a:spcBef>
                <a:spcPts val="270"/>
              </a:spcBef>
            </a:pPr>
            <a:r>
              <a:rPr sz="950" spc="-80" dirty="0">
                <a:latin typeface="Trebuchet MS"/>
                <a:cs typeface="Trebuchet MS"/>
              </a:rPr>
              <a:t>BANCO</a:t>
            </a:r>
            <a:r>
              <a:rPr sz="950" spc="15" dirty="0">
                <a:latin typeface="Trebuchet MS"/>
                <a:cs typeface="Trebuchet MS"/>
              </a:rPr>
              <a:t> </a:t>
            </a:r>
            <a:r>
              <a:rPr sz="950" spc="-25" dirty="0">
                <a:latin typeface="Trebuchet MS"/>
                <a:cs typeface="Trebuchet MS"/>
              </a:rPr>
              <a:t>DO </a:t>
            </a:r>
            <a:r>
              <a:rPr sz="950" spc="-75" dirty="0">
                <a:latin typeface="Trebuchet MS"/>
                <a:cs typeface="Trebuchet MS"/>
              </a:rPr>
              <a:t>BRASIL.</a:t>
            </a:r>
            <a:r>
              <a:rPr sz="950" spc="50" dirty="0">
                <a:latin typeface="Trebuchet MS"/>
                <a:cs typeface="Trebuchet MS"/>
              </a:rPr>
              <a:t> </a:t>
            </a:r>
            <a:r>
              <a:rPr sz="950" spc="-85" dirty="0">
                <a:latin typeface="Trebuchet MS"/>
                <a:cs typeface="Trebuchet MS"/>
              </a:rPr>
              <a:t>AG.</a:t>
            </a:r>
            <a:endParaRPr sz="950">
              <a:latin typeface="Trebuchet MS"/>
              <a:cs typeface="Trebuchet MS"/>
            </a:endParaRPr>
          </a:p>
          <a:p>
            <a:pPr marL="18415">
              <a:lnSpc>
                <a:spcPts val="830"/>
              </a:lnSpc>
            </a:pPr>
            <a:r>
              <a:rPr sz="900" spc="-45" dirty="0">
                <a:latin typeface="Trebuchet MS"/>
                <a:cs typeface="Trebuchet MS"/>
              </a:rPr>
              <a:t>4yy0-</a:t>
            </a:r>
            <a:r>
              <a:rPr sz="900" spc="-20" dirty="0">
                <a:latin typeface="Trebuchet MS"/>
                <a:cs typeface="Trebuchet MS"/>
              </a:rPr>
              <a:t>8, </a:t>
            </a:r>
            <a:r>
              <a:rPr sz="900" spc="-25" dirty="0">
                <a:latin typeface="Trebuchet MS"/>
                <a:cs typeface="Trebuchet MS"/>
              </a:rPr>
              <a:t>Q/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ts val="1005"/>
              </a:lnSpc>
            </a:pPr>
            <a:r>
              <a:rPr sz="900" spc="-50" dirty="0">
                <a:latin typeface="Cambria"/>
                <a:cs typeface="Cambria"/>
              </a:rPr>
              <a:t>23.448-6</a:t>
            </a:r>
            <a:endParaRPr sz="900">
              <a:latin typeface="Cambria"/>
              <a:cs typeface="Cambria"/>
            </a:endParaRPr>
          </a:p>
          <a:p>
            <a:pPr marL="17780">
              <a:lnSpc>
                <a:spcPts val="1110"/>
              </a:lnSpc>
            </a:pPr>
            <a:r>
              <a:rPr sz="1425" baseline="5847" dirty="0">
                <a:latin typeface="Cambria"/>
                <a:cs typeface="Cambria"/>
              </a:rPr>
              <a:t>t</a:t>
            </a:r>
            <a:r>
              <a:rPr sz="1425" spc="517" baseline="5847" dirty="0">
                <a:latin typeface="Cambria"/>
                <a:cs typeface="Cambria"/>
              </a:rPr>
              <a:t> </a:t>
            </a:r>
            <a:r>
              <a:rPr sz="1425" spc="-60" baseline="5847" dirty="0">
                <a:latin typeface="Cambria"/>
                <a:cs typeface="Cambria"/>
              </a:rPr>
              <a:t>untcIpal</a:t>
            </a:r>
            <a:r>
              <a:rPr sz="950" spc="-40" dirty="0">
                <a:latin typeface="Cambria"/>
                <a:cs typeface="Cambria"/>
              </a:rPr>
              <a:t>\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6383" y="5438911"/>
            <a:ext cx="586740" cy="659130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15875" marR="5080">
              <a:lnSpc>
                <a:spcPct val="91000"/>
              </a:lnSpc>
              <a:spcBef>
                <a:spcPts val="234"/>
              </a:spcBef>
            </a:pPr>
            <a:r>
              <a:rPr sz="900" spc="-35" dirty="0">
                <a:latin typeface="Cambria"/>
                <a:cs typeface="Cambria"/>
              </a:rPr>
              <a:t>BANCO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BRASIL,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35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4604">
              <a:lnSpc>
                <a:spcPts val="880"/>
              </a:lnSpc>
            </a:pPr>
            <a:r>
              <a:rPr sz="900" spc="-10" dirty="0">
                <a:latin typeface="Cambria"/>
                <a:cs typeface="Cambria"/>
              </a:rPr>
              <a:t>33.448•6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015"/>
              </a:lnSpc>
            </a:pPr>
            <a:r>
              <a:rPr sz="900" spc="-10" dirty="0">
                <a:latin typeface="Cambria"/>
                <a:cs typeface="Cambria"/>
              </a:rPr>
              <a:t>(Municipal)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5831" y="6232745"/>
            <a:ext cx="587375" cy="5461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0320">
              <a:lnSpc>
                <a:spcPts val="1055"/>
              </a:lnSpc>
              <a:spcBef>
                <a:spcPts val="135"/>
              </a:spcBef>
            </a:pPr>
            <a:r>
              <a:rPr sz="950" spc="-65" dirty="0">
                <a:latin typeface="Trebuchet MS"/>
                <a:cs typeface="Trebuchet MS"/>
              </a:rPr>
              <a:t>BRASIL,</a:t>
            </a:r>
            <a:r>
              <a:rPr sz="950" spc="-20" dirty="0">
                <a:latin typeface="Trebuchet MS"/>
                <a:cs typeface="Trebuchet MS"/>
              </a:rPr>
              <a:t> </a:t>
            </a:r>
            <a:r>
              <a:rPr sz="950" spc="-60" dirty="0">
                <a:latin typeface="Trebuchet MS"/>
                <a:cs typeface="Trebuchet MS"/>
              </a:rPr>
              <a:t>AG.</a:t>
            </a:r>
            <a:endParaRPr sz="950">
              <a:latin typeface="Trebuchet MS"/>
              <a:cs typeface="Trebuchet MS"/>
            </a:endParaRPr>
          </a:p>
          <a:p>
            <a:pPr marL="12700">
              <a:lnSpc>
                <a:spcPts val="955"/>
              </a:lnSpc>
            </a:pPr>
            <a:r>
              <a:rPr sz="900" spc="-5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8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5875">
              <a:lnSpc>
                <a:spcPts val="969"/>
              </a:lnSpc>
            </a:pPr>
            <a:r>
              <a:rPr sz="900" spc="-50" dirty="0">
                <a:latin typeface="Cambria"/>
                <a:cs typeface="Cambria"/>
              </a:rPr>
              <a:t>23.44B-6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070"/>
              </a:lnSpc>
            </a:pPr>
            <a:r>
              <a:rPr sz="950" spc="-25" dirty="0">
                <a:latin typeface="Cambria"/>
                <a:cs typeface="Cambria"/>
              </a:rPr>
              <a:t>(Plunicipal)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28358" y="1817154"/>
            <a:ext cx="489584" cy="41973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9525">
              <a:lnSpc>
                <a:spcPct val="86400"/>
              </a:lnSpc>
              <a:spcBef>
                <a:spcPts val="290"/>
              </a:spcBef>
            </a:pPr>
            <a:r>
              <a:rPr sz="950" spc="-10" dirty="0">
                <a:latin typeface="Cambria"/>
                <a:cs typeface="Cambria"/>
              </a:rPr>
              <a:t>Débito </a:t>
            </a:r>
            <a:r>
              <a:rPr sz="900" spc="-35" dirty="0">
                <a:latin typeface="Cambria"/>
                <a:cs typeface="Cambria"/>
              </a:rPr>
              <a:t>eletrônico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(D)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82910" y="1763012"/>
            <a:ext cx="659130" cy="53784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4445">
              <a:lnSpc>
                <a:spcPct val="93000"/>
              </a:lnSpc>
              <a:spcBef>
                <a:spcPts val="215"/>
              </a:spcBef>
            </a:pPr>
            <a:r>
              <a:rPr sz="950" spc="-70" dirty="0">
                <a:latin typeface="Cambria"/>
                <a:cs typeface="Cambria"/>
              </a:rPr>
              <a:t>Nota</a:t>
            </a:r>
            <a:r>
              <a:rPr sz="950" spc="20" dirty="0">
                <a:latin typeface="Cambria"/>
                <a:cs typeface="Cambria"/>
              </a:rPr>
              <a:t> </a:t>
            </a:r>
            <a:r>
              <a:rPr sz="950" spc="-40" dirty="0">
                <a:latin typeface="Cambria"/>
                <a:cs typeface="Cambria"/>
              </a:rPr>
              <a:t>fiscal</a:t>
            </a:r>
            <a:r>
              <a:rPr sz="950" spc="5" dirty="0">
                <a:latin typeface="Cambria"/>
                <a:cs typeface="Cambria"/>
              </a:rPr>
              <a:t> </a:t>
            </a:r>
            <a:r>
              <a:rPr sz="950" spc="-35" dirty="0">
                <a:latin typeface="Cambria"/>
                <a:cs typeface="Cambria"/>
              </a:rPr>
              <a:t>de</a:t>
            </a:r>
            <a:r>
              <a:rPr sz="950" spc="-1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serviços</a:t>
            </a:r>
            <a:r>
              <a:rPr sz="850" spc="15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-</a:t>
            </a:r>
            <a:r>
              <a:rPr sz="850" spc="1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NF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06954320</a:t>
            </a:r>
            <a:r>
              <a:rPr sz="850" spc="15" dirty="0">
                <a:latin typeface="Cambria"/>
                <a:cs typeface="Cambria"/>
              </a:rPr>
              <a:t> </a:t>
            </a:r>
            <a:r>
              <a:rPr sz="850" spc="-50" dirty="0">
                <a:latin typeface="Cambria"/>
                <a:cs typeface="Cambria"/>
              </a:rPr>
              <a:t>-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SERASA</a:t>
            </a:r>
            <a:r>
              <a:rPr sz="850" spc="10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S.A.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30702" y="1952759"/>
            <a:ext cx="31242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Cambria"/>
                <a:cs typeface="Cambria"/>
              </a:rPr>
              <a:t>14275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27099" y="2620262"/>
            <a:ext cx="3822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ourier New"/>
                <a:cs typeface="Courier New"/>
              </a:rPr>
              <a:t>107341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29459" y="2496938"/>
            <a:ext cx="478790" cy="41719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5715">
              <a:lnSpc>
                <a:spcPct val="88000"/>
              </a:lnSpc>
              <a:spcBef>
                <a:spcPts val="270"/>
              </a:spcBef>
            </a:pPr>
            <a:r>
              <a:rPr sz="950" spc="-40" dirty="0">
                <a:latin typeface="Courier New"/>
                <a:cs typeface="Courier New"/>
              </a:rPr>
              <a:t>Dêbito </a:t>
            </a:r>
            <a:r>
              <a:rPr sz="950" spc="-140" dirty="0">
                <a:latin typeface="Courier New"/>
                <a:cs typeface="Courier New"/>
              </a:rPr>
              <a:t>eletõnco </a:t>
            </a:r>
            <a:r>
              <a:rPr sz="850" spc="-25" dirty="0">
                <a:latin typeface="Cambria"/>
                <a:cs typeface="Cambria"/>
              </a:rPr>
              <a:t>(D)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76410" y="2496938"/>
            <a:ext cx="687070" cy="41719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20955" indent="15875">
              <a:lnSpc>
                <a:spcPts val="969"/>
              </a:lnSpc>
              <a:spcBef>
                <a:spcPts val="310"/>
              </a:spcBef>
            </a:pPr>
            <a:r>
              <a:rPr sz="950" spc="-35" dirty="0">
                <a:latin typeface="Courier New"/>
                <a:cs typeface="Courier New"/>
              </a:rPr>
              <a:t>Nobfscade </a:t>
            </a:r>
            <a:r>
              <a:rPr sz="950" spc="-120" dirty="0">
                <a:latin typeface="Courier New"/>
                <a:cs typeface="Courier New"/>
              </a:rPr>
              <a:t>sewiços-</a:t>
            </a:r>
            <a:r>
              <a:rPr sz="950" spc="-114" dirty="0">
                <a:latin typeface="Courier New"/>
                <a:cs typeface="Courier New"/>
              </a:rPr>
              <a:t>101</a:t>
            </a:r>
            <a:endParaRPr sz="950">
              <a:latin typeface="Courier New"/>
              <a:cs typeface="Courier New"/>
            </a:endParaRPr>
          </a:p>
          <a:p>
            <a:pPr marL="19050">
              <a:lnSpc>
                <a:spcPts val="925"/>
              </a:lnSpc>
            </a:pPr>
            <a:r>
              <a:rPr sz="850" dirty="0">
                <a:latin typeface="Cambria"/>
                <a:cs typeface="Cambria"/>
              </a:rPr>
              <a:t>-</a:t>
            </a:r>
            <a:r>
              <a:rPr sz="850" spc="50" dirty="0">
                <a:latin typeface="Cambria"/>
                <a:cs typeface="Cambria"/>
              </a:rPr>
              <a:t> </a:t>
            </a:r>
            <a:r>
              <a:rPr sz="850" spc="-30" dirty="0">
                <a:latin typeface="Cambria"/>
                <a:cs typeface="Cambria"/>
              </a:rPr>
              <a:t>NFS-</a:t>
            </a:r>
            <a:r>
              <a:rPr sz="850" dirty="0">
                <a:latin typeface="Cambria"/>
                <a:cs typeface="Cambria"/>
              </a:rPr>
              <a:t>e</a:t>
            </a:r>
            <a:r>
              <a:rPr sz="850" spc="60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23D70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32240" y="3294030"/>
            <a:ext cx="3168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5" dirty="0">
                <a:latin typeface="Cambria"/>
                <a:cs typeface="Cambria"/>
              </a:rPr>
              <a:t>31101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02350" y="3167699"/>
            <a:ext cx="512445" cy="42290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3495">
              <a:lnSpc>
                <a:spcPct val="85200"/>
              </a:lnSpc>
              <a:spcBef>
                <a:spcPts val="305"/>
              </a:spcBef>
            </a:pPr>
            <a:r>
              <a:rPr sz="950" spc="-10" dirty="0">
                <a:latin typeface="Cambria"/>
                <a:cs typeface="Cambria"/>
              </a:rPr>
              <a:t>Débitn </a:t>
            </a:r>
            <a:r>
              <a:rPr sz="950" spc="-40" dirty="0">
                <a:latin typeface="Cambria"/>
                <a:cs typeface="Cambria"/>
              </a:rPr>
              <a:t>eletrônico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5" dirty="0">
                <a:latin typeface="Courier New"/>
                <a:cs typeface="Courier New"/>
              </a:rPr>
              <a:t>(D)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77145" y="3167699"/>
            <a:ext cx="603885" cy="422909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9685" marR="5080" indent="-2540">
              <a:lnSpc>
                <a:spcPts val="990"/>
              </a:lnSpc>
              <a:spcBef>
                <a:spcPts val="295"/>
              </a:spcBef>
            </a:pPr>
            <a:r>
              <a:rPr sz="950" spc="-60" dirty="0">
                <a:latin typeface="Cambria"/>
                <a:cs typeface="Cambria"/>
              </a:rPr>
              <a:t>Nota</a:t>
            </a:r>
            <a:r>
              <a:rPr sz="950" spc="55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Fiscal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75" dirty="0">
                <a:latin typeface="Cambria"/>
                <a:cs typeface="Cambria"/>
              </a:rPr>
              <a:t>102</a:t>
            </a:r>
            <a:r>
              <a:rPr sz="950" spc="-50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-</a:t>
            </a:r>
            <a:r>
              <a:rPr sz="950" spc="90" dirty="0">
                <a:latin typeface="Cambria"/>
                <a:cs typeface="Cambria"/>
              </a:rPr>
              <a:t> </a:t>
            </a:r>
            <a:r>
              <a:rPr sz="950" spc="-130" dirty="0">
                <a:latin typeface="Cambria"/>
                <a:cs typeface="Cambria"/>
              </a:rPr>
              <a:t>NF-</a:t>
            </a:r>
            <a:r>
              <a:rPr sz="950" spc="-105" dirty="0">
                <a:latin typeface="Cambria"/>
                <a:cs typeface="Cambria"/>
              </a:rPr>
              <a:t>S-</a:t>
            </a:r>
            <a:r>
              <a:rPr sz="950" spc="-50" dirty="0">
                <a:latin typeface="Cambria"/>
                <a:cs typeface="Cambria"/>
              </a:rPr>
              <a:t>e</a:t>
            </a:r>
            <a:endParaRPr sz="950">
              <a:latin typeface="Cambria"/>
              <a:cs typeface="Cambria"/>
            </a:endParaRPr>
          </a:p>
          <a:p>
            <a:pPr marL="12700">
              <a:lnSpc>
                <a:spcPts val="944"/>
              </a:lnSpc>
            </a:pPr>
            <a:r>
              <a:rPr sz="950" spc="-10" dirty="0">
                <a:latin typeface="Courier New"/>
                <a:cs typeface="Courier New"/>
              </a:rPr>
              <a:t>33129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23994" y="3907892"/>
            <a:ext cx="488315" cy="41275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8255">
              <a:lnSpc>
                <a:spcPct val="97100"/>
              </a:lnSpc>
              <a:spcBef>
                <a:spcPts val="165"/>
              </a:spcBef>
            </a:pPr>
            <a:r>
              <a:rPr sz="900" spc="-10" dirty="0">
                <a:latin typeface="Cambria"/>
                <a:cs typeface="Cambria"/>
              </a:rPr>
              <a:t>Débito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eletrônico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00" spc="-25" dirty="0">
                <a:latin typeface="Cambria"/>
                <a:cs typeface="Cambria"/>
              </a:rPr>
              <a:t>(D)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174690" y="3715137"/>
            <a:ext cx="689610" cy="9759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9685">
              <a:lnSpc>
                <a:spcPts val="1130"/>
              </a:lnSpc>
              <a:spcBef>
                <a:spcPts val="135"/>
              </a:spcBef>
            </a:pPr>
            <a:r>
              <a:rPr sz="950" spc="-60" dirty="0">
                <a:latin typeface="Cambria"/>
                <a:cs typeface="Cambria"/>
              </a:rPr>
              <a:t>Nota</a:t>
            </a:r>
            <a:r>
              <a:rPr sz="950" spc="55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Fiscal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endParaRPr sz="950">
              <a:latin typeface="Cambria"/>
              <a:cs typeface="Cambria"/>
            </a:endParaRPr>
          </a:p>
          <a:p>
            <a:pPr marL="17145">
              <a:lnSpc>
                <a:spcPts val="960"/>
              </a:lnSpc>
            </a:pPr>
            <a:r>
              <a:rPr sz="850" dirty="0">
                <a:latin typeface="Cambria"/>
                <a:cs typeface="Cambria"/>
              </a:rPr>
              <a:t>103</a:t>
            </a:r>
            <a:r>
              <a:rPr sz="850" spc="-1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-</a:t>
            </a:r>
            <a:r>
              <a:rPr sz="850" spc="15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NF</a:t>
            </a:r>
            <a:endParaRPr sz="850">
              <a:latin typeface="Cambria"/>
              <a:cs typeface="Cambria"/>
            </a:endParaRPr>
          </a:p>
          <a:p>
            <a:pPr marL="19685" marR="5080" indent="-7620">
              <a:lnSpc>
                <a:spcPct val="89800"/>
              </a:lnSpc>
              <a:spcBef>
                <a:spcPts val="60"/>
              </a:spcBef>
            </a:pPr>
            <a:r>
              <a:rPr sz="900" spc="-40" dirty="0">
                <a:latin typeface="Cambria"/>
                <a:cs typeface="Cambria"/>
              </a:rPr>
              <a:t>387794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5" dirty="0">
                <a:latin typeface="Cambria"/>
                <a:cs typeface="Cambria"/>
              </a:rPr>
              <a:t>CESTA</a:t>
            </a:r>
            <a:r>
              <a:rPr sz="900" spc="-5" dirty="0">
                <a:latin typeface="Cambria"/>
                <a:cs typeface="Cambria"/>
              </a:rPr>
              <a:t> </a:t>
            </a:r>
            <a:r>
              <a:rPr sz="900" spc="-65" dirty="0">
                <a:latin typeface="Cambria"/>
                <a:cs typeface="Cambria"/>
              </a:rPr>
              <a:t>BASICA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65" dirty="0">
                <a:latin typeface="Cambria"/>
                <a:cs typeface="Cambria"/>
              </a:rPr>
              <a:t>BRASIL</a:t>
            </a:r>
            <a:r>
              <a:rPr sz="900" spc="5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COIÁ.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DE</a:t>
            </a:r>
            <a:r>
              <a:rPr sz="850" spc="-15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ALIM</a:t>
            </a:r>
            <a:endParaRPr sz="850">
              <a:latin typeface="Cambria"/>
              <a:cs typeface="Cambria"/>
            </a:endParaRPr>
          </a:p>
          <a:p>
            <a:pPr marL="19685">
              <a:lnSpc>
                <a:spcPct val="100000"/>
              </a:lnSpc>
              <a:spcBef>
                <a:spcPts val="325"/>
              </a:spcBef>
            </a:pPr>
            <a:r>
              <a:rPr sz="950" spc="-60" dirty="0">
                <a:latin typeface="Cambria"/>
                <a:cs typeface="Cambria"/>
              </a:rPr>
              <a:t>Nota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spc="-60" dirty="0">
                <a:latin typeface="Cambria"/>
                <a:cs typeface="Cambria"/>
              </a:rPr>
              <a:t>Fiscal</a:t>
            </a:r>
            <a:r>
              <a:rPr sz="950" spc="20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20977" y="4761883"/>
            <a:ext cx="481330" cy="42290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4445">
              <a:lnSpc>
                <a:spcPct val="85200"/>
              </a:lnSpc>
              <a:spcBef>
                <a:spcPts val="305"/>
              </a:spcBef>
            </a:pPr>
            <a:r>
              <a:rPr sz="950" spc="-10" dirty="0">
                <a:latin typeface="Cambria"/>
                <a:cs typeface="Cambria"/>
              </a:rPr>
              <a:t>Débito </a:t>
            </a:r>
            <a:r>
              <a:rPr sz="950" spc="-65" dirty="0">
                <a:latin typeface="Cambria"/>
                <a:cs typeface="Cambria"/>
              </a:rPr>
              <a:t>eletrônico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(D)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181185" y="4638560"/>
            <a:ext cx="693420" cy="6724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5240">
              <a:lnSpc>
                <a:spcPts val="1055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104</a:t>
            </a:r>
            <a:r>
              <a:rPr sz="950" spc="70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-</a:t>
            </a:r>
            <a:r>
              <a:rPr sz="950" spc="-15" dirty="0">
                <a:latin typeface="Cambria"/>
                <a:cs typeface="Cambria"/>
              </a:rPr>
              <a:t> </a:t>
            </a:r>
            <a:r>
              <a:rPr sz="950" spc="-35" dirty="0">
                <a:latin typeface="Cambria"/>
                <a:cs typeface="Cambria"/>
              </a:rPr>
              <a:t>NF</a:t>
            </a:r>
            <a:endParaRPr sz="950">
              <a:latin typeface="Cambria"/>
              <a:cs typeface="Cambria"/>
            </a:endParaRPr>
          </a:p>
          <a:p>
            <a:pPr marL="12700" marR="5080" indent="-635">
              <a:lnSpc>
                <a:spcPct val="85900"/>
              </a:lnSpc>
              <a:spcBef>
                <a:spcPts val="75"/>
              </a:spcBef>
            </a:pPr>
            <a:r>
              <a:rPr sz="950" spc="-85" dirty="0">
                <a:latin typeface="Cambria"/>
                <a:cs typeface="Cambria"/>
              </a:rPr>
              <a:t>010541</a:t>
            </a:r>
            <a:r>
              <a:rPr sz="950" spc="55" dirty="0">
                <a:latin typeface="Cambria"/>
                <a:cs typeface="Cambria"/>
              </a:rPr>
              <a:t> </a:t>
            </a:r>
            <a:r>
              <a:rPr sz="950" spc="-60" dirty="0">
                <a:latin typeface="Cambria"/>
                <a:cs typeface="Cambria"/>
              </a:rPr>
              <a:t>-</a:t>
            </a:r>
            <a:r>
              <a:rPr sz="950" spc="-10" dirty="0">
                <a:latin typeface="Cambria"/>
                <a:cs typeface="Cambria"/>
              </a:rPr>
              <a:t> RICARDO ELIAS </a:t>
            </a:r>
            <a:r>
              <a:rPr sz="950" spc="-105" dirty="0">
                <a:latin typeface="Cambria"/>
                <a:cs typeface="Cambria"/>
              </a:rPr>
              <a:t>BERNAítDINELI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21547" y="5568251"/>
            <a:ext cx="485140" cy="4133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2540">
              <a:lnSpc>
                <a:spcPct val="86800"/>
              </a:lnSpc>
              <a:spcBef>
                <a:spcPts val="280"/>
              </a:spcBef>
            </a:pPr>
            <a:r>
              <a:rPr sz="900" spc="-10" dirty="0">
                <a:latin typeface="Trebuchet MS"/>
                <a:cs typeface="Trebuchet MS"/>
              </a:rPr>
              <a:t>Débito </a:t>
            </a:r>
            <a:r>
              <a:rPr sz="900" spc="-60" dirty="0">
                <a:latin typeface="Trebuchet MS"/>
                <a:cs typeface="Trebuchet MS"/>
              </a:rPr>
              <a:t>eletrônico </a:t>
            </a:r>
            <a:r>
              <a:rPr sz="950" spc="-25" dirty="0">
                <a:latin typeface="Trebuchet MS"/>
                <a:cs typeface="Trebuchet MS"/>
              </a:rPr>
              <a:t>(D)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173883" y="5454452"/>
            <a:ext cx="685165" cy="6496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4445">
              <a:lnSpc>
                <a:spcPct val="89100"/>
              </a:lnSpc>
              <a:spcBef>
                <a:spcPts val="240"/>
              </a:spcBef>
            </a:pPr>
            <a:r>
              <a:rPr sz="800" dirty="0">
                <a:latin typeface="Trebuchet MS"/>
                <a:cs typeface="Trebuchet MS"/>
              </a:rPr>
              <a:t>Guia</a:t>
            </a:r>
            <a:r>
              <a:rPr sz="800" spc="8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lnss</a:t>
            </a:r>
            <a:r>
              <a:rPr sz="800" spc="-90" dirty="0">
                <a:latin typeface="Trebuchet MS"/>
                <a:cs typeface="Trebuchet MS"/>
              </a:rPr>
              <a:t> </a:t>
            </a:r>
            <a:r>
              <a:rPr sz="800" spc="-50" dirty="0">
                <a:latin typeface="Trebuchet MS"/>
                <a:cs typeface="Trebuchet MS"/>
              </a:rPr>
              <a:t>•</a:t>
            </a:r>
            <a:r>
              <a:rPr sz="800" spc="500" dirty="0">
                <a:latin typeface="Trebuchet MS"/>
                <a:cs typeface="Trebuchet MS"/>
              </a:rPr>
              <a:t> </a:t>
            </a:r>
            <a:r>
              <a:rPr sz="900" spc="-25" dirty="0">
                <a:latin typeface="Trebuchet MS"/>
                <a:cs typeface="Trebuchet MS"/>
              </a:rPr>
              <a:t>105</a:t>
            </a:r>
            <a:r>
              <a:rPr sz="900" spc="-6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-</a:t>
            </a:r>
            <a:r>
              <a:rPr sz="900" spc="-25" dirty="0">
                <a:latin typeface="Trebuchet MS"/>
                <a:cs typeface="Trebuchet MS"/>
              </a:rPr>
              <a:t> </a:t>
            </a:r>
            <a:r>
              <a:rPr sz="900" spc="-70" dirty="0">
                <a:latin typeface="Trebuchet MS"/>
                <a:cs typeface="Trebuchet MS"/>
              </a:rPr>
              <a:t>GUIA</a:t>
            </a:r>
            <a:r>
              <a:rPr sz="900" spc="5" dirty="0">
                <a:latin typeface="Trebuchet MS"/>
                <a:cs typeface="Trebuchet MS"/>
              </a:rPr>
              <a:t> </a:t>
            </a:r>
            <a:r>
              <a:rPr sz="900" spc="-25" dirty="0">
                <a:latin typeface="Trebuchet MS"/>
                <a:cs typeface="Trebuchet MS"/>
              </a:rPr>
              <a:t>DE </a:t>
            </a:r>
            <a:r>
              <a:rPr sz="900" spc="-40" dirty="0">
                <a:latin typeface="Trebuchet MS"/>
                <a:cs typeface="Trebuchet MS"/>
              </a:rPr>
              <a:t>GPS</a:t>
            </a:r>
            <a:r>
              <a:rPr sz="900" spc="-50" dirty="0">
                <a:latin typeface="Trebuchet MS"/>
                <a:cs typeface="Trebuchet MS"/>
              </a:rPr>
              <a:t> - </a:t>
            </a:r>
            <a:r>
              <a:rPr sz="950" spc="-85" dirty="0">
                <a:latin typeface="Trebuchet MS"/>
                <a:cs typeface="Trebuchet MS"/>
              </a:rPr>
              <a:t>FEVEREIRO/20 </a:t>
            </a:r>
            <a:r>
              <a:rPr sz="900" spc="-25" dirty="0">
                <a:latin typeface="Trebuchet MS"/>
                <a:cs typeface="Trebuchet MS"/>
              </a:rPr>
              <a:t>22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22342" y="6232745"/>
            <a:ext cx="480695" cy="42545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9525">
              <a:lnSpc>
                <a:spcPct val="86200"/>
              </a:lnSpc>
              <a:spcBef>
                <a:spcPts val="295"/>
              </a:spcBef>
            </a:pPr>
            <a:r>
              <a:rPr sz="950" spc="-10" dirty="0">
                <a:latin typeface="Cambria"/>
                <a:cs typeface="Cambria"/>
              </a:rPr>
              <a:t>Débito </a:t>
            </a:r>
            <a:r>
              <a:rPr sz="950" spc="-100" dirty="0">
                <a:latin typeface="Cambria"/>
                <a:cs typeface="Cambria"/>
              </a:rPr>
              <a:t>eTerrõnico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(D)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181674" y="6232745"/>
            <a:ext cx="556895" cy="42545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ct val="86200"/>
              </a:lnSpc>
              <a:spcBef>
                <a:spcPts val="295"/>
              </a:spcBef>
            </a:pPr>
            <a:r>
              <a:rPr sz="950" spc="-70" dirty="0">
                <a:latin typeface="Cambria"/>
                <a:cs typeface="Cambria"/>
              </a:rPr>
              <a:t>Darf</a:t>
            </a:r>
            <a:r>
              <a:rPr sz="950" spc="80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-</a:t>
            </a:r>
            <a:r>
              <a:rPr sz="950" spc="-60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106</a:t>
            </a:r>
            <a:r>
              <a:rPr sz="950" spc="-1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105" dirty="0">
                <a:latin typeface="Cambria"/>
                <a:cs typeface="Cambria"/>
              </a:rPr>
              <a:t>DARF</a:t>
            </a:r>
            <a:r>
              <a:rPr sz="950" spc="40" dirty="0">
                <a:latin typeface="Cambria"/>
                <a:cs typeface="Cambria"/>
              </a:rPr>
              <a:t> </a:t>
            </a:r>
            <a:r>
              <a:rPr sz="950" spc="-95" dirty="0">
                <a:latin typeface="Cambria"/>
                <a:cs typeface="Cambria"/>
              </a:rPr>
              <a:t>PIS</a:t>
            </a:r>
            <a:r>
              <a:rPr sz="950" spc="70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85" dirty="0">
                <a:latin typeface="Cambria"/>
                <a:cs typeface="Cambria"/>
              </a:rPr>
              <a:t>FEVEREIRO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416532" y="1376497"/>
            <a:ext cx="650240" cy="2590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770"/>
              </a:lnSpc>
              <a:spcBef>
                <a:spcPts val="90"/>
              </a:spcBef>
            </a:pPr>
            <a:r>
              <a:rPr sz="700" spc="-10" dirty="0">
                <a:latin typeface="Trebuchet MS"/>
                <a:cs typeface="Trebuchet MS"/>
              </a:rPr>
              <a:t>hOlNRCâdOF/</a:t>
            </a:r>
            <a:endParaRPr sz="700">
              <a:latin typeface="Trebuchet MS"/>
              <a:cs typeface="Trebuchet MS"/>
            </a:endParaRPr>
          </a:p>
          <a:p>
            <a:pPr marL="13335">
              <a:lnSpc>
                <a:spcPts val="1070"/>
              </a:lnSpc>
            </a:pPr>
            <a:r>
              <a:rPr sz="950" spc="-10" dirty="0">
                <a:latin typeface="Cambria"/>
                <a:cs typeface="Cambria"/>
              </a:rPr>
              <a:t>favorecido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52635" y="1092251"/>
            <a:ext cx="204660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b="1" spc="-80" dirty="0">
                <a:latin typeface="Cambria"/>
                <a:cs typeface="Cambria"/>
              </a:rPr>
              <a:t>RELATÓRIO</a:t>
            </a:r>
            <a:r>
              <a:rPr sz="950" b="1" spc="25" dirty="0">
                <a:latin typeface="Cambria"/>
                <a:cs typeface="Cambria"/>
              </a:rPr>
              <a:t> </a:t>
            </a:r>
            <a:r>
              <a:rPr sz="950" b="1" spc="-35" dirty="0">
                <a:latin typeface="Cambria"/>
                <a:cs typeface="Cambria"/>
              </a:rPr>
              <a:t>DE</a:t>
            </a:r>
            <a:r>
              <a:rPr sz="950" b="1" spc="20" dirty="0">
                <a:latin typeface="Cambria"/>
                <a:cs typeface="Cambria"/>
              </a:rPr>
              <a:t> </a:t>
            </a:r>
            <a:r>
              <a:rPr sz="950" b="1" spc="-60" dirty="0">
                <a:latin typeface="Cambria"/>
                <a:cs typeface="Cambria"/>
              </a:rPr>
              <a:t>PRESTAÇÃO</a:t>
            </a:r>
            <a:r>
              <a:rPr sz="950" b="1" spc="100" dirty="0">
                <a:latin typeface="Cambria"/>
                <a:cs typeface="Cambria"/>
              </a:rPr>
              <a:t> </a:t>
            </a:r>
            <a:r>
              <a:rPr sz="950" b="1" spc="-125" dirty="0">
                <a:latin typeface="Cambria"/>
                <a:cs typeface="Cambria"/>
              </a:rPr>
              <a:t>DE</a:t>
            </a:r>
            <a:r>
              <a:rPr sz="950" b="1" spc="75" dirty="0">
                <a:latin typeface="Cambria"/>
                <a:cs typeface="Cambria"/>
              </a:rPr>
              <a:t> </a:t>
            </a:r>
            <a:r>
              <a:rPr sz="950" b="1" spc="-25" dirty="0">
                <a:latin typeface="Cambria"/>
                <a:cs typeface="Cambria"/>
              </a:rPr>
              <a:t>CONTAS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414757" y="1889593"/>
            <a:ext cx="970280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635">
              <a:lnSpc>
                <a:spcPts val="990"/>
              </a:lnSpc>
              <a:spcBef>
                <a:spcPts val="245"/>
              </a:spcBef>
            </a:pPr>
            <a:r>
              <a:rPr sz="900" spc="-45" dirty="0">
                <a:latin typeface="Cambria"/>
                <a:cs typeface="Cambria"/>
              </a:rPr>
              <a:t>SERASA</a:t>
            </a:r>
            <a:r>
              <a:rPr sz="900" spc="9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S.A.</a:t>
            </a:r>
            <a:r>
              <a:rPr sz="900" spc="-1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CNPJ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62.173.g20/0001-</a:t>
            </a:r>
            <a:r>
              <a:rPr sz="900" spc="-25" dirty="0">
                <a:latin typeface="Cambria"/>
                <a:cs typeface="Cambria"/>
              </a:rPr>
              <a:t>80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408800" y="2382889"/>
            <a:ext cx="1055370" cy="6591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6510" marR="5080" indent="2540">
              <a:lnSpc>
                <a:spcPct val="88200"/>
              </a:lnSpc>
              <a:spcBef>
                <a:spcPts val="265"/>
              </a:spcBef>
            </a:pPr>
            <a:r>
              <a:rPr sz="900" spc="-60" dirty="0">
                <a:latin typeface="Cambria"/>
                <a:cs typeface="Cambria"/>
              </a:rPr>
              <a:t>ADIGITEC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-</a:t>
            </a:r>
            <a:r>
              <a:rPr sz="900" spc="1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COMERCIO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DE</a:t>
            </a:r>
            <a:r>
              <a:rPr sz="9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COMPONENTES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spc="-70" dirty="0">
                <a:latin typeface="Trebuchet MS"/>
                <a:cs typeface="Trebuchet MS"/>
              </a:rPr>
              <a:t>ELETRONICOS</a:t>
            </a:r>
            <a:r>
              <a:rPr sz="950" spc="-5" dirty="0">
                <a:latin typeface="Trebuchet MS"/>
                <a:cs typeface="Trebuchet MS"/>
              </a:rPr>
              <a:t> </a:t>
            </a:r>
            <a:r>
              <a:rPr sz="950" spc="-20" dirty="0">
                <a:latin typeface="Trebuchet MS"/>
                <a:cs typeface="Trebuchet MS"/>
              </a:rPr>
              <a:t>LTDA </a:t>
            </a:r>
            <a:r>
              <a:rPr sz="850" spc="-20" dirty="0">
                <a:latin typeface="Cambria"/>
                <a:cs typeface="Cambria"/>
              </a:rPr>
              <a:t>CNPJ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1005"/>
              </a:lnSpc>
            </a:pPr>
            <a:r>
              <a:rPr sz="900" spc="-50" dirty="0">
                <a:latin typeface="Cambria"/>
                <a:cs typeface="Cambria"/>
              </a:rPr>
              <a:t>04.293.187/0001-</a:t>
            </a:r>
            <a:r>
              <a:rPr sz="900" spc="-25" dirty="0">
                <a:latin typeface="Cambria"/>
                <a:cs typeface="Cambria"/>
              </a:rPr>
              <a:t>10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408895" y="3113557"/>
            <a:ext cx="977900" cy="53975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3335" marR="5080" indent="-1270">
              <a:lnSpc>
                <a:spcPct val="86800"/>
              </a:lnSpc>
              <a:spcBef>
                <a:spcPts val="285"/>
              </a:spcBef>
            </a:pPr>
            <a:r>
              <a:rPr sz="950" spc="-70" dirty="0">
                <a:latin typeface="Cambria"/>
                <a:cs typeface="Cambria"/>
              </a:rPr>
              <a:t>BRASNEO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80" dirty="0">
                <a:latin typeface="Cambria"/>
                <a:cs typeface="Cambria"/>
              </a:rPr>
              <a:t>NEDICINA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OCUPACIONAL</a:t>
            </a:r>
            <a:r>
              <a:rPr sz="850" spc="55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LTDA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950" spc="-20" dirty="0">
                <a:latin typeface="Trebuchet MS"/>
                <a:cs typeface="Trebuchet MS"/>
              </a:rPr>
              <a:t>CNPj </a:t>
            </a:r>
            <a:r>
              <a:rPr sz="950" spc="-80" dirty="0">
                <a:latin typeface="Trebuchet MS"/>
                <a:cs typeface="Trebuchet MS"/>
              </a:rPr>
              <a:t>06.'245.173/0001-</a:t>
            </a:r>
            <a:r>
              <a:rPr sz="950" spc="-25" dirty="0">
                <a:latin typeface="Trebuchet MS"/>
                <a:cs typeface="Trebuchet MS"/>
              </a:rPr>
              <a:t>28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926224" y="3784318"/>
            <a:ext cx="1537970" cy="66484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495300" marR="5080">
              <a:lnSpc>
                <a:spcPts val="969"/>
              </a:lnSpc>
              <a:spcBef>
                <a:spcPts val="310"/>
              </a:spcBef>
            </a:pPr>
            <a:r>
              <a:rPr sz="950" spc="-85" dirty="0">
                <a:latin typeface="Cambria"/>
                <a:cs typeface="Cambria"/>
              </a:rPr>
              <a:t>CESTA</a:t>
            </a:r>
            <a:r>
              <a:rPr sz="950" spc="10" dirty="0">
                <a:latin typeface="Cambria"/>
                <a:cs typeface="Cambria"/>
              </a:rPr>
              <a:t> </a:t>
            </a:r>
            <a:r>
              <a:rPr sz="950" spc="-55" dirty="0">
                <a:latin typeface="Cambria"/>
                <a:cs typeface="Cambria"/>
              </a:rPr>
              <a:t>BASICA</a:t>
            </a:r>
            <a:r>
              <a:rPr sz="950" spc="60" dirty="0">
                <a:latin typeface="Cambria"/>
                <a:cs typeface="Cambria"/>
              </a:rPr>
              <a:t> </a:t>
            </a:r>
            <a:r>
              <a:rPr sz="950" spc="-90" dirty="0">
                <a:latin typeface="Cambria"/>
                <a:cs typeface="Cambria"/>
              </a:rPr>
              <a:t>BRASIL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85" dirty="0">
                <a:latin typeface="Cambria"/>
                <a:cs typeface="Cambria"/>
              </a:rPr>
              <a:t>COMERCIO</a:t>
            </a:r>
            <a:r>
              <a:rPr sz="950" spc="6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DE</a:t>
            </a:r>
            <a:endParaRPr sz="950">
              <a:latin typeface="Cambria"/>
              <a:cs typeface="Cambria"/>
            </a:endParaRPr>
          </a:p>
          <a:p>
            <a:pPr marL="12700">
              <a:lnSpc>
                <a:spcPts val="919"/>
              </a:lnSpc>
              <a:tabLst>
                <a:tab pos="502284" algn="l"/>
              </a:tabLst>
            </a:pPr>
            <a:r>
              <a:rPr sz="950" spc="-10" dirty="0">
                <a:latin typeface="Cambria"/>
                <a:cs typeface="Cambria"/>
              </a:rPr>
              <a:t>31102</a:t>
            </a:r>
            <a:r>
              <a:rPr sz="950" dirty="0">
                <a:latin typeface="Cambria"/>
                <a:cs typeface="Cambria"/>
              </a:rPr>
              <a:t>	</a:t>
            </a:r>
            <a:r>
              <a:rPr sz="950" spc="-105" dirty="0">
                <a:latin typeface="Cambria"/>
                <a:cs typeface="Cambria"/>
              </a:rPr>
              <a:t>ALINENTOS</a:t>
            </a:r>
            <a:r>
              <a:rPr sz="950" spc="125" dirty="0">
                <a:latin typeface="Cambria"/>
                <a:cs typeface="Cambria"/>
              </a:rPr>
              <a:t> </a:t>
            </a:r>
            <a:r>
              <a:rPr sz="950" spc="-10" dirty="0">
                <a:latin typeface="Cambria"/>
                <a:cs typeface="Cambria"/>
              </a:rPr>
              <a:t>EIRELT</a:t>
            </a:r>
            <a:endParaRPr sz="950">
              <a:latin typeface="Cambria"/>
              <a:cs typeface="Cambria"/>
            </a:endParaRPr>
          </a:p>
          <a:p>
            <a:pPr marL="495934">
              <a:lnSpc>
                <a:spcPts val="910"/>
              </a:lnSpc>
            </a:pPr>
            <a:r>
              <a:rPr sz="850" spc="-20" dirty="0">
                <a:latin typeface="Cambria"/>
                <a:cs typeface="Cambria"/>
              </a:rPr>
              <a:t>CNP|</a:t>
            </a:r>
            <a:endParaRPr sz="850">
              <a:latin typeface="Cambria"/>
              <a:cs typeface="Cambria"/>
            </a:endParaRPr>
          </a:p>
          <a:p>
            <a:pPr marL="504825">
              <a:lnSpc>
                <a:spcPts val="1040"/>
              </a:lnSpc>
            </a:pPr>
            <a:r>
              <a:rPr sz="900" spc="-55" dirty="0">
                <a:latin typeface="Trebuchet MS"/>
                <a:cs typeface="Trebuchet MS"/>
              </a:rPr>
              <a:t>04.108.518/0001-</a:t>
            </a:r>
            <a:r>
              <a:rPr sz="900" spc="-25" dirty="0">
                <a:latin typeface="Trebuchet MS"/>
                <a:cs typeface="Trebuchet MS"/>
              </a:rPr>
              <a:t>02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926224" y="4767900"/>
            <a:ext cx="1453515" cy="4216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98475">
              <a:lnSpc>
                <a:spcPts val="1055"/>
              </a:lnSpc>
              <a:spcBef>
                <a:spcPts val="135"/>
              </a:spcBef>
            </a:pPr>
            <a:r>
              <a:rPr sz="950" spc="-75" dirty="0">
                <a:latin typeface="Trebuchet MS"/>
                <a:cs typeface="Trebuchet MS"/>
              </a:rPr>
              <a:t>RICARDO</a:t>
            </a:r>
            <a:r>
              <a:rPr sz="950" spc="35" dirty="0">
                <a:latin typeface="Trebuchet MS"/>
                <a:cs typeface="Trebuchet MS"/>
              </a:rPr>
              <a:t> </a:t>
            </a:r>
            <a:r>
              <a:rPr sz="950" spc="-20" dirty="0">
                <a:latin typeface="Trebuchet MS"/>
                <a:cs typeface="Trebuchet MS"/>
              </a:rPr>
              <a:t>EMAS</a:t>
            </a:r>
            <a:endParaRPr sz="950">
              <a:latin typeface="Trebuchet MS"/>
              <a:cs typeface="Trebuchet MS"/>
            </a:endParaRPr>
          </a:p>
          <a:p>
            <a:pPr marL="12700">
              <a:lnSpc>
                <a:spcPts val="994"/>
              </a:lnSpc>
              <a:tabLst>
                <a:tab pos="493395" algn="l"/>
              </a:tabLst>
            </a:pPr>
            <a:r>
              <a:rPr sz="950" spc="-10" dirty="0">
                <a:latin typeface="Cambria"/>
                <a:cs typeface="Cambria"/>
              </a:rPr>
              <a:t>31103</a:t>
            </a:r>
            <a:r>
              <a:rPr sz="950" dirty="0">
                <a:latin typeface="Cambria"/>
                <a:cs typeface="Cambria"/>
              </a:rPr>
              <a:t>	</a:t>
            </a:r>
            <a:r>
              <a:rPr sz="900" spc="-35" dirty="0">
                <a:latin typeface="Trebuchet MS"/>
                <a:cs typeface="Trebuchet MS"/>
              </a:rPr>
              <a:t>BERNARDINELI</a:t>
            </a:r>
            <a:r>
              <a:rPr sz="900" spc="10" dirty="0">
                <a:latin typeface="Trebuchet MS"/>
                <a:cs typeface="Trebuchet MS"/>
              </a:rPr>
              <a:t> </a:t>
            </a:r>
            <a:r>
              <a:rPr sz="900" spc="-35" dirty="0">
                <a:latin typeface="Trebuchet MS"/>
                <a:cs typeface="Trebuchet MS"/>
              </a:rPr>
              <a:t>CNPJ</a:t>
            </a:r>
            <a:endParaRPr sz="900">
              <a:latin typeface="Trebuchet MS"/>
              <a:cs typeface="Trebuchet MS"/>
            </a:endParaRPr>
          </a:p>
          <a:p>
            <a:pPr marL="490855">
              <a:lnSpc>
                <a:spcPts val="1019"/>
              </a:lnSpc>
            </a:pPr>
            <a:r>
              <a:rPr sz="900" spc="-50" dirty="0">
                <a:latin typeface="Trebuchet MS"/>
                <a:cs typeface="Trebuchet MS"/>
              </a:rPr>
              <a:t>10.515.733/0001-</a:t>
            </a:r>
            <a:r>
              <a:rPr sz="900" spc="-25" dirty="0">
                <a:latin typeface="Trebuchet MS"/>
                <a:cs typeface="Trebuchet MS"/>
              </a:rPr>
              <a:t>12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926224" y="5688315"/>
            <a:ext cx="3117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Cambria"/>
                <a:cs typeface="Cambria"/>
              </a:rPr>
              <a:t>3160L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408895" y="5568000"/>
            <a:ext cx="1019810" cy="41402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ct val="86900"/>
              </a:lnSpc>
              <a:spcBef>
                <a:spcPts val="285"/>
              </a:spcBef>
            </a:pPr>
            <a:r>
              <a:rPr sz="950" spc="-50" dirty="0">
                <a:latin typeface="Cambria"/>
                <a:cs typeface="Cambria"/>
              </a:rPr>
              <a:t>Secretaria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da</a:t>
            </a:r>
            <a:r>
              <a:rPr sz="950" spc="1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Receita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65" dirty="0">
                <a:latin typeface="Cambria"/>
                <a:cs typeface="Cambria"/>
              </a:rPr>
              <a:t>Federal</a:t>
            </a:r>
            <a:r>
              <a:rPr sz="950" spc="7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CNPj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00,394.§60/00S8-</a:t>
            </a:r>
            <a:r>
              <a:rPr sz="850" spc="-25" dirty="0">
                <a:latin typeface="Cambria"/>
                <a:cs typeface="Cambria"/>
              </a:rPr>
              <a:t>87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26224" y="6241769"/>
            <a:ext cx="1502410" cy="41719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482600">
              <a:lnSpc>
                <a:spcPts val="950"/>
              </a:lnSpc>
              <a:spcBef>
                <a:spcPts val="325"/>
              </a:spcBef>
              <a:tabLst>
                <a:tab pos="495300" algn="l"/>
              </a:tabLst>
            </a:pPr>
            <a:r>
              <a:rPr sz="950" spc="-50" dirty="0">
                <a:latin typeface="Cambria"/>
                <a:cs typeface="Cambria"/>
              </a:rPr>
              <a:t>Secretaria</a:t>
            </a:r>
            <a:r>
              <a:rPr sz="950" spc="7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da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Receita</a:t>
            </a:r>
            <a:r>
              <a:rPr sz="950" spc="-10" dirty="0">
                <a:latin typeface="Cambria"/>
                <a:cs typeface="Cambria"/>
              </a:rPr>
              <a:t> 31602</a:t>
            </a:r>
            <a:r>
              <a:rPr sz="950" dirty="0">
                <a:latin typeface="Cambria"/>
                <a:cs typeface="Cambria"/>
              </a:rPr>
              <a:t>	</a:t>
            </a:r>
            <a:r>
              <a:rPr sz="900" spc="-35" dirty="0">
                <a:latin typeface="Cambria"/>
                <a:cs typeface="Cambria"/>
              </a:rPr>
              <a:t>Federal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CkPj</a:t>
            </a:r>
            <a:endParaRPr sz="900">
              <a:latin typeface="Cambria"/>
              <a:cs typeface="Cambria"/>
            </a:endParaRPr>
          </a:p>
          <a:p>
            <a:pPr marL="495300">
              <a:lnSpc>
                <a:spcPts val="950"/>
              </a:lnSpc>
            </a:pPr>
            <a:r>
              <a:rPr sz="850" spc="-25" dirty="0">
                <a:latin typeface="Cambria"/>
                <a:cs typeface="Cambria"/>
              </a:rPr>
              <a:t>00.394.460/0058-87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567556" y="1459214"/>
            <a:ext cx="41020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25" dirty="0">
                <a:latin typeface="Trebuchet MS"/>
                <a:cs typeface="Trebuchet MS"/>
              </a:rPr>
              <a:t>Receita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561276" y="1889343"/>
            <a:ext cx="538480" cy="29337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 indent="15240">
              <a:lnSpc>
                <a:spcPts val="919"/>
              </a:lnSpc>
              <a:spcBef>
                <a:spcPts val="350"/>
              </a:spcBef>
            </a:pPr>
            <a:r>
              <a:rPr sz="950" spc="-70" dirty="0">
                <a:latin typeface="Cambria"/>
                <a:cs typeface="Cambria"/>
              </a:rPr>
              <a:t>Assisténcia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45" dirty="0">
                <a:latin typeface="Cambria"/>
                <a:cs typeface="Cambria"/>
              </a:rPr>
              <a:t>Técnica</a:t>
            </a:r>
            <a:r>
              <a:rPr sz="950" spc="4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Pj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129562" y="1338898"/>
            <a:ext cx="601345" cy="2965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45"/>
              </a:lnSpc>
              <a:spcBef>
                <a:spcPts val="135"/>
              </a:spcBef>
            </a:pPr>
            <a:r>
              <a:rPr sz="950" b="1" spc="-45" dirty="0">
                <a:latin typeface="Cambria"/>
                <a:cs typeface="Cambria"/>
              </a:rPr>
              <a:t>Pagamento</a:t>
            </a:r>
            <a:endParaRPr sz="950">
              <a:latin typeface="Cambria"/>
              <a:cs typeface="Cambria"/>
            </a:endParaRPr>
          </a:p>
          <a:p>
            <a:pPr marL="38735">
              <a:lnSpc>
                <a:spcPts val="1045"/>
              </a:lnSpc>
            </a:pPr>
            <a:r>
              <a:rPr sz="950" b="1" spc="-170" dirty="0">
                <a:latin typeface="Cambria"/>
                <a:cs typeface="Cambria"/>
              </a:rPr>
              <a:t>/</a:t>
            </a:r>
            <a:r>
              <a:rPr sz="950" b="1" spc="30" dirty="0">
                <a:latin typeface="Cambria"/>
                <a:cs typeface="Cambria"/>
              </a:rPr>
              <a:t> </a:t>
            </a:r>
            <a:r>
              <a:rPr sz="950" b="1" spc="-10" dirty="0">
                <a:latin typeface="Cambria"/>
                <a:cs typeface="Cambria"/>
              </a:rPr>
              <a:t>Depósito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814057" y="1338898"/>
            <a:ext cx="646430" cy="2965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 algn="r">
              <a:lnSpc>
                <a:spcPts val="1045"/>
              </a:lnSpc>
              <a:spcBef>
                <a:spcPts val="135"/>
              </a:spcBef>
            </a:pPr>
            <a:r>
              <a:rPr sz="950" b="1" spc="-30" dirty="0">
                <a:latin typeface="Cambria"/>
                <a:cs typeface="Cambria"/>
              </a:rPr>
              <a:t>valor</a:t>
            </a:r>
            <a:r>
              <a:rPr sz="950" b="1" spc="-15" dirty="0">
                <a:latin typeface="Cambria"/>
                <a:cs typeface="Cambria"/>
              </a:rPr>
              <a:t> </a:t>
            </a:r>
            <a:r>
              <a:rPr sz="950" spc="-35" dirty="0">
                <a:latin typeface="Cambria"/>
                <a:cs typeface="Cambria"/>
              </a:rPr>
              <a:t>Bruto/</a:t>
            </a:r>
            <a:endParaRPr sz="950">
              <a:latin typeface="Cambria"/>
              <a:cs typeface="Cambria"/>
            </a:endParaRPr>
          </a:p>
          <a:p>
            <a:pPr marR="10795" algn="r">
              <a:lnSpc>
                <a:spcPts val="1045"/>
              </a:lnSpc>
            </a:pPr>
            <a:r>
              <a:rPr sz="950" b="1" spc="-10" dirty="0">
                <a:latin typeface="Cambria"/>
                <a:cs typeface="Cambria"/>
              </a:rPr>
              <a:t>Pririclpal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638526" y="1338898"/>
            <a:ext cx="377190" cy="2965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6985" algn="r">
              <a:lnSpc>
                <a:spcPts val="1045"/>
              </a:lnSpc>
              <a:spcBef>
                <a:spcPts val="135"/>
              </a:spcBef>
            </a:pPr>
            <a:r>
              <a:rPr sz="950" b="1" spc="-35" dirty="0">
                <a:latin typeface="Cambria"/>
                <a:cs typeface="Cambria"/>
              </a:rPr>
              <a:t>juros</a:t>
            </a:r>
            <a:r>
              <a:rPr sz="950" b="1" spc="-10" dirty="0">
                <a:latin typeface="Cambria"/>
                <a:cs typeface="Cambria"/>
              </a:rPr>
              <a:t> </a:t>
            </a:r>
            <a:r>
              <a:rPr sz="950" spc="-60" dirty="0">
                <a:latin typeface="Cambria"/>
                <a:cs typeface="Cambria"/>
              </a:rPr>
              <a:t>e</a:t>
            </a:r>
            <a:endParaRPr sz="950">
              <a:latin typeface="Cambria"/>
              <a:cs typeface="Cambria"/>
            </a:endParaRPr>
          </a:p>
          <a:p>
            <a:pPr marR="5080" algn="r">
              <a:lnSpc>
                <a:spcPts val="1045"/>
              </a:lnSpc>
            </a:pPr>
            <a:r>
              <a:rPr sz="950" b="1" spc="-10" dirty="0">
                <a:latin typeface="Cambria"/>
                <a:cs typeface="Cambria"/>
              </a:rPr>
              <a:t>multa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490358" y="1949501"/>
            <a:ext cx="5378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90" dirty="0">
                <a:latin typeface="Cambria"/>
                <a:cs typeface="Cambria"/>
              </a:rPr>
              <a:t>I1/03/2022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121527" y="1949501"/>
            <a:ext cx="5454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08/03/Z022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70313" y="1949501"/>
            <a:ext cx="3460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Cambria"/>
                <a:cs typeface="Cambria"/>
              </a:rPr>
              <a:t>335,20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570313" y="2502954"/>
            <a:ext cx="768985" cy="40957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 indent="11430">
              <a:lnSpc>
                <a:spcPct val="82800"/>
              </a:lnSpc>
              <a:spcBef>
                <a:spcPts val="330"/>
              </a:spcBef>
            </a:pPr>
            <a:r>
              <a:rPr sz="950" spc="-90" dirty="0">
                <a:latin typeface="Trebuchet MS"/>
                <a:cs typeface="Trebuchet MS"/>
              </a:rPr>
              <a:t>Manutenção</a:t>
            </a:r>
            <a:r>
              <a:rPr sz="950" spc="15" dirty="0">
                <a:latin typeface="Trebuchet MS"/>
                <a:cs typeface="Trebuchet MS"/>
              </a:rPr>
              <a:t> </a:t>
            </a:r>
            <a:r>
              <a:rPr sz="950" spc="-35" dirty="0">
                <a:latin typeface="Trebuchet MS"/>
                <a:cs typeface="Trebuchet MS"/>
              </a:rPr>
              <a:t>da </a:t>
            </a:r>
            <a:r>
              <a:rPr sz="950" spc="-90" dirty="0">
                <a:latin typeface="Trebuchet MS"/>
                <a:cs typeface="Trebuchet MS"/>
              </a:rPr>
              <a:t>Unidade</a:t>
            </a:r>
            <a:r>
              <a:rPr sz="950" spc="45" dirty="0">
                <a:latin typeface="Trebuchet MS"/>
                <a:cs typeface="Trebuchet MS"/>
              </a:rPr>
              <a:t> </a:t>
            </a:r>
            <a:r>
              <a:rPr sz="950" spc="-65" dirty="0">
                <a:latin typeface="Trebuchet MS"/>
                <a:cs typeface="Trebuchet MS"/>
              </a:rPr>
              <a:t>Escolar </a:t>
            </a:r>
            <a:r>
              <a:rPr sz="900" spc="-25" dirty="0">
                <a:latin typeface="Cambria"/>
                <a:cs typeface="Cambria"/>
              </a:rPr>
              <a:t>Pj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485523" y="2626278"/>
            <a:ext cx="11753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Trebuchet MS"/>
                <a:cs typeface="Trebuchet MS"/>
              </a:rPr>
              <a:t>11/03/202d</a:t>
            </a:r>
            <a:r>
              <a:rPr sz="950" spc="260" dirty="0">
                <a:latin typeface="Trebuchet MS"/>
                <a:cs typeface="Trebuchet MS"/>
              </a:rPr>
              <a:t> </a:t>
            </a:r>
            <a:r>
              <a:rPr sz="950" spc="-95" dirty="0">
                <a:latin typeface="Trebuchet MS"/>
                <a:cs typeface="Trebuchet MS"/>
              </a:rPr>
              <a:t>11/03/2022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775515" y="2626278"/>
            <a:ext cx="3441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Trebuchet MS"/>
                <a:cs typeface="Trebuchet MS"/>
              </a:rPr>
              <a:t>260,00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563926" y="3236880"/>
            <a:ext cx="600075" cy="29972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8415" marR="5080" indent="-6350">
              <a:lnSpc>
                <a:spcPts val="969"/>
              </a:lnSpc>
              <a:spcBef>
                <a:spcPts val="310"/>
              </a:spcBef>
            </a:pPr>
            <a:r>
              <a:rPr sz="950" spc="-55" dirty="0">
                <a:latin typeface="Cambria"/>
                <a:cs typeface="Cambria"/>
              </a:rPr>
              <a:t>I4aterials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40" dirty="0">
                <a:latin typeface="Cambria"/>
                <a:cs typeface="Cambria"/>
              </a:rPr>
              <a:t>de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Expediente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64048" y="3973815"/>
            <a:ext cx="829944" cy="29972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8415" marR="5080" indent="-6350">
              <a:lnSpc>
                <a:spcPts val="969"/>
              </a:lnSpc>
              <a:spcBef>
                <a:spcPts val="310"/>
              </a:spcBef>
            </a:pPr>
            <a:r>
              <a:rPr sz="950" spc="-20" dirty="0">
                <a:latin typeface="Cambria"/>
                <a:cs typeface="Cambria"/>
              </a:rPr>
              <a:t>Cesta</a:t>
            </a:r>
            <a:r>
              <a:rPr sz="950" spc="20" dirty="0">
                <a:latin typeface="Cambria"/>
                <a:cs typeface="Cambria"/>
              </a:rPr>
              <a:t> </a:t>
            </a:r>
            <a:r>
              <a:rPr sz="950" spc="-10" dirty="0">
                <a:latin typeface="Cambria"/>
                <a:cs typeface="Cambria"/>
              </a:rPr>
              <a:t>básica </a:t>
            </a:r>
            <a:r>
              <a:rPr sz="950" spc="-60" dirty="0">
                <a:latin typeface="Cambria"/>
                <a:cs typeface="Cambria"/>
              </a:rPr>
              <a:t>Idissídio</a:t>
            </a:r>
            <a:r>
              <a:rPr sz="950" spc="40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coletiYo)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569942" y="4828057"/>
            <a:ext cx="593725" cy="30226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990"/>
              </a:lnSpc>
              <a:spcBef>
                <a:spcPts val="295"/>
              </a:spcBef>
            </a:pPr>
            <a:r>
              <a:rPr sz="950" spc="-60" dirty="0">
                <a:latin typeface="Cambria"/>
                <a:cs typeface="Cambria"/>
              </a:rPr>
              <a:t>Materiais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40" dirty="0">
                <a:latin typeface="Cambria"/>
                <a:cs typeface="Cambria"/>
              </a:rPr>
              <a:t>de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Expediente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487341" y="3309572"/>
            <a:ext cx="54610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50" dirty="0">
                <a:latin typeface="Trebuchet MS"/>
                <a:cs typeface="Trebuchet MS"/>
              </a:rPr>
              <a:t>OB/03/2022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130437" y="3309572"/>
            <a:ext cx="54292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45" dirty="0">
                <a:latin typeface="Trebuchet MS"/>
                <a:cs typeface="Trebuchet MS"/>
              </a:rPr>
              <a:t>11/D3/2022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775877" y="3309572"/>
            <a:ext cx="34226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Trebuchet MS"/>
                <a:cs typeface="Trebuchet MS"/>
              </a:rPr>
              <a:t>286,05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848993" y="1396298"/>
            <a:ext cx="95885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b="1" spc="-20" dirty="0">
                <a:latin typeface="Cambria"/>
                <a:cs typeface="Cambria"/>
              </a:rPr>
              <a:t>Líquido</a:t>
            </a:r>
            <a:r>
              <a:rPr sz="900" b="1" spc="210" dirty="0">
                <a:latin typeface="Cambria"/>
                <a:cs typeface="Cambria"/>
              </a:rPr>
              <a:t> </a:t>
            </a:r>
            <a:r>
              <a:rPr sz="900" b="1" spc="-25" dirty="0">
                <a:latin typeface="Cambria"/>
                <a:cs typeface="Cambria"/>
              </a:rPr>
              <a:t>Prg./Ação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096760" y="1285258"/>
            <a:ext cx="570230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11430" algn="r">
              <a:lnSpc>
                <a:spcPts val="944"/>
              </a:lnSpc>
              <a:spcBef>
                <a:spcPts val="135"/>
              </a:spcBef>
            </a:pPr>
            <a:r>
              <a:rPr sz="850" b="1" spc="-10" dirty="0">
                <a:latin typeface="Cambria"/>
                <a:cs typeface="Cambria"/>
              </a:rPr>
              <a:t>Qescontes</a:t>
            </a:r>
            <a:endParaRPr sz="850">
              <a:latin typeface="Cambria"/>
              <a:cs typeface="Cambria"/>
            </a:endParaRPr>
          </a:p>
          <a:p>
            <a:pPr marR="5080" algn="r">
              <a:lnSpc>
                <a:spcPts val="925"/>
              </a:lnSpc>
            </a:pPr>
            <a:r>
              <a:rPr sz="900" b="1" spc="-50" dirty="0">
                <a:latin typeface="Cambria"/>
                <a:cs typeface="Cambria"/>
              </a:rPr>
              <a:t>e</a:t>
            </a:r>
            <a:endParaRPr sz="900">
              <a:latin typeface="Cambria"/>
              <a:cs typeface="Cambria"/>
            </a:endParaRPr>
          </a:p>
          <a:p>
            <a:pPr marR="17780" algn="r">
              <a:lnSpc>
                <a:spcPts val="1060"/>
              </a:lnSpc>
            </a:pPr>
            <a:r>
              <a:rPr sz="950" b="1" spc="-25" dirty="0">
                <a:latin typeface="Cambria"/>
                <a:cs typeface="Cambria"/>
              </a:rPr>
              <a:t>Retenções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493521" y="1949752"/>
            <a:ext cx="23431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0.00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059005" y="1949752"/>
            <a:ext cx="2273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0,00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499537" y="2623520"/>
            <a:ext cx="2324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Cambria"/>
                <a:cs typeface="Cambria"/>
              </a:rPr>
              <a:t>0,D0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8059005" y="2623520"/>
            <a:ext cx="2273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0,00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695366" y="1940477"/>
            <a:ext cx="3460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Cambria"/>
                <a:cs typeface="Cambria"/>
              </a:rPr>
              <a:t>335,20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505158" y="3291023"/>
            <a:ext cx="22669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5" dirty="0">
                <a:latin typeface="Cambria"/>
                <a:cs typeface="Cambria"/>
              </a:rPr>
              <a:t>0,00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064627" y="3291023"/>
            <a:ext cx="22669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5" dirty="0">
                <a:latin typeface="Cambria"/>
                <a:cs typeface="Cambria"/>
              </a:rPr>
              <a:t>0,00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702301" y="3291023"/>
            <a:ext cx="35306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40" dirty="0">
                <a:latin typeface="Cambria"/>
                <a:cs typeface="Cambria"/>
              </a:rPr>
              <a:t>286.05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484248" y="4037232"/>
            <a:ext cx="5467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ambria"/>
                <a:cs typeface="Cambria"/>
              </a:rPr>
              <a:t>02/03/2022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125088" y="4037232"/>
            <a:ext cx="5467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ambria"/>
                <a:cs typeface="Cambria"/>
              </a:rPr>
              <a:t>11/03/2022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774793" y="4037232"/>
            <a:ext cx="42925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5" dirty="0">
                <a:latin typeface="Cambria"/>
                <a:cs typeface="Cambria"/>
              </a:rPr>
              <a:t>1.928,00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505554" y="4037232"/>
            <a:ext cx="2254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Cambria"/>
                <a:cs typeface="Cambria"/>
              </a:rPr>
              <a:t>0,0D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065544" y="4037232"/>
            <a:ext cx="2254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Cambria"/>
                <a:cs typeface="Cambria"/>
              </a:rPr>
              <a:t>D,00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483853" y="4891223"/>
            <a:ext cx="5473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02/03/2022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124543" y="4891223"/>
            <a:ext cx="5473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11/03/2022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780431" y="4891223"/>
            <a:ext cx="3422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Cambria"/>
                <a:cs typeface="Cambria"/>
              </a:rPr>
              <a:t>488,00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505947" y="4897741"/>
            <a:ext cx="22732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071432" y="4897741"/>
            <a:ext cx="22097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569942" y="5628158"/>
            <a:ext cx="723265" cy="2965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45"/>
              </a:lnSpc>
              <a:spcBef>
                <a:spcPts val="135"/>
              </a:spcBef>
            </a:pPr>
            <a:r>
              <a:rPr sz="950" spc="-55" dirty="0">
                <a:latin typeface="Cambria"/>
                <a:cs typeface="Cambria"/>
              </a:rPr>
              <a:t>INSS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950" spc="-65" dirty="0">
                <a:latin typeface="Cambria"/>
                <a:cs typeface="Cambria"/>
              </a:rPr>
              <a:t>Patronal</a:t>
            </a:r>
            <a:r>
              <a:rPr sz="950" spc="25" dirty="0">
                <a:latin typeface="Cambria"/>
                <a:cs typeface="Cambria"/>
              </a:rPr>
              <a:t> </a:t>
            </a:r>
            <a:r>
              <a:rPr sz="550" spc="-50" dirty="0">
                <a:latin typeface="Courier New"/>
                <a:cs typeface="Courier New"/>
              </a:rPr>
              <a:t>e</a:t>
            </a:r>
            <a:endParaRPr sz="550">
              <a:latin typeface="Courier New"/>
              <a:cs typeface="Courier New"/>
            </a:endParaRPr>
          </a:p>
          <a:p>
            <a:pPr marL="12700">
              <a:lnSpc>
                <a:spcPts val="1045"/>
              </a:lnSpc>
            </a:pPr>
            <a:r>
              <a:rPr sz="950" spc="-10" dirty="0">
                <a:latin typeface="Cambria"/>
                <a:cs typeface="Cambria"/>
              </a:rPr>
              <a:t>Empregados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484450" y="5694582"/>
            <a:ext cx="5530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urier New"/>
                <a:cs typeface="Courier New"/>
              </a:rPr>
              <a:t>0102fl0ZZ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128196" y="5694582"/>
            <a:ext cx="5473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30" dirty="0">
                <a:latin typeface="Courier New"/>
                <a:cs typeface="Courier New"/>
              </a:rPr>
              <a:t>16íQ3/20]2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777902" y="5694582"/>
            <a:ext cx="48831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35" dirty="0">
                <a:latin typeface="Courier New"/>
                <a:cs typeface="Courier New"/>
              </a:rPr>
              <a:t>16.115,39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7499739" y="5694582"/>
            <a:ext cx="2400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10" dirty="0">
                <a:latin typeface="Courier New"/>
                <a:cs typeface="Courier New"/>
              </a:rPr>
              <a:t>0.00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071239" y="5694582"/>
            <a:ext cx="2254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40" dirty="0">
                <a:latin typeface="Courier New"/>
                <a:cs typeface="Courier New"/>
              </a:rPr>
              <a:t>0,00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569942" y="6362084"/>
            <a:ext cx="66611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0" dirty="0">
                <a:latin typeface="Cambria"/>
                <a:cs typeface="Cambria"/>
              </a:rPr>
              <a:t>PI5</a:t>
            </a:r>
            <a:r>
              <a:rPr sz="950" spc="15" dirty="0">
                <a:latin typeface="Cambria"/>
                <a:cs typeface="Cambria"/>
              </a:rPr>
              <a:t> </a:t>
            </a:r>
            <a:r>
              <a:rPr sz="950" spc="-120" dirty="0">
                <a:latin typeface="Cambria"/>
                <a:cs typeface="Cambria"/>
              </a:rPr>
              <a:t>s/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Salários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488951" y="6362084"/>
            <a:ext cx="5473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38/02/2022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130559" y="6362084"/>
            <a:ext cx="5473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5" dirty="0">
                <a:latin typeface="Cambria"/>
                <a:cs typeface="Cambria"/>
              </a:rPr>
              <a:t>16/03/2022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786445" y="6362084"/>
            <a:ext cx="3422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Cambria"/>
                <a:cs typeface="Cambria"/>
              </a:rPr>
              <a:t>475,77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515348" y="6365343"/>
            <a:ext cx="22669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Trebuchet MS"/>
                <a:cs typeface="Trebuchet MS"/>
              </a:rPr>
              <a:t>0.00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080832" y="6365343"/>
            <a:ext cx="2197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5" dirty="0">
                <a:latin typeface="Trebuchet MS"/>
                <a:cs typeface="Trebuchet MS"/>
              </a:rPr>
              <a:t>0,O0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283200" y="1880319"/>
            <a:ext cx="42735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4445">
              <a:lnSpc>
                <a:spcPts val="950"/>
              </a:lnSpc>
              <a:spcBef>
                <a:spcPts val="325"/>
              </a:spcBef>
            </a:pPr>
            <a:r>
              <a:rPr sz="950" spc="-10" dirty="0">
                <a:latin typeface="Consolas"/>
                <a:cs typeface="Consolas"/>
              </a:rPr>
              <a:t>CUstos </a:t>
            </a:r>
            <a:r>
              <a:rPr sz="950" spc="-140" dirty="0">
                <a:latin typeface="Consolas"/>
                <a:cs typeface="Consolas"/>
              </a:rPr>
              <a:t>lndietos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8677690" y="2614246"/>
            <a:ext cx="4819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850" dirty="0">
                <a:latin typeface="Cambria"/>
                <a:cs typeface="Cambria"/>
              </a:rPr>
              <a:t>269,00</a:t>
            </a:r>
            <a:r>
              <a:rPr sz="850" spc="114" dirty="0">
                <a:latin typeface="Cambria"/>
                <a:cs typeface="Cambria"/>
              </a:rPr>
              <a:t> </a:t>
            </a:r>
            <a:r>
              <a:rPr sz="1425" spc="-89" baseline="-26315" dirty="0">
                <a:latin typeface="Cambria"/>
                <a:cs typeface="Cambria"/>
              </a:rPr>
              <a:t>“</a:t>
            </a:r>
            <a:endParaRPr sz="1425" baseline="-26315">
              <a:latin typeface="Cambria"/>
              <a:cs typeface="Cambri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9294280" y="2585420"/>
            <a:ext cx="422909" cy="2647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825"/>
              </a:lnSpc>
              <a:spcBef>
                <a:spcPts val="90"/>
              </a:spcBef>
            </a:pPr>
            <a:r>
              <a:rPr sz="750" spc="-10" dirty="0">
                <a:latin typeface="Cambria"/>
                <a:cs typeface="Cambria"/>
              </a:rPr>
              <a:t>CuStOS</a:t>
            </a:r>
            <a:endParaRPr sz="750">
              <a:latin typeface="Cambria"/>
              <a:cs typeface="Cambria"/>
            </a:endParaRPr>
          </a:p>
          <a:p>
            <a:pPr marL="12700">
              <a:lnSpc>
                <a:spcPts val="1065"/>
              </a:lnSpc>
            </a:pPr>
            <a:r>
              <a:rPr sz="950" spc="-60" dirty="0">
                <a:latin typeface="Cambria"/>
                <a:cs typeface="Cambria"/>
              </a:rPr>
              <a:t>indiretos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8706210" y="4028208"/>
            <a:ext cx="4286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5" dirty="0">
                <a:latin typeface="Consolas"/>
                <a:cs typeface="Consolas"/>
              </a:rPr>
              <a:t>l.9ZB,D0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711734" y="4888466"/>
            <a:ext cx="3543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Cambria"/>
                <a:cs typeface="Cambria"/>
              </a:rPr>
              <a:t>488,00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8724883" y="5682801"/>
            <a:ext cx="49784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Times New Roman"/>
                <a:cs typeface="Times New Roman"/>
              </a:rPr>
              <a:t>lG,</a:t>
            </a:r>
            <a:r>
              <a:rPr sz="850" b="1" spc="-10" dirty="0">
                <a:latin typeface="Times New Roman"/>
                <a:cs typeface="Times New Roman"/>
              </a:rPr>
              <a:t>115,39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723531" y="6353061"/>
            <a:ext cx="35306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40" dirty="0">
                <a:latin typeface="Cambria"/>
                <a:cs typeface="Cambria"/>
              </a:rPr>
              <a:t>475,77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9295232" y="3221841"/>
            <a:ext cx="422275" cy="30226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4445">
              <a:lnSpc>
                <a:spcPts val="990"/>
              </a:lnSpc>
              <a:spcBef>
                <a:spcPts val="295"/>
              </a:spcBef>
            </a:pPr>
            <a:r>
              <a:rPr sz="950" spc="-25" dirty="0">
                <a:latin typeface="Consolas"/>
                <a:cs typeface="Consolas"/>
              </a:rPr>
              <a:t>Custos </a:t>
            </a:r>
            <a:r>
              <a:rPr sz="950" spc="-190" dirty="0">
                <a:latin typeface="Consolas"/>
                <a:cs typeface="Consolas"/>
              </a:rPr>
              <a:t>Indiretos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9304369" y="3962034"/>
            <a:ext cx="454659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Recursos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050"/>
              </a:lnSpc>
            </a:pPr>
            <a:r>
              <a:rPr sz="950" spc="-70" dirty="0">
                <a:latin typeface="Cambria"/>
                <a:cs typeface="Cambria"/>
              </a:rPr>
              <a:t>Humanos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9309778" y="4803493"/>
            <a:ext cx="422909" cy="3092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55"/>
              </a:lnSpc>
              <a:spcBef>
                <a:spcPts val="135"/>
              </a:spcBef>
            </a:pPr>
            <a:r>
              <a:rPr sz="1050" spc="-10" dirty="0">
                <a:latin typeface="Cambria"/>
                <a:cs typeface="Cambria"/>
              </a:rPr>
              <a:t>Custos</a:t>
            </a:r>
            <a:endParaRPr sz="1050">
              <a:latin typeface="Cambria"/>
              <a:cs typeface="Cambria"/>
            </a:endParaRPr>
          </a:p>
          <a:p>
            <a:pPr marL="12700">
              <a:lnSpc>
                <a:spcPts val="1035"/>
              </a:lnSpc>
            </a:pPr>
            <a:r>
              <a:rPr sz="950" spc="-65" dirty="0">
                <a:latin typeface="Cambria"/>
                <a:cs typeface="Cambria"/>
              </a:rPr>
              <a:t>Indiretos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322417" y="5607103"/>
            <a:ext cx="459740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950"/>
              </a:lnSpc>
              <a:spcBef>
                <a:spcPts val="325"/>
              </a:spcBef>
            </a:pPr>
            <a:r>
              <a:rPr sz="950" spc="-50" dirty="0">
                <a:latin typeface="Cambria"/>
                <a:cs typeface="Cambria"/>
              </a:rPr>
              <a:t>Recursos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75" dirty="0">
                <a:latin typeface="Cambria"/>
                <a:cs typeface="Cambria"/>
              </a:rPr>
              <a:t>Humanos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9334818" y="6293655"/>
            <a:ext cx="462280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3335">
              <a:lnSpc>
                <a:spcPts val="925"/>
              </a:lnSpc>
              <a:spcBef>
                <a:spcPts val="135"/>
              </a:spcBef>
            </a:pPr>
            <a:r>
              <a:rPr sz="800" spc="-10" dirty="0">
                <a:latin typeface="Cambria"/>
                <a:cs typeface="Cambria"/>
              </a:rPr>
              <a:t>RecuKos</a:t>
            </a:r>
            <a:endParaRPr sz="800">
              <a:latin typeface="Cambria"/>
              <a:cs typeface="Cambria"/>
            </a:endParaRPr>
          </a:p>
          <a:p>
            <a:pPr marL="12700">
              <a:lnSpc>
                <a:spcPts val="1045"/>
              </a:lnSpc>
            </a:pPr>
            <a:r>
              <a:rPr sz="900" spc="-30" dirty="0">
                <a:latin typeface="Cambria"/>
                <a:cs typeface="Cambria"/>
              </a:rPr>
              <a:t>Humanos</a:t>
            </a:r>
            <a:endParaRPr sz="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13305" y="108271"/>
            <a:ext cx="366963" cy="454794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934300" y="7343768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>
                <a:moveTo>
                  <a:pt x="0" y="0"/>
                </a:moveTo>
                <a:lnTo>
                  <a:pt x="472239" y="0"/>
                </a:lnTo>
              </a:path>
            </a:pathLst>
          </a:custGeom>
          <a:ln w="150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246" y="1049744"/>
            <a:ext cx="0" cy="5165090"/>
          </a:xfrm>
          <a:custGeom>
            <a:avLst/>
            <a:gdLst/>
            <a:ahLst/>
            <a:cxnLst/>
            <a:rect l="l" t="t" r="r" b="b"/>
            <a:pathLst>
              <a:path h="5165090">
                <a:moveTo>
                  <a:pt x="0" y="5164559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7694" y="1242249"/>
            <a:ext cx="0" cy="4978400"/>
          </a:xfrm>
          <a:custGeom>
            <a:avLst/>
            <a:gdLst/>
            <a:ahLst/>
            <a:cxnLst/>
            <a:rect l="l" t="t" r="r" b="b"/>
            <a:pathLst>
              <a:path h="4978400">
                <a:moveTo>
                  <a:pt x="0" y="4978070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75446" y="1248265"/>
            <a:ext cx="0" cy="4972050"/>
          </a:xfrm>
          <a:custGeom>
            <a:avLst/>
            <a:gdLst/>
            <a:ahLst/>
            <a:cxnLst/>
            <a:rect l="l" t="t" r="r" b="b"/>
            <a:pathLst>
              <a:path h="4972050">
                <a:moveTo>
                  <a:pt x="0" y="4972054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15389" y="1248265"/>
            <a:ext cx="0" cy="4972050"/>
          </a:xfrm>
          <a:custGeom>
            <a:avLst/>
            <a:gdLst/>
            <a:ahLst/>
            <a:cxnLst/>
            <a:rect l="l" t="t" r="r" b="b"/>
            <a:pathLst>
              <a:path h="4972050">
                <a:moveTo>
                  <a:pt x="0" y="4972054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08684" y="1242249"/>
            <a:ext cx="0" cy="4984115"/>
          </a:xfrm>
          <a:custGeom>
            <a:avLst/>
            <a:gdLst/>
            <a:ahLst/>
            <a:cxnLst/>
            <a:rect l="l" t="t" r="r" b="b"/>
            <a:pathLst>
              <a:path h="4984115">
                <a:moveTo>
                  <a:pt x="0" y="4984086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57699" y="1248265"/>
            <a:ext cx="0" cy="4978400"/>
          </a:xfrm>
          <a:custGeom>
            <a:avLst/>
            <a:gdLst/>
            <a:ahLst/>
            <a:cxnLst/>
            <a:rect l="l" t="t" r="r" b="b"/>
            <a:pathLst>
              <a:path h="4978400">
                <a:moveTo>
                  <a:pt x="0" y="4978070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78114" y="1248265"/>
            <a:ext cx="0" cy="4972050"/>
          </a:xfrm>
          <a:custGeom>
            <a:avLst/>
            <a:gdLst/>
            <a:ahLst/>
            <a:cxnLst/>
            <a:rect l="l" t="t" r="r" b="b"/>
            <a:pathLst>
              <a:path h="4972050">
                <a:moveTo>
                  <a:pt x="0" y="4972054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21804" y="1248265"/>
            <a:ext cx="0" cy="4972050"/>
          </a:xfrm>
          <a:custGeom>
            <a:avLst/>
            <a:gdLst/>
            <a:ahLst/>
            <a:cxnLst/>
            <a:rect l="l" t="t" r="r" b="b"/>
            <a:pathLst>
              <a:path h="4972050">
                <a:moveTo>
                  <a:pt x="0" y="4972054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7525" y="1242249"/>
            <a:ext cx="0" cy="4978400"/>
          </a:xfrm>
          <a:custGeom>
            <a:avLst/>
            <a:gdLst/>
            <a:ahLst/>
            <a:cxnLst/>
            <a:rect l="l" t="t" r="r" b="b"/>
            <a:pathLst>
              <a:path h="4978400">
                <a:moveTo>
                  <a:pt x="0" y="4978070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11452" y="1242249"/>
            <a:ext cx="0" cy="4966335"/>
          </a:xfrm>
          <a:custGeom>
            <a:avLst/>
            <a:gdLst/>
            <a:ahLst/>
            <a:cxnLst/>
            <a:rect l="l" t="t" r="r" b="b"/>
            <a:pathLst>
              <a:path h="4966335">
                <a:moveTo>
                  <a:pt x="0" y="4966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176936" y="1242249"/>
            <a:ext cx="0" cy="4954270"/>
          </a:xfrm>
          <a:custGeom>
            <a:avLst/>
            <a:gdLst/>
            <a:ahLst/>
            <a:cxnLst/>
            <a:rect l="l" t="t" r="r" b="b"/>
            <a:pathLst>
              <a:path h="4954270">
                <a:moveTo>
                  <a:pt x="0" y="4954007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14609" y="1236233"/>
            <a:ext cx="0" cy="4954270"/>
          </a:xfrm>
          <a:custGeom>
            <a:avLst/>
            <a:gdLst/>
            <a:ahLst/>
            <a:cxnLst/>
            <a:rect l="l" t="t" r="r" b="b"/>
            <a:pathLst>
              <a:path h="4954270">
                <a:moveTo>
                  <a:pt x="0" y="4954007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98140" y="1224201"/>
            <a:ext cx="0" cy="3847465"/>
          </a:xfrm>
          <a:custGeom>
            <a:avLst/>
            <a:gdLst/>
            <a:ahLst/>
            <a:cxnLst/>
            <a:rect l="l" t="t" r="r" b="b"/>
            <a:pathLst>
              <a:path h="3847465">
                <a:moveTo>
                  <a:pt x="0" y="3847100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108003" y="1013649"/>
            <a:ext cx="0" cy="2656205"/>
          </a:xfrm>
          <a:custGeom>
            <a:avLst/>
            <a:gdLst/>
            <a:ahLst/>
            <a:cxnLst/>
            <a:rect l="l" t="t" r="r" b="b"/>
            <a:pathLst>
              <a:path h="2656204">
                <a:moveTo>
                  <a:pt x="0" y="2655973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162146" y="2758229"/>
            <a:ext cx="0" cy="3390265"/>
          </a:xfrm>
          <a:custGeom>
            <a:avLst/>
            <a:gdLst/>
            <a:ahLst/>
            <a:cxnLst/>
            <a:rect l="l" t="t" r="r" b="b"/>
            <a:pathLst>
              <a:path h="3390265">
                <a:moveTo>
                  <a:pt x="0" y="3389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7648" y="6206783"/>
            <a:ext cx="9231630" cy="0"/>
          </a:xfrm>
          <a:custGeom>
            <a:avLst/>
            <a:gdLst/>
            <a:ahLst/>
            <a:cxnLst/>
            <a:rect l="l" t="t" r="r" b="b"/>
            <a:pathLst>
              <a:path w="9231630">
                <a:moveTo>
                  <a:pt x="0" y="0"/>
                </a:moveTo>
                <a:lnTo>
                  <a:pt x="9231227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3664" y="5551061"/>
            <a:ext cx="9556115" cy="0"/>
          </a:xfrm>
          <a:custGeom>
            <a:avLst/>
            <a:gdLst/>
            <a:ahLst/>
            <a:cxnLst/>
            <a:rect l="l" t="t" r="r" b="b"/>
            <a:pathLst>
              <a:path w="9556115">
                <a:moveTo>
                  <a:pt x="0" y="0"/>
                </a:moveTo>
                <a:lnTo>
                  <a:pt x="955608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649680" y="4617109"/>
            <a:ext cx="9520555" cy="27305"/>
            <a:chOff x="649680" y="4617109"/>
            <a:chExt cx="9520555" cy="27305"/>
          </a:xfrm>
        </p:grpSpPr>
        <p:sp>
          <p:nvSpPr>
            <p:cNvPr id="22" name="object 22"/>
            <p:cNvSpPr/>
            <p:nvPr/>
          </p:nvSpPr>
          <p:spPr>
            <a:xfrm>
              <a:off x="3007869" y="4642677"/>
              <a:ext cx="508634" cy="0"/>
            </a:xfrm>
            <a:custGeom>
              <a:avLst/>
              <a:gdLst/>
              <a:ahLst/>
              <a:cxnLst/>
              <a:rect l="l" t="t" r="r" b="b"/>
              <a:pathLst>
                <a:path w="508635">
                  <a:moveTo>
                    <a:pt x="0" y="0"/>
                  </a:moveTo>
                  <a:lnTo>
                    <a:pt x="508334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9680" y="4618613"/>
              <a:ext cx="9520555" cy="0"/>
            </a:xfrm>
            <a:custGeom>
              <a:avLst/>
              <a:gdLst/>
              <a:ahLst/>
              <a:cxnLst/>
              <a:rect l="l" t="t" r="r" b="b"/>
              <a:pathLst>
                <a:path w="9520555">
                  <a:moveTo>
                    <a:pt x="0" y="0"/>
                  </a:moveTo>
                  <a:lnTo>
                    <a:pt x="9519985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49680" y="3660598"/>
            <a:ext cx="9508490" cy="39370"/>
            <a:chOff x="649680" y="3660598"/>
            <a:chExt cx="9508490" cy="39370"/>
          </a:xfrm>
        </p:grpSpPr>
        <p:sp>
          <p:nvSpPr>
            <p:cNvPr id="25" name="object 25"/>
            <p:cNvSpPr/>
            <p:nvPr/>
          </p:nvSpPr>
          <p:spPr>
            <a:xfrm>
              <a:off x="649680" y="3698197"/>
              <a:ext cx="9508490" cy="0"/>
            </a:xfrm>
            <a:custGeom>
              <a:avLst/>
              <a:gdLst/>
              <a:ahLst/>
              <a:cxnLst/>
              <a:rect l="l" t="t" r="r" b="b"/>
              <a:pathLst>
                <a:path w="9508490">
                  <a:moveTo>
                    <a:pt x="0" y="0"/>
                  </a:moveTo>
                  <a:lnTo>
                    <a:pt x="9507954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34999" y="3662102"/>
              <a:ext cx="617220" cy="0"/>
            </a:xfrm>
            <a:custGeom>
              <a:avLst/>
              <a:gdLst/>
              <a:ahLst/>
              <a:cxnLst/>
              <a:rect l="l" t="t" r="r" b="b"/>
              <a:pathLst>
                <a:path w="617220">
                  <a:moveTo>
                    <a:pt x="0" y="0"/>
                  </a:moveTo>
                  <a:lnTo>
                    <a:pt x="616618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55696" y="3022924"/>
            <a:ext cx="9484360" cy="27305"/>
            <a:chOff x="655696" y="3022924"/>
            <a:chExt cx="9484360" cy="27305"/>
          </a:xfrm>
        </p:grpSpPr>
        <p:sp>
          <p:nvSpPr>
            <p:cNvPr id="28" name="object 28"/>
            <p:cNvSpPr/>
            <p:nvPr/>
          </p:nvSpPr>
          <p:spPr>
            <a:xfrm>
              <a:off x="4650180" y="3048490"/>
              <a:ext cx="875665" cy="0"/>
            </a:xfrm>
            <a:custGeom>
              <a:avLst/>
              <a:gdLst/>
              <a:ahLst/>
              <a:cxnLst/>
              <a:rect l="l" t="t" r="r" b="b"/>
              <a:pathLst>
                <a:path w="875664">
                  <a:moveTo>
                    <a:pt x="0" y="0"/>
                  </a:moveTo>
                  <a:lnTo>
                    <a:pt x="875297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5696" y="3024428"/>
              <a:ext cx="9484360" cy="0"/>
            </a:xfrm>
            <a:custGeom>
              <a:avLst/>
              <a:gdLst/>
              <a:ahLst/>
              <a:cxnLst/>
              <a:rect l="l" t="t" r="r" b="b"/>
              <a:pathLst>
                <a:path w="9484360">
                  <a:moveTo>
                    <a:pt x="0" y="0"/>
                  </a:moveTo>
                  <a:lnTo>
                    <a:pt x="9483890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661710" y="2350658"/>
            <a:ext cx="9465945" cy="0"/>
          </a:xfrm>
          <a:custGeom>
            <a:avLst/>
            <a:gdLst/>
            <a:ahLst/>
            <a:cxnLst/>
            <a:rect l="l" t="t" r="r" b="b"/>
            <a:pathLst>
              <a:path w="9465945">
                <a:moveTo>
                  <a:pt x="0" y="0"/>
                </a:moveTo>
                <a:lnTo>
                  <a:pt x="9465843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7726" y="1676889"/>
            <a:ext cx="9441815" cy="0"/>
          </a:xfrm>
          <a:custGeom>
            <a:avLst/>
            <a:gdLst/>
            <a:ahLst/>
            <a:cxnLst/>
            <a:rect l="l" t="t" r="r" b="b"/>
            <a:pathLst>
              <a:path w="9441815">
                <a:moveTo>
                  <a:pt x="0" y="0"/>
                </a:moveTo>
                <a:lnTo>
                  <a:pt x="9441780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667726" y="1248265"/>
            <a:ext cx="9424035" cy="27305"/>
            <a:chOff x="667726" y="1248265"/>
            <a:chExt cx="9424035" cy="27305"/>
          </a:xfrm>
        </p:grpSpPr>
        <p:sp>
          <p:nvSpPr>
            <p:cNvPr id="33" name="object 33"/>
            <p:cNvSpPr/>
            <p:nvPr/>
          </p:nvSpPr>
          <p:spPr>
            <a:xfrm>
              <a:off x="2267926" y="1273832"/>
              <a:ext cx="4611370" cy="0"/>
            </a:xfrm>
            <a:custGeom>
              <a:avLst/>
              <a:gdLst/>
              <a:ahLst/>
              <a:cxnLst/>
              <a:rect l="l" t="t" r="r" b="b"/>
              <a:pathLst>
                <a:path w="4611370">
                  <a:moveTo>
                    <a:pt x="0" y="0"/>
                  </a:moveTo>
                  <a:lnTo>
                    <a:pt x="4611102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7726" y="1249769"/>
              <a:ext cx="9424035" cy="0"/>
            </a:xfrm>
            <a:custGeom>
              <a:avLst/>
              <a:gdLst/>
              <a:ahLst/>
              <a:cxnLst/>
              <a:rect l="l" t="t" r="r" b="b"/>
              <a:pathLst>
                <a:path w="9424035">
                  <a:moveTo>
                    <a:pt x="0" y="0"/>
                  </a:moveTo>
                  <a:lnTo>
                    <a:pt x="9423732" y="0"/>
                  </a:lnTo>
                </a:path>
              </a:pathLst>
            </a:custGeom>
            <a:ln w="3175">
              <a:solidFill>
                <a:srgbClr val="0F0F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661710" y="1063278"/>
            <a:ext cx="9429750" cy="0"/>
          </a:xfrm>
          <a:custGeom>
            <a:avLst/>
            <a:gdLst/>
            <a:ahLst/>
            <a:cxnLst/>
            <a:rect l="l" t="t" r="r" b="b"/>
            <a:pathLst>
              <a:path w="9429750">
                <a:moveTo>
                  <a:pt x="0" y="0"/>
                </a:moveTo>
                <a:lnTo>
                  <a:pt x="9429748" y="0"/>
                </a:lnTo>
              </a:path>
            </a:pathLst>
          </a:custGeom>
          <a:ln w="3175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871884" y="6146625"/>
            <a:ext cx="316230" cy="0"/>
          </a:xfrm>
          <a:custGeom>
            <a:avLst/>
            <a:gdLst/>
            <a:ahLst/>
            <a:cxnLst/>
            <a:rect l="l" t="t" r="r" b="b"/>
            <a:pathLst>
              <a:path w="316229">
                <a:moveTo>
                  <a:pt x="0" y="0"/>
                </a:moveTo>
                <a:lnTo>
                  <a:pt x="315828" y="0"/>
                </a:lnTo>
              </a:path>
            </a:pathLst>
          </a:custGeom>
          <a:ln w="150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4364" y="1383620"/>
            <a:ext cx="583531" cy="22258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1790" y="3573370"/>
            <a:ext cx="499310" cy="108284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5774" y="4126822"/>
            <a:ext cx="541420" cy="96252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80258" y="1377604"/>
            <a:ext cx="673768" cy="108284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42285" y="3146247"/>
            <a:ext cx="294773" cy="90236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2556628" y="242708"/>
            <a:ext cx="6320155" cy="375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60"/>
              </a:lnSpc>
              <a:spcBef>
                <a:spcPts val="130"/>
              </a:spcBef>
            </a:pPr>
            <a:r>
              <a:rPr sz="1200" b="1" spc="-100" dirty="0">
                <a:latin typeface="Cambria"/>
                <a:cs typeface="Cambria"/>
              </a:rPr>
              <a:t>APIAA</a:t>
            </a:r>
            <a:r>
              <a:rPr sz="1200" b="1" spc="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b="1" spc="-30" dirty="0">
                <a:latin typeface="Cambria"/>
                <a:cs typeface="Cambria"/>
              </a:rPr>
              <a:t>ASSOCIAÇÃO</a:t>
            </a:r>
            <a:r>
              <a:rPr sz="1200" b="1" spc="110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DOS</a:t>
            </a:r>
            <a:r>
              <a:rPr sz="1200" b="1" spc="55" dirty="0">
                <a:latin typeface="Cambria"/>
                <a:cs typeface="Cambria"/>
              </a:rPr>
              <a:t> </a:t>
            </a:r>
            <a:r>
              <a:rPr sz="1200" b="1" spc="-80" dirty="0">
                <a:latin typeface="Cambria"/>
                <a:cs typeface="Cambria"/>
              </a:rPr>
              <a:t>NIORADORES</a:t>
            </a:r>
            <a:r>
              <a:rPr sz="1200" b="1" spc="110" dirty="0">
                <a:latin typeface="Cambria"/>
                <a:cs typeface="Cambria"/>
              </a:rPr>
              <a:t> </a:t>
            </a:r>
            <a:r>
              <a:rPr sz="1200" b="1" spc="-70" dirty="0">
                <a:latin typeface="Cambria"/>
                <a:cs typeface="Cambria"/>
              </a:rPr>
              <a:t>PARA</a:t>
            </a:r>
            <a:r>
              <a:rPr sz="1200" b="1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0</a:t>
            </a:r>
            <a:r>
              <a:rPr sz="1200" spc="185" dirty="0">
                <a:latin typeface="Cambria"/>
                <a:cs typeface="Cambria"/>
              </a:rPr>
              <a:t> </a:t>
            </a:r>
            <a:r>
              <a:rPr sz="1200" b="1" spc="-55" dirty="0">
                <a:latin typeface="Cambria"/>
                <a:cs typeface="Cambria"/>
              </a:rPr>
              <a:t>DESENVOLVIłãENTO</a:t>
            </a:r>
            <a:r>
              <a:rPr sz="1200" b="1" spc="-10" dirty="0">
                <a:latin typeface="Cambria"/>
                <a:cs typeface="Cambria"/>
              </a:rPr>
              <a:t> DO</a:t>
            </a:r>
            <a:r>
              <a:rPr sz="1200" b="1" spc="30" dirty="0">
                <a:latin typeface="Cambria"/>
                <a:cs typeface="Cambria"/>
              </a:rPr>
              <a:t> </a:t>
            </a:r>
            <a:r>
              <a:rPr sz="1200" b="1" spc="-50" dirty="0">
                <a:latin typeface="Cambria"/>
                <a:cs typeface="Cambria"/>
              </a:rPr>
              <a:t>ÁGUA</a:t>
            </a:r>
            <a:r>
              <a:rPr sz="1200" b="1" spc="55" dirty="0">
                <a:latin typeface="Cambria"/>
                <a:cs typeface="Cambria"/>
              </a:rPr>
              <a:t> </a:t>
            </a:r>
            <a:r>
              <a:rPr sz="1200" b="1" spc="-55" dirty="0">
                <a:latin typeface="Cambria"/>
                <a:cs typeface="Cambria"/>
              </a:rPr>
              <a:t>AZUL</a:t>
            </a:r>
            <a:r>
              <a:rPr sz="1200" b="1" spc="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b="1" spc="-40" dirty="0">
                <a:latin typeface="Cambria"/>
                <a:cs typeface="Cambria"/>
              </a:rPr>
              <a:t>FîLlAL</a:t>
            </a:r>
            <a:r>
              <a:rPr sz="1200" b="1" spc="30" dirty="0">
                <a:latin typeface="Cambria"/>
                <a:cs typeface="Cambria"/>
              </a:rPr>
              <a:t> </a:t>
            </a:r>
            <a:r>
              <a:rPr sz="1200" b="1" spc="-25" dirty="0">
                <a:latin typeface="Cambria"/>
                <a:cs typeface="Cambria"/>
              </a:rPr>
              <a:t>łV</a:t>
            </a:r>
            <a:endParaRPr sz="1200">
              <a:latin typeface="Cambria"/>
              <a:cs typeface="Cambria"/>
            </a:endParaRPr>
          </a:p>
          <a:p>
            <a:pPr marL="17145">
              <a:lnSpc>
                <a:spcPts val="1360"/>
              </a:lnSpc>
            </a:pPr>
            <a:r>
              <a:rPr sz="1200" spc="-65" dirty="0">
                <a:latin typeface="Cambria"/>
                <a:cs typeface="Cambria"/>
              </a:rPr>
              <a:t>Avenida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75" dirty="0">
                <a:latin typeface="Cambria"/>
                <a:cs typeface="Cambria"/>
              </a:rPr>
              <a:t>Lydia</a:t>
            </a:r>
            <a:r>
              <a:rPr sz="1200" spc="40" dirty="0">
                <a:latin typeface="Cambria"/>
                <a:cs typeface="Cambria"/>
              </a:rPr>
              <a:t> </a:t>
            </a:r>
            <a:r>
              <a:rPr sz="1200" spc="-55" dirty="0">
                <a:latin typeface="Cambria"/>
                <a:cs typeface="Cambria"/>
              </a:rPr>
              <a:t>de</a:t>
            </a:r>
            <a:r>
              <a:rPr sz="1200" spc="-5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jesus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-70" dirty="0">
                <a:latin typeface="Cambria"/>
                <a:cs typeface="Cambria"/>
              </a:rPr>
              <a:t>Mendonça,</a:t>
            </a:r>
            <a:r>
              <a:rPr sz="1200" spc="150" dirty="0">
                <a:latin typeface="Cambria"/>
                <a:cs typeface="Cambria"/>
              </a:rPr>
              <a:t> </a:t>
            </a:r>
            <a:r>
              <a:rPr sz="1200" spc="-95" dirty="0">
                <a:latin typeface="Cambria"/>
                <a:cs typeface="Cambria"/>
              </a:rPr>
              <a:t>1146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-55" dirty="0">
                <a:latin typeface="Cambria"/>
                <a:cs typeface="Cambria"/>
              </a:rPr>
              <a:t>Água</a:t>
            </a:r>
            <a:r>
              <a:rPr sz="1200" spc="85" dirty="0">
                <a:latin typeface="Cambria"/>
                <a:cs typeface="Cambria"/>
              </a:rPr>
              <a:t> </a:t>
            </a:r>
            <a:r>
              <a:rPr sz="1200" spc="-85" dirty="0">
                <a:latin typeface="Cambria"/>
                <a:cs typeface="Cambria"/>
              </a:rPr>
              <a:t>Azul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-5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Guarulhos/SP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2" name="object 1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90"/>
              </a:spcBef>
            </a:pPr>
            <a:r>
              <a:rPr sz="900" i="0" dirty="0">
                <a:latin typeface="Cambria"/>
                <a:cs typeface="Cambria"/>
              </a:rPr>
              <a:t>Päg.</a:t>
            </a:r>
            <a:r>
              <a:rPr sz="900" i="0" spc="75" dirty="0">
                <a:latin typeface="Cambria"/>
                <a:cs typeface="Cambria"/>
              </a:rPr>
              <a:t> </a:t>
            </a:r>
            <a:r>
              <a:rPr sz="900" i="0" spc="-25" dirty="0">
                <a:latin typeface="Cambria"/>
                <a:cs typeface="Cambria"/>
              </a:rPr>
              <a:t>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03727" y="6954141"/>
            <a:ext cx="1818005" cy="15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75"/>
              </a:lnSpc>
            </a:pPr>
            <a:r>
              <a:rPr sz="1000" i="1" spc="-35" dirty="0">
                <a:latin typeface="Calibri"/>
                <a:cs typeface="Calibri"/>
              </a:rPr>
              <a:t>www.Iei13019.com,br/sp/guarulhosy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85585" y="361269"/>
            <a:ext cx="13208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30" dirty="0">
                <a:latin typeface="Cambria"/>
                <a:cs typeface="Cambria"/>
              </a:rPr>
              <a:t>Ò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7933" y="1330313"/>
            <a:ext cx="568325" cy="2781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0320" marR="5080" indent="-8255">
              <a:lnSpc>
                <a:spcPts val="919"/>
              </a:lnSpc>
              <a:spcBef>
                <a:spcPts val="250"/>
              </a:spcBef>
            </a:pPr>
            <a:r>
              <a:rPr sz="850" b="1" spc="-10" dirty="0">
                <a:latin typeface="Cambria"/>
                <a:cs typeface="Cambria"/>
              </a:rPr>
              <a:t>Vínculo</a:t>
            </a:r>
            <a:r>
              <a:rPr sz="850" b="1" spc="500" dirty="0">
                <a:latin typeface="Cambria"/>
                <a:cs typeface="Cambria"/>
              </a:rPr>
              <a:t> </a:t>
            </a:r>
            <a:r>
              <a:rPr sz="850" b="1" spc="-10" dirty="0">
                <a:latin typeface="Cambria"/>
                <a:cs typeface="Cambria"/>
              </a:rPr>
              <a:t>Flnancelro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30313" y="1330313"/>
            <a:ext cx="361315" cy="2781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3335" marR="5080" indent="-1270">
              <a:lnSpc>
                <a:spcPts val="919"/>
              </a:lnSpc>
              <a:spcBef>
                <a:spcPts val="250"/>
              </a:spcBef>
            </a:pPr>
            <a:r>
              <a:rPr sz="850" b="1" spc="-10" dirty="0">
                <a:latin typeface="Cambria"/>
                <a:cs typeface="Cambria"/>
              </a:rPr>
              <a:t>Lença•</a:t>
            </a:r>
            <a:r>
              <a:rPr sz="850" b="1" spc="500" dirty="0">
                <a:latin typeface="Cambria"/>
                <a:cs typeface="Cambria"/>
              </a:rPr>
              <a:t> </a:t>
            </a:r>
            <a:r>
              <a:rPr sz="850" b="1" spc="-10" dirty="0">
                <a:latin typeface="Cambria"/>
                <a:cs typeface="Cambria"/>
              </a:rPr>
              <a:t>mento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80018" y="1330313"/>
            <a:ext cx="676275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69"/>
              </a:lnSpc>
              <a:spcBef>
                <a:spcPts val="135"/>
              </a:spcBef>
            </a:pPr>
            <a:r>
              <a:rPr sz="850" b="1" dirty="0">
                <a:latin typeface="Cambria"/>
                <a:cs typeface="Cambria"/>
              </a:rPr>
              <a:t>DocumaMo</a:t>
            </a:r>
            <a:r>
              <a:rPr sz="850" b="1" spc="220" dirty="0">
                <a:latin typeface="Cambria"/>
                <a:cs typeface="Cambria"/>
              </a:rPr>
              <a:t> </a:t>
            </a:r>
            <a:r>
              <a:rPr sz="850" b="1" i="1" spc="-50" dirty="0">
                <a:latin typeface="Cambria"/>
                <a:cs typeface="Cambria"/>
              </a:rPr>
              <a:t>I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969"/>
              </a:lnSpc>
            </a:pPr>
            <a:r>
              <a:rPr sz="850" b="1" dirty="0">
                <a:latin typeface="Cambria"/>
                <a:cs typeface="Cambria"/>
              </a:rPr>
              <a:t>N9 </a:t>
            </a:r>
            <a:r>
              <a:rPr sz="850" b="1" spc="-25" dirty="0">
                <a:latin typeface="Cambria"/>
                <a:cs typeface="Cambria"/>
              </a:rPr>
              <a:t>Doc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25424" y="1330313"/>
            <a:ext cx="412750" cy="27813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9685" marR="5080" indent="-7620">
              <a:lnSpc>
                <a:spcPts val="919"/>
              </a:lnSpc>
              <a:spcBef>
                <a:spcPts val="250"/>
              </a:spcBef>
            </a:pPr>
            <a:r>
              <a:rPr sz="850" b="1" spc="-10" dirty="0">
                <a:latin typeface="Cambria"/>
                <a:cs typeface="Cambria"/>
              </a:rPr>
              <a:t>OFX/N^</a:t>
            </a:r>
            <a:r>
              <a:rPr sz="850" b="1" spc="500" dirty="0">
                <a:latin typeface="Cambria"/>
                <a:cs typeface="Cambria"/>
              </a:rPr>
              <a:t> </a:t>
            </a:r>
            <a:r>
              <a:rPr sz="850" b="1" spc="-10" dirty="0">
                <a:latin typeface="Cambria"/>
                <a:cs typeface="Cambria"/>
              </a:rPr>
              <a:t>Sxtrato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1591" y="1681986"/>
            <a:ext cx="576580" cy="6546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5240" marR="5080" indent="3175">
              <a:lnSpc>
                <a:spcPct val="89900"/>
              </a:lnSpc>
              <a:spcBef>
                <a:spcPts val="245"/>
              </a:spcBef>
            </a:pPr>
            <a:r>
              <a:rPr sz="900" spc="-30" dirty="0">
                <a:latin typeface="Cambria"/>
                <a:cs typeface="Cambria"/>
              </a:rPr>
              <a:t>BAfJCO</a:t>
            </a:r>
            <a:r>
              <a:rPr sz="900" spc="2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BRASIL,</a:t>
            </a:r>
            <a:r>
              <a:rPr sz="900" spc="1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85" dirty="0">
                <a:latin typeface="Cambria"/>
                <a:cs typeface="Cambria"/>
              </a:rPr>
              <a:t> </a:t>
            </a:r>
            <a:r>
              <a:rPr sz="900" spc="-75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919"/>
              </a:lnSpc>
            </a:pPr>
            <a:r>
              <a:rPr sz="900" spc="-10" dirty="0">
                <a:latin typeface="Cambria"/>
                <a:cs typeface="Cambria"/>
              </a:rPr>
              <a:t>23.4484</a:t>
            </a:r>
            <a:endParaRPr sz="900">
              <a:latin typeface="Cambria"/>
              <a:cs typeface="Cambria"/>
            </a:endParaRPr>
          </a:p>
          <a:p>
            <a:pPr marL="15875">
              <a:lnSpc>
                <a:spcPts val="965"/>
              </a:lnSpc>
            </a:pPr>
            <a:r>
              <a:rPr sz="850" spc="-10" dirty="0">
                <a:latin typeface="Cambria"/>
                <a:cs typeface="Cambria"/>
              </a:rPr>
              <a:t>(MunłCipąl)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1986" y="2358763"/>
            <a:ext cx="576580" cy="65913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5240" marR="5080" indent="-3175">
              <a:lnSpc>
                <a:spcPct val="90900"/>
              </a:lnSpc>
              <a:spcBef>
                <a:spcPts val="235"/>
              </a:spcBef>
            </a:pPr>
            <a:r>
              <a:rPr sz="900" spc="-50" dirty="0">
                <a:latin typeface="Cambria"/>
                <a:cs typeface="Cambria"/>
              </a:rPr>
              <a:t>BANCO</a:t>
            </a:r>
            <a:r>
              <a:rPr sz="900" spc="3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ßMSIŁ,</a:t>
            </a:r>
            <a:r>
              <a:rPr sz="900" spc="8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spc="-35" dirty="0">
                <a:latin typeface="Cambria"/>
                <a:cs typeface="Cambria"/>
              </a:rPr>
              <a:t>4770-</a:t>
            </a:r>
            <a:r>
              <a:rPr sz="850" dirty="0">
                <a:latin typeface="Cambria"/>
                <a:cs typeface="Cambria"/>
              </a:rPr>
              <a:t>8,</a:t>
            </a:r>
            <a:r>
              <a:rPr sz="850" spc="12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C/C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919"/>
              </a:lnSpc>
            </a:pPr>
            <a:r>
              <a:rPr sz="850" dirty="0">
                <a:latin typeface="Cambria"/>
                <a:cs typeface="Cambria"/>
              </a:rPr>
              <a:t>23.t48-</a:t>
            </a:r>
            <a:r>
              <a:rPr sz="850" spc="-5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5240">
              <a:lnSpc>
                <a:spcPts val="1030"/>
              </a:lnSpc>
            </a:pPr>
            <a:r>
              <a:rPr sz="900" spc="-20" dirty="0">
                <a:latin typeface="Cambria"/>
                <a:cs typeface="Cambria"/>
              </a:rPr>
              <a:t>(Municipal)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6040" y="3029525"/>
            <a:ext cx="5365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BANCO</a:t>
            </a:r>
            <a:r>
              <a:rPr sz="9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pO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2056" y="3155856"/>
            <a:ext cx="57658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Cambria"/>
                <a:cs typeface="Cambria"/>
              </a:rPr>
              <a:t>BRASIL,</a:t>
            </a:r>
            <a:r>
              <a:rPr sz="900" spc="7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60722" y="3276172"/>
            <a:ext cx="6083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60" dirty="0">
                <a:latin typeface="Cambria"/>
                <a:cs typeface="Cambria"/>
              </a:rPr>
              <a:t>.4770-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65" dirty="0">
                <a:latin typeface="Cambria"/>
                <a:cs typeface="Cambria"/>
              </a:rPr>
              <a:t> </a:t>
            </a:r>
            <a:r>
              <a:rPr sz="900" spc="-30" dirty="0">
                <a:latin typeface="Cambria"/>
                <a:cs typeface="Cambria"/>
              </a:rPr>
              <a:t>C/C,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5575" y="3399496"/>
            <a:ext cx="4432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Cambria"/>
                <a:cs typeface="Cambria"/>
              </a:rPr>
              <a:t>21,448-</a:t>
            </a:r>
            <a:r>
              <a:rPr sz="900" spc="-50" dirty="0">
                <a:latin typeface="Cambria"/>
                <a:cs typeface="Cambria"/>
              </a:rPr>
              <a:t>6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66040" y="3829625"/>
            <a:ext cx="577850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990"/>
              </a:lnSpc>
              <a:spcBef>
                <a:spcPts val="245"/>
              </a:spcBef>
            </a:pPr>
            <a:r>
              <a:rPr sz="900" spc="-35" dirty="0">
                <a:latin typeface="Cambria"/>
                <a:cs typeface="Cambria"/>
              </a:rPr>
              <a:t>BANCO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5" dirty="0">
                <a:latin typeface="Cambria"/>
                <a:cs typeface="Cambria"/>
              </a:rPr>
              <a:t>BRASIL.</a:t>
            </a:r>
            <a:r>
              <a:rPr sz="900" spc="2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5575" y="4196589"/>
            <a:ext cx="438784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Cambria"/>
                <a:cs typeface="Cambria"/>
              </a:rPr>
              <a:t>23,448-</a:t>
            </a:r>
            <a:r>
              <a:rPr sz="900" spc="-50" dirty="0">
                <a:latin typeface="Cambria"/>
                <a:cs typeface="Cambria"/>
              </a:rPr>
              <a:t>6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62610" y="4322920"/>
            <a:ext cx="514984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Cambria"/>
                <a:cs typeface="Cambria"/>
              </a:rPr>
              <a:t>(Municipal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52346" y="4334952"/>
            <a:ext cx="660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Cambria"/>
                <a:cs typeface="Cambria"/>
              </a:rPr>
              <a:t>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20863" y="1817341"/>
            <a:ext cx="481965" cy="4133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7145" marR="5080" indent="-5080">
              <a:lnSpc>
                <a:spcPct val="86800"/>
              </a:lnSpc>
              <a:spcBef>
                <a:spcPts val="280"/>
              </a:spcBef>
            </a:pPr>
            <a:r>
              <a:rPr sz="900" spc="-10" dirty="0">
                <a:latin typeface="Trebuchet MS"/>
                <a:cs typeface="Trebuchet MS"/>
              </a:rPr>
              <a:t>Déblto </a:t>
            </a:r>
            <a:r>
              <a:rPr sz="900" spc="-70" dirty="0">
                <a:latin typeface="Trebuchet MS"/>
                <a:cs typeface="Trebuchet MS"/>
              </a:rPr>
              <a:t>eletròníco </a:t>
            </a:r>
            <a:r>
              <a:rPr sz="950" spc="-25" dirty="0">
                <a:latin typeface="Trebuchet MS"/>
                <a:cs typeface="Trebuchet MS"/>
              </a:rPr>
              <a:t>łDț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270110" y="1817341"/>
            <a:ext cx="592455" cy="41338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6350" algn="just">
              <a:lnSpc>
                <a:spcPct val="86800"/>
              </a:lnSpc>
              <a:spcBef>
                <a:spcPts val="280"/>
              </a:spcBef>
            </a:pPr>
            <a:r>
              <a:rPr sz="900" spc="-65" dirty="0">
                <a:latin typeface="Trebuchet MS"/>
                <a:cs typeface="Trebuchet MS"/>
              </a:rPr>
              <a:t>Darf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-</a:t>
            </a:r>
            <a:r>
              <a:rPr sz="900" spc="-40" dirty="0">
                <a:latin typeface="Trebuchet MS"/>
                <a:cs typeface="Trebuchet MS"/>
              </a:rPr>
              <a:t> </a:t>
            </a:r>
            <a:r>
              <a:rPr sz="900" spc="-55" dirty="0">
                <a:latin typeface="Trebuchet MS"/>
                <a:cs typeface="Trebuchet MS"/>
              </a:rPr>
              <a:t>107</a:t>
            </a:r>
            <a:r>
              <a:rPr sz="900" spc="-15" dirty="0">
                <a:latin typeface="Trebuchet MS"/>
                <a:cs typeface="Trebuchet MS"/>
              </a:rPr>
              <a:t> </a:t>
            </a:r>
            <a:r>
              <a:rPr sz="900" spc="-50" dirty="0">
                <a:latin typeface="Trebuchet MS"/>
                <a:cs typeface="Trebuchet MS"/>
              </a:rPr>
              <a:t>- </a:t>
            </a:r>
            <a:r>
              <a:rPr sz="900" spc="-35" dirty="0">
                <a:latin typeface="Trebuchet MS"/>
                <a:cs typeface="Trebuchet MS"/>
              </a:rPr>
              <a:t>DARF</a:t>
            </a:r>
            <a:r>
              <a:rPr sz="900" spc="-20" dirty="0">
                <a:latin typeface="Trebuchet MS"/>
                <a:cs typeface="Trebuchet MS"/>
              </a:rPr>
              <a:t> </a:t>
            </a:r>
            <a:r>
              <a:rPr sz="900" spc="-85" dirty="0">
                <a:latin typeface="Trebuchet MS"/>
                <a:cs typeface="Trebuchet MS"/>
              </a:rPr>
              <a:t>IRRE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spc="-50" dirty="0">
                <a:latin typeface="Trebuchet MS"/>
                <a:cs typeface="Trebuchet MS"/>
              </a:rPr>
              <a:t>• </a:t>
            </a:r>
            <a:r>
              <a:rPr sz="950" spc="-40" dirty="0">
                <a:latin typeface="Trebuchet MS"/>
                <a:cs typeface="Trebuchet MS"/>
              </a:rPr>
              <a:t>rEVERE1RO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616592" y="2424936"/>
            <a:ext cx="485775" cy="5384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415" marR="36830">
              <a:lnSpc>
                <a:spcPts val="969"/>
              </a:lnSpc>
              <a:spcBef>
                <a:spcPts val="260"/>
              </a:spcBef>
            </a:pPr>
            <a:r>
              <a:rPr sz="900" spc="-10" dirty="0">
                <a:latin typeface="Cambria"/>
                <a:cs typeface="Cambria"/>
              </a:rPr>
              <a:t>Débito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75" dirty="0">
                <a:latin typeface="Cambria"/>
                <a:cs typeface="Cambria"/>
              </a:rPr>
              <a:t>YED/DOC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890"/>
              </a:lnSpc>
            </a:pPr>
            <a:r>
              <a:rPr sz="900" spc="-35" dirty="0">
                <a:latin typeface="Cambria"/>
                <a:cs typeface="Cambria"/>
              </a:rPr>
              <a:t>Devplvido</a:t>
            </a:r>
            <a:endParaRPr sz="900">
              <a:latin typeface="Cambria"/>
              <a:cs typeface="Cambria"/>
            </a:endParaRPr>
          </a:p>
          <a:p>
            <a:pPr marL="14604">
              <a:lnSpc>
                <a:spcPts val="1035"/>
              </a:lnSpc>
            </a:pPr>
            <a:r>
              <a:rPr sz="900" spc="-25" dirty="0">
                <a:latin typeface="Cambria"/>
                <a:cs typeface="Cambria"/>
              </a:rPr>
              <a:t>(Dj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13715" y="3222030"/>
            <a:ext cx="480695" cy="4184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15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TED/DOC</a:t>
            </a:r>
            <a:endParaRPr sz="900">
              <a:latin typeface="Cambria"/>
              <a:cs typeface="Cambria"/>
            </a:endParaRPr>
          </a:p>
          <a:p>
            <a:pPr marL="22225" marR="5080" indent="-7620">
              <a:lnSpc>
                <a:spcPts val="1019"/>
              </a:lnSpc>
              <a:spcBef>
                <a:spcPts val="20"/>
              </a:spcBef>
            </a:pPr>
            <a:r>
              <a:rPr sz="900" spc="-45" dirty="0">
                <a:latin typeface="Cambria"/>
                <a:cs typeface="Cambria"/>
              </a:rPr>
              <a:t>Devolvido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îß)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16505" y="3835641"/>
            <a:ext cx="577850" cy="6559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35"/>
              </a:spcBef>
            </a:pPr>
            <a:r>
              <a:rPr sz="900" spc="-10" dirty="0">
                <a:latin typeface="Trebuchet MS"/>
                <a:cs typeface="Trebuchet MS"/>
              </a:rPr>
              <a:t>TEO/DOC</a:t>
            </a:r>
            <a:endParaRPr sz="900">
              <a:latin typeface="Trebuchet MS"/>
              <a:cs typeface="Trebuchet MS"/>
            </a:endParaRPr>
          </a:p>
          <a:p>
            <a:pPr marL="12700" marR="5080">
              <a:lnSpc>
                <a:spcPct val="88500"/>
              </a:lnSpc>
              <a:spcBef>
                <a:spcPts val="70"/>
              </a:spcBef>
            </a:pPr>
            <a:r>
              <a:rPr sz="900" spc="-35" dirty="0">
                <a:latin typeface="Cambria"/>
                <a:cs typeface="Cambria"/>
              </a:rPr>
              <a:t>Oevolvjdo</a:t>
            </a:r>
            <a:r>
              <a:rPr sz="900" spc="75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e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Ressarcìme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ntos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lndevidos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56567" y="4756057"/>
            <a:ext cx="586740" cy="65595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indent="3175">
              <a:lnSpc>
                <a:spcPct val="88800"/>
              </a:lnSpc>
              <a:spcBef>
                <a:spcPts val="254"/>
              </a:spcBef>
            </a:pPr>
            <a:r>
              <a:rPr sz="900" spc="-30" dirty="0">
                <a:latin typeface="Cambria"/>
                <a:cs typeface="Cambria"/>
              </a:rPr>
              <a:t>BAHCO</a:t>
            </a:r>
            <a:r>
              <a:rPr sz="900" spc="-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TO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BRASIL.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75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5240">
              <a:lnSpc>
                <a:spcPts val="894"/>
              </a:lnSpc>
            </a:pPr>
            <a:r>
              <a:rPr sz="900" spc="-40" dirty="0">
                <a:latin typeface="Cambria"/>
                <a:cs typeface="Cambria"/>
              </a:rPr>
              <a:t>23,448-</a:t>
            </a:r>
            <a:r>
              <a:rPr sz="900" spc="-50" dirty="0">
                <a:latin typeface="Cambria"/>
                <a:cs typeface="Cambria"/>
              </a:rPr>
              <a:t>6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025"/>
              </a:lnSpc>
            </a:pPr>
            <a:r>
              <a:rPr sz="900" spc="-10" dirty="0">
                <a:latin typeface="Cambria"/>
                <a:cs typeface="Cambria"/>
              </a:rPr>
              <a:t>(NUnicîpal)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01684" y="4635741"/>
            <a:ext cx="593090" cy="90233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127000" indent="14604">
              <a:lnSpc>
                <a:spcPts val="950"/>
              </a:lnSpc>
              <a:spcBef>
                <a:spcPts val="275"/>
              </a:spcBef>
            </a:pPr>
            <a:r>
              <a:rPr sz="900" spc="-10" dirty="0">
                <a:latin typeface="Cambria"/>
                <a:cs typeface="Cambria"/>
              </a:rPr>
              <a:t>Crédito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TED/DDC</a:t>
            </a:r>
            <a:endParaRPr sz="900">
              <a:latin typeface="Cambria"/>
              <a:cs typeface="Cambria"/>
            </a:endParaRPr>
          </a:p>
          <a:p>
            <a:pPr marL="27305">
              <a:lnSpc>
                <a:spcPts val="880"/>
              </a:lnSpc>
            </a:pPr>
            <a:r>
              <a:rPr sz="900" spc="-40" dirty="0">
                <a:latin typeface="Cambria"/>
                <a:cs typeface="Cambria"/>
              </a:rPr>
              <a:t>Dev0lvido</a:t>
            </a:r>
            <a:r>
              <a:rPr sz="900" spc="8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e</a:t>
            </a:r>
            <a:endParaRPr sz="900">
              <a:latin typeface="Cambria"/>
              <a:cs typeface="Cambria"/>
            </a:endParaRPr>
          </a:p>
          <a:p>
            <a:pPr marL="17780" marR="26034" indent="3175">
              <a:lnSpc>
                <a:spcPct val="89900"/>
              </a:lnSpc>
              <a:spcBef>
                <a:spcPts val="55"/>
              </a:spcBef>
            </a:pPr>
            <a:r>
              <a:rPr sz="900" spc="-30" dirty="0">
                <a:latin typeface="Cambria"/>
                <a:cs typeface="Cambria"/>
              </a:rPr>
              <a:t>Ressarcime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ntos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Indevidos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(C)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49477" y="5550142"/>
            <a:ext cx="591820" cy="66421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7145" marR="5080" indent="5715">
              <a:lnSpc>
                <a:spcPct val="89900"/>
              </a:lnSpc>
              <a:spcBef>
                <a:spcPts val="245"/>
              </a:spcBef>
            </a:pPr>
            <a:r>
              <a:rPr sz="900" spc="-35" dirty="0">
                <a:latin typeface="Cambria"/>
                <a:cs typeface="Cambria"/>
              </a:rPr>
              <a:t>BANCO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35" dirty="0">
                <a:latin typeface="Cambria"/>
                <a:cs typeface="Cambria"/>
              </a:rPr>
              <a:t>BRASIL,</a:t>
            </a:r>
            <a:r>
              <a:rPr sz="900" spc="5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75" dirty="0">
                <a:latin typeface="Cambria"/>
                <a:cs typeface="Cambria"/>
              </a:rPr>
              <a:t> </a:t>
            </a:r>
            <a:r>
              <a:rPr sz="900" spc="-60" dirty="0">
                <a:latin typeface="Cambria"/>
                <a:cs typeface="Cambria"/>
              </a:rPr>
              <a:t>CyC</a:t>
            </a:r>
            <a:endParaRPr sz="900">
              <a:latin typeface="Cambria"/>
              <a:cs typeface="Cambria"/>
            </a:endParaRPr>
          </a:p>
          <a:p>
            <a:pPr marL="16510">
              <a:lnSpc>
                <a:spcPts val="855"/>
              </a:lnSpc>
            </a:pPr>
            <a:r>
              <a:rPr sz="900" spc="-30" dirty="0">
                <a:latin typeface="Cambria"/>
                <a:cs typeface="Cambria"/>
              </a:rPr>
              <a:t>23.44a-</a:t>
            </a:r>
            <a:r>
              <a:rPr sz="900" spc="-50" dirty="0">
                <a:latin typeface="Cambria"/>
                <a:cs typeface="Cambria"/>
              </a:rPr>
              <a:t>6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105"/>
              </a:lnSpc>
            </a:pPr>
            <a:r>
              <a:rPr sz="1000" spc="-35" dirty="0">
                <a:latin typeface="Cambria"/>
                <a:cs typeface="Cambria"/>
              </a:rPr>
              <a:t>(Nunicipatl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601885" y="5632108"/>
            <a:ext cx="492759" cy="5124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2225">
              <a:lnSpc>
                <a:spcPts val="885"/>
              </a:lnSpc>
              <a:spcBef>
                <a:spcPts val="140"/>
              </a:spcBef>
            </a:pPr>
            <a:r>
              <a:rPr sz="750" spc="40" dirty="0">
                <a:latin typeface="Cambria"/>
                <a:cs typeface="Cambria"/>
              </a:rPr>
              <a:t>Pébito</a:t>
            </a:r>
            <a:endParaRPr sz="750">
              <a:latin typeface="Cambria"/>
              <a:cs typeface="Cambria"/>
            </a:endParaRPr>
          </a:p>
          <a:p>
            <a:pPr marL="12700">
              <a:lnSpc>
                <a:spcPts val="994"/>
              </a:lnSpc>
            </a:pPr>
            <a:r>
              <a:rPr sz="850" dirty="0">
                <a:latin typeface="Cambria"/>
                <a:cs typeface="Cambria"/>
              </a:rPr>
              <a:t>TED</a:t>
            </a:r>
            <a:r>
              <a:rPr sz="850" spc="55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DOC</a:t>
            </a:r>
            <a:endParaRPr sz="850">
              <a:latin typeface="Cambria"/>
              <a:cs typeface="Cambria"/>
            </a:endParaRPr>
          </a:p>
          <a:p>
            <a:pPr marL="18415" marR="5080" indent="3175">
              <a:lnSpc>
                <a:spcPts val="900"/>
              </a:lnSpc>
              <a:spcBef>
                <a:spcPts val="114"/>
              </a:spcBef>
            </a:pPr>
            <a:r>
              <a:rPr sz="850" spc="-20" dirty="0">
                <a:latin typeface="Cambria"/>
                <a:cs typeface="Cambria"/>
              </a:rPr>
              <a:t>Devoîvído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(D)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267373" y="2488102"/>
            <a:ext cx="544195" cy="41529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0795" algn="just">
              <a:lnSpc>
                <a:spcPts val="969"/>
              </a:lnSpc>
              <a:spcBef>
                <a:spcPts val="260"/>
              </a:spcBef>
            </a:pPr>
            <a:r>
              <a:rPr sz="900" spc="-40" dirty="0">
                <a:latin typeface="Cambria"/>
                <a:cs typeface="Cambria"/>
              </a:rPr>
              <a:t>Darf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-</a:t>
            </a:r>
            <a:r>
              <a:rPr sz="900" spc="-35" dirty="0">
                <a:latin typeface="Cambria"/>
                <a:cs typeface="Cambria"/>
              </a:rPr>
              <a:t> </a:t>
            </a:r>
            <a:r>
              <a:rPr sz="900" spc="-95" dirty="0">
                <a:latin typeface="Cambria"/>
                <a:cs typeface="Cambria"/>
              </a:rPr>
              <a:t>GNSS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60" dirty="0">
                <a:latin typeface="Consolas"/>
                <a:cs typeface="Consolas"/>
              </a:rPr>
              <a:t>FEVERETRO </a:t>
            </a:r>
            <a:r>
              <a:rPr sz="900" spc="-60" dirty="0">
                <a:latin typeface="Cambria"/>
                <a:cs typeface="Cambria"/>
              </a:rPr>
              <a:t>UNIDADE</a:t>
            </a:r>
            <a:r>
              <a:rPr sz="900" spc="45" dirty="0">
                <a:latin typeface="Cambria"/>
                <a:cs typeface="Cambria"/>
              </a:rPr>
              <a:t> </a:t>
            </a:r>
            <a:r>
              <a:rPr sz="900" spc="-70" dirty="0">
                <a:latin typeface="Cambria"/>
                <a:cs typeface="Cambria"/>
              </a:rPr>
              <a:t>II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21729" y="2611427"/>
            <a:ext cx="3200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Consolas"/>
                <a:cs typeface="Consolas"/>
              </a:rPr>
              <a:t>3l50I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13910" y="3285196"/>
            <a:ext cx="3295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5" dirty="0">
                <a:latin typeface="Courier New"/>
                <a:cs typeface="Courier New"/>
              </a:rPr>
              <a:t>31601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270046" y="3161871"/>
            <a:ext cx="596900" cy="41529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8255">
              <a:lnSpc>
                <a:spcPts val="969"/>
              </a:lnSpc>
              <a:spcBef>
                <a:spcPts val="260"/>
              </a:spcBef>
            </a:pPr>
            <a:r>
              <a:rPr sz="900" spc="-55" dirty="0">
                <a:latin typeface="Cambria"/>
                <a:cs typeface="Cambria"/>
              </a:rPr>
              <a:t>Darf</a:t>
            </a:r>
            <a:r>
              <a:rPr sz="900" spc="1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-</a:t>
            </a:r>
            <a:r>
              <a:rPr sz="900" spc="8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INSS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0" dirty="0">
                <a:latin typeface="Courier New"/>
                <a:cs typeface="Courier New"/>
              </a:rPr>
              <a:t>FEVEREIRO- </a:t>
            </a:r>
            <a:r>
              <a:rPr sz="900" spc="-35" dirty="0">
                <a:latin typeface="Trebuchet MS"/>
                <a:cs typeface="Trebuchet MS"/>
              </a:rPr>
              <a:t>UNIDADE</a:t>
            </a:r>
            <a:r>
              <a:rPr sz="900" spc="-30" dirty="0">
                <a:latin typeface="Trebuchet MS"/>
                <a:cs typeface="Trebuchet MS"/>
              </a:rPr>
              <a:t> </a:t>
            </a:r>
            <a:r>
              <a:rPr sz="900" spc="-25" dirty="0">
                <a:latin typeface="Trebuchet MS"/>
                <a:cs typeface="Trebuchet MS"/>
              </a:rPr>
              <a:t>IV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272256" y="3898807"/>
            <a:ext cx="703580" cy="53276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ct val="88500"/>
              </a:lnSpc>
              <a:spcBef>
                <a:spcPts val="260"/>
              </a:spcBef>
            </a:pPr>
            <a:r>
              <a:rPr sz="900" spc="-35" dirty="0">
                <a:latin typeface="Cambria"/>
                <a:cs typeface="Cambria"/>
              </a:rPr>
              <a:t>Depósito</a:t>
            </a:r>
            <a:r>
              <a:rPr sz="900" spc="-5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-</a:t>
            </a:r>
            <a:r>
              <a:rPr sz="900" spc="70" dirty="0">
                <a:latin typeface="Cambria"/>
                <a:cs typeface="Cambria"/>
              </a:rPr>
              <a:t> </a:t>
            </a:r>
            <a:r>
              <a:rPr sz="900" spc="-80" dirty="0">
                <a:latin typeface="Cambria"/>
                <a:cs typeface="Cambria"/>
              </a:rPr>
              <a:t>RGF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INSS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70" dirty="0">
                <a:latin typeface="Cambria"/>
                <a:cs typeface="Cambria"/>
              </a:rPr>
              <a:t>FEVEREIRO</a:t>
            </a:r>
            <a:r>
              <a:rPr sz="900" spc="65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65" dirty="0">
                <a:latin typeface="Cambria"/>
                <a:cs typeface="Cambria"/>
              </a:rPr>
              <a:t>UNIDADE</a:t>
            </a:r>
            <a:r>
              <a:rPr sz="900" spc="3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II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272256" y="4816216"/>
            <a:ext cx="617220" cy="5416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ct val="90600"/>
              </a:lnSpc>
              <a:spcBef>
                <a:spcPts val="240"/>
              </a:spcBef>
            </a:pPr>
            <a:r>
              <a:rPr sz="900" spc="-35" dirty="0">
                <a:latin typeface="Cambria"/>
                <a:cs typeface="Cambria"/>
              </a:rPr>
              <a:t>Depósito</a:t>
            </a:r>
            <a:r>
              <a:rPr sz="900" spc="1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25" dirty="0">
                <a:latin typeface="Cambria"/>
                <a:cs typeface="Cambria"/>
              </a:rPr>
              <a:t> USS </a:t>
            </a:r>
            <a:r>
              <a:rPr sz="900" spc="-65" dirty="0">
                <a:latin typeface="Cambria"/>
                <a:cs typeface="Cambria"/>
              </a:rPr>
              <a:t>FEVEREIRO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65" dirty="0">
                <a:latin typeface="Cambria"/>
                <a:cs typeface="Cambria"/>
              </a:rPr>
              <a:t>UNIDAOE</a:t>
            </a:r>
            <a:r>
              <a:rPr sz="900" spc="4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IV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266297" y="5676474"/>
            <a:ext cx="607060" cy="41529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8415" marR="5080" indent="-6350">
              <a:lnSpc>
                <a:spcPct val="89900"/>
              </a:lnSpc>
              <a:spcBef>
                <a:spcPts val="245"/>
              </a:spcBef>
            </a:pPr>
            <a:r>
              <a:rPr sz="900" spc="-30" dirty="0">
                <a:latin typeface="Cambria"/>
                <a:cs typeface="Cambria"/>
              </a:rPr>
              <a:t>Darf</a:t>
            </a:r>
            <a:r>
              <a:rPr sz="900" spc="7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-</a:t>
            </a:r>
            <a:r>
              <a:rPr sz="900" spc="-4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PIS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70" dirty="0">
                <a:latin typeface="Cambria"/>
                <a:cs typeface="Cambria"/>
              </a:rPr>
              <a:t>FEVEREIRO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70" dirty="0">
                <a:latin typeface="Cambria"/>
                <a:cs typeface="Cambria"/>
              </a:rPr>
              <a:t>UNIDADE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Iî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512961" y="1324047"/>
            <a:ext cx="638175" cy="2921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3970" marR="5080" indent="-1905">
              <a:lnSpc>
                <a:spcPts val="969"/>
              </a:lnSpc>
              <a:spcBef>
                <a:spcPts val="260"/>
              </a:spcBef>
            </a:pPr>
            <a:r>
              <a:rPr sz="900" b="1" spc="-50" dirty="0">
                <a:latin typeface="Cambria"/>
                <a:cs typeface="Cambria"/>
              </a:rPr>
              <a:t>Fornecedor/</a:t>
            </a:r>
            <a:r>
              <a:rPr sz="900" b="1" spc="500" dirty="0">
                <a:latin typeface="Cambria"/>
                <a:cs typeface="Cambria"/>
              </a:rPr>
              <a:t> </a:t>
            </a:r>
            <a:r>
              <a:rPr sz="900" b="1" spc="-10" dirty="0">
                <a:latin typeface="Cambria"/>
                <a:cs typeface="Cambria"/>
              </a:rPr>
              <a:t>ravorecido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45436" y="1083415"/>
            <a:ext cx="20580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Trebuchet MS"/>
                <a:cs typeface="Trebuchet MS"/>
              </a:rPr>
              <a:t>REŁATÓRIO</a:t>
            </a:r>
            <a:r>
              <a:rPr sz="900" spc="13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DE</a:t>
            </a:r>
            <a:r>
              <a:rPr sz="900" spc="-4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PRESTAÇÃO</a:t>
            </a:r>
            <a:r>
              <a:rPr sz="900" spc="9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DE</a:t>
            </a:r>
            <a:r>
              <a:rPr sz="900" spc="65" dirty="0">
                <a:latin typeface="Trebuchet MS"/>
                <a:cs typeface="Trebuchet MS"/>
              </a:rPr>
              <a:t> </a:t>
            </a:r>
            <a:r>
              <a:rPr sz="900" spc="-10" dirty="0">
                <a:latin typeface="Trebuchet MS"/>
                <a:cs typeface="Trebuchet MS"/>
              </a:rPr>
              <a:t>COMTA5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24928" y="1820350"/>
            <a:ext cx="149479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99745">
              <a:lnSpc>
                <a:spcPts val="1015"/>
              </a:lnSpc>
              <a:spcBef>
                <a:spcPts val="135"/>
              </a:spcBef>
            </a:pPr>
            <a:r>
              <a:rPr sz="900" spc="-25" dirty="0">
                <a:latin typeface="Cambria"/>
                <a:cs typeface="Cambria"/>
              </a:rPr>
              <a:t>Secretsria</a:t>
            </a:r>
            <a:r>
              <a:rPr sz="900" spc="8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da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Receila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960"/>
              </a:lnSpc>
              <a:tabLst>
                <a:tab pos="496570" algn="l"/>
              </a:tabLst>
            </a:pPr>
            <a:r>
              <a:rPr sz="900" spc="-10" dirty="0">
                <a:latin typeface="Trebuchet MS"/>
                <a:cs typeface="Trebuchet MS"/>
              </a:rPr>
              <a:t>31603</a:t>
            </a:r>
            <a:r>
              <a:rPr sz="900" dirty="0">
                <a:latin typeface="Trebuchet MS"/>
                <a:cs typeface="Trebuchet MS"/>
              </a:rPr>
              <a:t>	</a:t>
            </a:r>
            <a:r>
              <a:rPr sz="900" spc="-10" dirty="0">
                <a:latin typeface="Courier New"/>
                <a:cs typeface="Courier New"/>
              </a:rPr>
              <a:t>FedemlCNP</a:t>
            </a:r>
            <a:endParaRPr sz="900">
              <a:latin typeface="Courier New"/>
              <a:cs typeface="Courier New"/>
            </a:endParaRPr>
          </a:p>
          <a:p>
            <a:pPr marL="502920">
              <a:lnSpc>
                <a:spcPts val="1025"/>
              </a:lnSpc>
            </a:pPr>
            <a:r>
              <a:rPr sz="900" spc="-30" dirty="0">
                <a:latin typeface="Courier New"/>
                <a:cs typeface="Courier New"/>
              </a:rPr>
              <a:t>Dû394.46ûOO58Æ7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11508" y="2491111"/>
            <a:ext cx="1008380" cy="4140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60"/>
              </a:spcBef>
            </a:pPr>
            <a:r>
              <a:rPr sz="900" spc="-30" dirty="0">
                <a:latin typeface="Cambria"/>
                <a:cs typeface="Cambria"/>
              </a:rPr>
              <a:t>Secretaria</a:t>
            </a:r>
            <a:r>
              <a:rPr sz="900" spc="7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da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30" dirty="0">
                <a:latin typeface="Cambria"/>
                <a:cs typeface="Cambria"/>
              </a:rPr>
              <a:t>Receita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35" dirty="0">
                <a:latin typeface="Cambria"/>
                <a:cs typeface="Cambria"/>
              </a:rPr>
              <a:t>Federal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CNPj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00.394.460/0058•87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505863" y="3167888"/>
            <a:ext cx="1014094" cy="40767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950"/>
              </a:lnSpc>
              <a:spcBef>
                <a:spcPts val="275"/>
              </a:spcBef>
            </a:pPr>
            <a:r>
              <a:rPr sz="900" spc="-25" dirty="0">
                <a:latin typeface="Cambria"/>
                <a:cs typeface="Cambria"/>
              </a:rPr>
              <a:t>SecretaŃa</a:t>
            </a:r>
            <a:r>
              <a:rPr sz="900" spc="4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da</a:t>
            </a:r>
            <a:r>
              <a:rPr sz="900" spc="25" dirty="0">
                <a:latin typeface="Cambria"/>
                <a:cs typeface="Cambria"/>
              </a:rPr>
              <a:t> </a:t>
            </a:r>
            <a:r>
              <a:rPr sz="900" spc="-30" dirty="0">
                <a:latin typeface="Cambria"/>
                <a:cs typeface="Cambria"/>
              </a:rPr>
              <a:t>Receîta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Federal</a:t>
            </a:r>
            <a:r>
              <a:rPr sz="850" spc="5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CNPj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00.394.460/0g58•87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024314" y="3841657"/>
            <a:ext cx="1467485" cy="65595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497840" marR="149860" indent="2540">
              <a:lnSpc>
                <a:spcPts val="969"/>
              </a:lnSpc>
              <a:spcBef>
                <a:spcPts val="260"/>
              </a:spcBef>
            </a:pPr>
            <a:r>
              <a:rPr sz="900" spc="-65" dirty="0">
                <a:latin typeface="Arial MT"/>
                <a:cs typeface="Arial MT"/>
              </a:rPr>
              <a:t>Associaçâo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dos </a:t>
            </a:r>
            <a:r>
              <a:rPr sz="900" spc="-55" dirty="0">
                <a:latin typeface="Arial MT"/>
                <a:cs typeface="Arial MT"/>
              </a:rPr>
              <a:t>Moradores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5" dirty="0">
                <a:latin typeface="Arial MT"/>
                <a:cs typeface="Arial MT"/>
              </a:rPr>
              <a:t>para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a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880"/>
              </a:lnSpc>
              <a:tabLst>
                <a:tab pos="497205" algn="l"/>
              </a:tabLst>
            </a:pPr>
            <a:r>
              <a:rPr sz="900" spc="-10" dirty="0">
                <a:latin typeface="Arial MT"/>
                <a:cs typeface="Arial MT"/>
              </a:rPr>
              <a:t>14275</a:t>
            </a:r>
            <a:r>
              <a:rPr sz="900" dirty="0">
                <a:latin typeface="Arial MT"/>
                <a:cs typeface="Arial MT"/>
              </a:rPr>
              <a:t>	</a:t>
            </a:r>
            <a:r>
              <a:rPr sz="900" spc="-45" dirty="0">
                <a:latin typeface="Arial MT"/>
                <a:cs typeface="Arial MT"/>
              </a:rPr>
              <a:t>Desenvolvimento</a:t>
            </a:r>
            <a:r>
              <a:rPr sz="900" spc="2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</a:t>
            </a:r>
            <a:endParaRPr sz="900">
              <a:latin typeface="Arial MT"/>
              <a:cs typeface="Arial MT"/>
            </a:endParaRPr>
          </a:p>
          <a:p>
            <a:pPr marL="494030" marR="5080" indent="6350">
              <a:lnSpc>
                <a:spcPts val="950"/>
              </a:lnSpc>
              <a:spcBef>
                <a:spcPts val="85"/>
              </a:spcBef>
            </a:pPr>
            <a:r>
              <a:rPr sz="900" spc="-80" dirty="0">
                <a:latin typeface="Arial MT"/>
                <a:cs typeface="Arial MT"/>
              </a:rPr>
              <a:t>Ågua</a:t>
            </a:r>
            <a:r>
              <a:rPr sz="900" spc="50" dirty="0">
                <a:latin typeface="Arial MT"/>
                <a:cs typeface="Arial MT"/>
              </a:rPr>
              <a:t> </a:t>
            </a:r>
            <a:r>
              <a:rPr sz="900" spc="-70" dirty="0">
                <a:latin typeface="Arial MT"/>
                <a:cs typeface="Arial MT"/>
              </a:rPr>
              <a:t>Azul</a:t>
            </a:r>
            <a:r>
              <a:rPr sz="900" spc="-20" dirty="0">
                <a:latin typeface="Arial MT"/>
                <a:cs typeface="Arial MT"/>
              </a:rPr>
              <a:t> CNPj </a:t>
            </a:r>
            <a:r>
              <a:rPr sz="900" spc="-50" dirty="0">
                <a:latin typeface="Arial MT"/>
                <a:cs typeface="Arial MT"/>
              </a:rPr>
              <a:t>GB.953.367/ß0ßi-</a:t>
            </a:r>
            <a:r>
              <a:rPr sz="900" spc="-25" dirty="0">
                <a:latin typeface="Arial MT"/>
                <a:cs typeface="Arial MT"/>
              </a:rPr>
              <a:t>31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07585" y="4784132"/>
            <a:ext cx="978535" cy="6337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145">
              <a:lnSpc>
                <a:spcPts val="860"/>
              </a:lnSpc>
              <a:spcBef>
                <a:spcPts val="90"/>
              </a:spcBef>
            </a:pPr>
            <a:r>
              <a:rPr sz="750" dirty="0">
                <a:latin typeface="Cambria"/>
                <a:cs typeface="Cambria"/>
              </a:rPr>
              <a:t>ASSOCİgÇãO</a:t>
            </a:r>
            <a:r>
              <a:rPr sz="750" spc="60" dirty="0">
                <a:latin typeface="Cambria"/>
                <a:cs typeface="Cambria"/>
              </a:rPr>
              <a:t> </a:t>
            </a:r>
            <a:r>
              <a:rPr sz="750" spc="-25" dirty="0">
                <a:latin typeface="Cambria"/>
                <a:cs typeface="Cambria"/>
              </a:rPr>
              <a:t>d0S</a:t>
            </a:r>
            <a:endParaRPr sz="750">
              <a:latin typeface="Cambria"/>
              <a:cs typeface="Cambria"/>
            </a:endParaRPr>
          </a:p>
          <a:p>
            <a:pPr marL="12700" marR="5080" indent="3810">
              <a:lnSpc>
                <a:spcPct val="89200"/>
              </a:lnSpc>
              <a:spcBef>
                <a:spcPts val="75"/>
              </a:spcBef>
            </a:pPr>
            <a:r>
              <a:rPr sz="900" spc="-50" dirty="0">
                <a:latin typeface="Cambria"/>
                <a:cs typeface="Cambria"/>
              </a:rPr>
              <a:t>Moradpres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35" dirty="0">
                <a:latin typeface="Cambria"/>
                <a:cs typeface="Cambria"/>
              </a:rPr>
              <a:t>para</a:t>
            </a:r>
            <a:r>
              <a:rPr sz="900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Deseøvolvimanto</a:t>
            </a:r>
            <a:r>
              <a:rPr sz="850" spc="-45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do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950" spc="-105" dirty="0">
                <a:latin typeface="Arial MT"/>
                <a:cs typeface="Arial MT"/>
              </a:rPr>
              <a:t>Água</a:t>
            </a:r>
            <a:r>
              <a:rPr sz="950" spc="55" dirty="0">
                <a:latin typeface="Arial MT"/>
                <a:cs typeface="Arial MT"/>
              </a:rPr>
              <a:t> </a:t>
            </a:r>
            <a:r>
              <a:rPr sz="950" spc="-170" dirty="0">
                <a:latin typeface="Arial MT"/>
                <a:cs typeface="Arial MT"/>
              </a:rPr>
              <a:t>Azu1</a:t>
            </a:r>
            <a:r>
              <a:rPr sz="950" spc="-40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CNpj </a:t>
            </a:r>
            <a:r>
              <a:rPr sz="900" spc="-45" dirty="0">
                <a:latin typeface="Arial MT"/>
                <a:cs typeface="Arial MT"/>
              </a:rPr>
              <a:t>08.953.367/0001-</a:t>
            </a:r>
            <a:r>
              <a:rPr sz="900" spc="-25" dirty="0">
                <a:latin typeface="Arial MT"/>
                <a:cs typeface="Arial MT"/>
              </a:rPr>
              <a:t>3z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16876" y="5682490"/>
            <a:ext cx="1509395" cy="41084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494665">
              <a:lnSpc>
                <a:spcPts val="950"/>
              </a:lnSpc>
              <a:spcBef>
                <a:spcPts val="275"/>
              </a:spcBef>
              <a:tabLst>
                <a:tab pos="506730" algn="l"/>
              </a:tabLst>
            </a:pPr>
            <a:r>
              <a:rPr sz="900" spc="-30" dirty="0">
                <a:latin typeface="Cambria"/>
                <a:cs typeface="Cambria"/>
              </a:rPr>
              <a:t>Secretaria</a:t>
            </a:r>
            <a:r>
              <a:rPr sz="900" spc="7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da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Recelta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31602</a:t>
            </a:r>
            <a:r>
              <a:rPr sz="900" dirty="0">
                <a:latin typeface="Cambria"/>
                <a:cs typeface="Cambria"/>
              </a:rPr>
              <a:t>	</a:t>
            </a:r>
            <a:r>
              <a:rPr sz="900" spc="-35" dirty="0">
                <a:latin typeface="Cambria"/>
                <a:cs typeface="Cambria"/>
              </a:rPr>
              <a:t>Federal</a:t>
            </a:r>
            <a:r>
              <a:rPr sz="900" spc="65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CNPj</a:t>
            </a:r>
            <a:endParaRPr sz="900">
              <a:latin typeface="Cambria"/>
              <a:cs typeface="Cambria"/>
            </a:endParaRPr>
          </a:p>
          <a:p>
            <a:pPr marL="501015">
              <a:lnSpc>
                <a:spcPts val="950"/>
              </a:lnSpc>
            </a:pPr>
            <a:r>
              <a:rPr sz="850" spc="-25" dirty="0">
                <a:latin typeface="Cambria"/>
                <a:cs typeface="Cambria"/>
              </a:rPr>
              <a:t>00.394.460/0058-87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027601" y="5002705"/>
            <a:ext cx="3200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Cambria"/>
                <a:cs typeface="Cambria"/>
              </a:rPr>
              <a:t>l4t76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667993" y="1447370"/>
            <a:ext cx="40640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b="1" spc="-10" dirty="0">
                <a:latin typeface="Cambria"/>
                <a:cs typeface="Cambria"/>
              </a:rPr>
              <a:t>Racelta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657457" y="1393228"/>
            <a:ext cx="45085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Trebuchet MS"/>
                <a:cs typeface="Trebuchet MS"/>
              </a:rPr>
              <a:t>EmlssãD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903673" y="1311514"/>
            <a:ext cx="654050" cy="3041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 algn="r">
              <a:lnSpc>
                <a:spcPts val="1075"/>
              </a:lnSpc>
              <a:spcBef>
                <a:spcPts val="135"/>
              </a:spcBef>
            </a:pPr>
            <a:r>
              <a:rPr sz="1000" spc="-20" dirty="0">
                <a:latin typeface="Cambria"/>
                <a:cs typeface="Cambria"/>
              </a:rPr>
              <a:t>Balor</a:t>
            </a:r>
            <a:r>
              <a:rPr sz="1000" spc="-35" dirty="0">
                <a:latin typeface="Cambria"/>
                <a:cs typeface="Cambria"/>
              </a:rPr>
              <a:t> </a:t>
            </a:r>
            <a:r>
              <a:rPr sz="1000" spc="-45" dirty="0">
                <a:latin typeface="Cambria"/>
                <a:cs typeface="Cambria"/>
              </a:rPr>
              <a:t>øruto/</a:t>
            </a:r>
            <a:endParaRPr sz="1000">
              <a:latin typeface="Cambria"/>
              <a:cs typeface="Cambria"/>
            </a:endParaRPr>
          </a:p>
          <a:p>
            <a:pPr marR="12700" algn="r">
              <a:lnSpc>
                <a:spcPts val="1075"/>
              </a:lnSpc>
            </a:pPr>
            <a:r>
              <a:rPr sz="1000" b="1" spc="-10" dirty="0">
                <a:latin typeface="Cambria"/>
                <a:cs typeface="Cambria"/>
              </a:rPr>
              <a:t>Principal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733748" y="1311514"/>
            <a:ext cx="375920" cy="3041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35"/>
              </a:spcBef>
            </a:pPr>
            <a:r>
              <a:rPr sz="1000" spc="-20" dirty="0">
                <a:latin typeface="Cambria"/>
                <a:cs typeface="Cambria"/>
              </a:rPr>
              <a:t>Jurys </a:t>
            </a:r>
            <a:r>
              <a:rPr sz="1000" spc="-50" dirty="0">
                <a:latin typeface="Cambria"/>
                <a:cs typeface="Cambria"/>
              </a:rPr>
              <a:t>s</a:t>
            </a:r>
            <a:endParaRPr sz="1000">
              <a:latin typeface="Cambria"/>
              <a:cs typeface="Cambria"/>
            </a:endParaRPr>
          </a:p>
          <a:p>
            <a:pPr marL="86360">
              <a:lnSpc>
                <a:spcPts val="1075"/>
              </a:lnSpc>
            </a:pPr>
            <a:r>
              <a:rPr sz="1000" b="1" spc="-90" dirty="0">
                <a:latin typeface="Cambria"/>
                <a:cs typeface="Cambria"/>
              </a:rPr>
              <a:t>Plulta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660524" y="1940665"/>
            <a:ext cx="82041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0" dirty="0">
                <a:latin typeface="Cambria"/>
                <a:cs typeface="Cambria"/>
              </a:rPr>
              <a:t>IRRF</a:t>
            </a:r>
            <a:r>
              <a:rPr sz="900" spc="25" dirty="0">
                <a:latin typeface="Cambria"/>
                <a:cs typeface="Cambria"/>
              </a:rPr>
              <a:t> </a:t>
            </a:r>
            <a:r>
              <a:rPr sz="900" spc="-90" dirty="0">
                <a:latin typeface="Cambria"/>
                <a:cs typeface="Cambria"/>
              </a:rPr>
              <a:t>s/</a:t>
            </a:r>
            <a:r>
              <a:rPr sz="900" spc="30" dirty="0">
                <a:latin typeface="Cambria"/>
                <a:cs typeface="Cambria"/>
              </a:rPr>
              <a:t> </a:t>
            </a:r>
            <a:r>
              <a:rPr sz="900" spc="-45" dirty="0">
                <a:latin typeface="Cambria"/>
                <a:cs typeface="Cambria"/>
              </a:rPr>
              <a:t>Proventos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574459" y="1940665"/>
            <a:ext cx="5594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0" dirty="0">
                <a:latin typeface="Cambria"/>
                <a:cs typeface="Cambria"/>
              </a:rPr>
              <a:t>28/02/2022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221315" y="1940665"/>
            <a:ext cx="5530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5" dirty="0">
                <a:latin typeface="Cambria"/>
                <a:cs typeface="Cambria"/>
              </a:rPr>
              <a:t>16/03/2022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872997" y="1940665"/>
            <a:ext cx="35115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321,18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193245" y="1372173"/>
            <a:ext cx="563880" cy="2921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 algn="r">
              <a:lnSpc>
                <a:spcPts val="1025"/>
              </a:lnSpc>
              <a:spcBef>
                <a:spcPts val="135"/>
              </a:spcBef>
            </a:pPr>
            <a:r>
              <a:rPr sz="900" spc="-50" dirty="0">
                <a:latin typeface="Trebuchet MS"/>
                <a:cs typeface="Trebuchet MS"/>
              </a:rPr>
              <a:t>e</a:t>
            </a:r>
            <a:endParaRPr sz="900">
              <a:latin typeface="Trebuchet MS"/>
              <a:cs typeface="Trebuchet MS"/>
            </a:endParaRPr>
          </a:p>
          <a:p>
            <a:pPr marL="12700">
              <a:lnSpc>
                <a:spcPts val="1025"/>
              </a:lnSpc>
            </a:pPr>
            <a:r>
              <a:rPr sz="900" b="1" spc="-10" dirty="0">
                <a:latin typeface="Cambria"/>
                <a:cs typeface="Cambria"/>
              </a:rPr>
              <a:t>Retengbes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930047" y="1372173"/>
            <a:ext cx="9639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Trebuchet MS"/>
                <a:cs typeface="Trebuchet MS"/>
              </a:rPr>
              <a:t>Liquids</a:t>
            </a:r>
            <a:r>
              <a:rPr sz="900" spc="420" dirty="0">
                <a:latin typeface="Trebuchet MS"/>
                <a:cs typeface="Trebuchet MS"/>
              </a:rPr>
              <a:t> </a:t>
            </a:r>
            <a:r>
              <a:rPr sz="900" spc="-40" dirty="0">
                <a:latin typeface="Trebuchet MS"/>
                <a:cs typeface="Trebuchet MS"/>
              </a:rPr>
              <a:t>Prg•/Açê0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599775" y="1922368"/>
            <a:ext cx="12890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0" dirty="0">
                <a:latin typeface="Consolas"/>
                <a:cs typeface="Consolas"/>
              </a:rPr>
              <a:t>O.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157346" y="1922368"/>
            <a:ext cx="22097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5" dirty="0">
                <a:latin typeface="Consolas"/>
                <a:cs typeface="Consolas"/>
              </a:rPr>
              <a:t>0,00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78170" y="2611677"/>
            <a:ext cx="55562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50" dirty="0">
                <a:latin typeface="Cambria"/>
                <a:cs typeface="Cambria"/>
              </a:rPr>
              <a:t>16/03/2022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228026" y="2611677"/>
            <a:ext cx="55562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5" dirty="0">
                <a:latin typeface="Cambria"/>
                <a:cs typeface="Cambria"/>
              </a:rPr>
              <a:t>T6J03t2022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874264" y="2611677"/>
            <a:ext cx="49720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26.1Z4.98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602174" y="2611677"/>
            <a:ext cx="24257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0,Q2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161643" y="2611677"/>
            <a:ext cx="23367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580124" y="3282188"/>
            <a:ext cx="5486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16/03/t022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227680" y="3282188"/>
            <a:ext cx="5486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l6{03/Z022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871369" y="3282188"/>
            <a:ext cx="49022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5" dirty="0">
                <a:latin typeface="Consolas"/>
                <a:cs typeface="Consolas"/>
              </a:rPr>
              <a:t>î4.970,8Æ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610179" y="3282188"/>
            <a:ext cx="2324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nsolas"/>
                <a:cs typeface="Consolas"/>
              </a:rPr>
              <a:t>0,00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175663" y="3282188"/>
            <a:ext cx="2273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0,00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586750" y="5802806"/>
            <a:ext cx="5473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30" dirty="0">
                <a:latin typeface="Courier New"/>
                <a:cs typeface="Courier New"/>
              </a:rPr>
              <a:t>16/03/2022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230439" y="5802806"/>
            <a:ext cx="5530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urier New"/>
                <a:cs typeface="Courier New"/>
              </a:rPr>
              <a:t>16703N0Z2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887149" y="5802806"/>
            <a:ext cx="34734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14" dirty="0">
                <a:latin typeface="Courier New"/>
                <a:cs typeface="Courier New"/>
              </a:rPr>
              <a:t>742,B5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650301" y="5788017"/>
            <a:ext cx="22097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215785" y="5788017"/>
            <a:ext cx="23367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792557" y="1916602"/>
            <a:ext cx="35115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b="1" spc="-110" dirty="0">
                <a:latin typeface="Courier New"/>
                <a:cs typeface="Courier New"/>
              </a:rPr>
              <a:t>3Z1,l8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802991" y="2587363"/>
            <a:ext cx="4940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Trebuchet MS"/>
                <a:cs typeface="Trebuchet MS"/>
              </a:rPr>
              <a:t>26.12t,98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809906" y="3255116"/>
            <a:ext cx="4965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2#.970,84</a:t>
            </a:r>
            <a:endParaRPr sz="900">
              <a:latin typeface="Consolas"/>
              <a:cs typeface="Consolas"/>
            </a:endParaRPr>
          </a:p>
        </p:txBody>
      </p:sp>
      <p:graphicFrame>
        <p:nvGraphicFramePr>
          <p:cNvPr id="113" name="object 113"/>
          <p:cNvGraphicFramePr>
            <a:graphicFrameLocks noGrp="1"/>
          </p:cNvGraphicFramePr>
          <p:nvPr/>
        </p:nvGraphicFramePr>
        <p:xfrm>
          <a:off x="5578114" y="4084850"/>
          <a:ext cx="3896360" cy="1068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16/03/2D22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R="800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1g/03/2022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26.124.98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0,DO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5240" marB="0"/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960"/>
                        </a:lnSpc>
                      </a:pPr>
                      <a:r>
                        <a:rPr sz="900" b="1" spc="-65" dirty="0">
                          <a:latin typeface="Courier New"/>
                          <a:cs typeface="Courier New"/>
                        </a:rPr>
                        <a:t>26.1Z4,98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7145">
                        <a:lnSpc>
                          <a:spcPts val="944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16/03/2022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80645" algn="ctr">
                        <a:lnSpc>
                          <a:spcPts val="944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16/03/2022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ts val="944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24.970,84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ts val="944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0,0g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ts val="944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24,970,B4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4" name="object 114"/>
          <p:cNvSpPr txBox="1"/>
          <p:nvPr/>
        </p:nvSpPr>
        <p:spPr>
          <a:xfrm>
            <a:off x="8864444" y="5766962"/>
            <a:ext cx="36068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742,85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9382918" y="1850429"/>
            <a:ext cx="4438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Recursos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388935" y="1973752"/>
            <a:ext cx="46228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Humanos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9394949" y="2521190"/>
            <a:ext cx="458470" cy="2921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8415" marR="5080" indent="-6350">
              <a:lnSpc>
                <a:spcPts val="969"/>
              </a:lnSpc>
              <a:spcBef>
                <a:spcPts val="260"/>
              </a:spcBef>
            </a:pPr>
            <a:r>
              <a:rPr sz="900" spc="-25" dirty="0">
                <a:latin typeface="Cambria"/>
                <a:cs typeface="Cambria"/>
              </a:rPr>
              <a:t>Recursos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Humanos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9409022" y="3198468"/>
            <a:ext cx="476884" cy="285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40"/>
              </a:lnSpc>
              <a:spcBef>
                <a:spcPts val="135"/>
              </a:spcBef>
            </a:pPr>
            <a:r>
              <a:rPr sz="800" b="1" spc="-10" dirty="0">
                <a:latin typeface="Cambria"/>
                <a:cs typeface="Cambria"/>
              </a:rPr>
              <a:t>Recursos</a:t>
            </a:r>
            <a:endParaRPr sz="800">
              <a:latin typeface="Cambria"/>
              <a:cs typeface="Cambria"/>
            </a:endParaRPr>
          </a:p>
          <a:p>
            <a:pPr marL="22225">
              <a:lnSpc>
                <a:spcPts val="1060"/>
              </a:lnSpc>
            </a:pPr>
            <a:r>
              <a:rPr sz="900" spc="-25" dirty="0">
                <a:latin typeface="Cambria"/>
                <a:cs typeface="Cambria"/>
              </a:rPr>
              <a:t>Humanos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425030" y="3973503"/>
            <a:ext cx="462280" cy="3016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780">
              <a:lnSpc>
                <a:spcPts val="1125"/>
              </a:lnSpc>
              <a:spcBef>
                <a:spcPts val="135"/>
              </a:spcBef>
            </a:pPr>
            <a:r>
              <a:rPr sz="1000" spc="-60" dirty="0">
                <a:latin typeface="Cambria"/>
                <a:cs typeface="Cambria"/>
              </a:rPr>
              <a:t>Recursos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005"/>
              </a:lnSpc>
            </a:pPr>
            <a:r>
              <a:rPr sz="900" spc="-30" dirty="0">
                <a:latin typeface="Cambria"/>
                <a:cs typeface="Cambria"/>
              </a:rPr>
              <a:t>Humanos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443447" y="4909711"/>
            <a:ext cx="464820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1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RecufSoS</a:t>
            </a:r>
            <a:endParaRPr sz="850">
              <a:latin typeface="Cambria"/>
              <a:cs typeface="Cambria"/>
            </a:endParaRPr>
          </a:p>
          <a:p>
            <a:pPr marL="17780">
              <a:lnSpc>
                <a:spcPts val="1030"/>
              </a:lnSpc>
            </a:pPr>
            <a:r>
              <a:rPr sz="950" spc="-65" dirty="0">
                <a:latin typeface="Cambria"/>
                <a:cs typeface="Cambria"/>
              </a:rPr>
              <a:t>Humanos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473155" y="5647358"/>
            <a:ext cx="470534" cy="32131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200"/>
              </a:spcBef>
            </a:pPr>
            <a:r>
              <a:rPr sz="850" spc="-10" dirty="0">
                <a:latin typeface="Cambria"/>
                <a:cs typeface="Cambria"/>
              </a:rPr>
              <a:t>ßęçøyøç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spc="-40" dirty="0">
                <a:latin typeface="Cambria"/>
                <a:cs typeface="Cambria"/>
              </a:rPr>
              <a:t>Humano5</a:t>
            </a:r>
            <a:endParaRPr sz="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9256" y="1037775"/>
            <a:ext cx="0" cy="5652135"/>
          </a:xfrm>
          <a:custGeom>
            <a:avLst/>
            <a:gdLst/>
            <a:ahLst/>
            <a:cxnLst/>
            <a:rect l="l" t="t" r="r" b="b"/>
            <a:pathLst>
              <a:path h="5652134">
                <a:moveTo>
                  <a:pt x="0" y="5651833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19751" y="1236296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1487" y="1236296"/>
            <a:ext cx="0" cy="5471795"/>
          </a:xfrm>
          <a:custGeom>
            <a:avLst/>
            <a:gdLst/>
            <a:ahLst/>
            <a:cxnLst/>
            <a:rect l="l" t="t" r="r" b="b"/>
            <a:pathLst>
              <a:path h="5471795">
                <a:moveTo>
                  <a:pt x="0" y="547135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33461" y="1236296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14725" y="1236296"/>
            <a:ext cx="0" cy="5471795"/>
          </a:xfrm>
          <a:custGeom>
            <a:avLst/>
            <a:gdLst/>
            <a:ahLst/>
            <a:cxnLst/>
            <a:rect l="l" t="t" r="r" b="b"/>
            <a:pathLst>
              <a:path h="5471795">
                <a:moveTo>
                  <a:pt x="0" y="547135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69756" y="1236296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96187" y="1236296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39877" y="1236296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901614" y="1236296"/>
            <a:ext cx="0" cy="5453380"/>
          </a:xfrm>
          <a:custGeom>
            <a:avLst/>
            <a:gdLst/>
            <a:ahLst/>
            <a:cxnLst/>
            <a:rect l="l" t="t" r="r" b="b"/>
            <a:pathLst>
              <a:path h="5453380">
                <a:moveTo>
                  <a:pt x="0" y="5453312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29525" y="1224264"/>
            <a:ext cx="0" cy="5453380"/>
          </a:xfrm>
          <a:custGeom>
            <a:avLst/>
            <a:gdLst/>
            <a:ahLst/>
            <a:cxnLst/>
            <a:rect l="l" t="t" r="r" b="b"/>
            <a:pathLst>
              <a:path h="5453380">
                <a:moveTo>
                  <a:pt x="0" y="5453312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01025" y="1212232"/>
            <a:ext cx="0" cy="5453380"/>
          </a:xfrm>
          <a:custGeom>
            <a:avLst/>
            <a:gdLst/>
            <a:ahLst/>
            <a:cxnLst/>
            <a:rect l="l" t="t" r="r" b="b"/>
            <a:pathLst>
              <a:path h="5453380">
                <a:moveTo>
                  <a:pt x="0" y="5453312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32682" y="1206216"/>
            <a:ext cx="0" cy="3967479"/>
          </a:xfrm>
          <a:custGeom>
            <a:avLst/>
            <a:gdLst/>
            <a:ahLst/>
            <a:cxnLst/>
            <a:rect l="l" t="t" r="r" b="b"/>
            <a:pathLst>
              <a:path h="3967479">
                <a:moveTo>
                  <a:pt x="0" y="3967412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434261" y="1194186"/>
            <a:ext cx="0" cy="4010025"/>
          </a:xfrm>
          <a:custGeom>
            <a:avLst/>
            <a:gdLst/>
            <a:ahLst/>
            <a:cxnLst/>
            <a:rect l="l" t="t" r="r" b="b"/>
            <a:pathLst>
              <a:path h="4010025">
                <a:moveTo>
                  <a:pt x="0" y="4009523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186235" y="1873970"/>
            <a:ext cx="0" cy="3630929"/>
          </a:xfrm>
          <a:custGeom>
            <a:avLst/>
            <a:gdLst/>
            <a:ahLst/>
            <a:cxnLst/>
            <a:rect l="l" t="t" r="r" b="b"/>
            <a:pathLst>
              <a:path h="3630929">
                <a:moveTo>
                  <a:pt x="0" y="363052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7673" y="6688107"/>
            <a:ext cx="7186295" cy="0"/>
          </a:xfrm>
          <a:custGeom>
            <a:avLst/>
            <a:gdLst/>
            <a:ahLst/>
            <a:cxnLst/>
            <a:rect l="l" t="t" r="r" b="b"/>
            <a:pathLst>
              <a:path w="7186295">
                <a:moveTo>
                  <a:pt x="0" y="0"/>
                </a:moveTo>
                <a:lnTo>
                  <a:pt x="7185859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94194" y="6621933"/>
            <a:ext cx="2614295" cy="0"/>
          </a:xfrm>
          <a:custGeom>
            <a:avLst/>
            <a:gdLst/>
            <a:ahLst/>
            <a:cxnLst/>
            <a:rect l="l" t="t" r="r" b="b"/>
            <a:pathLst>
              <a:path w="2614295">
                <a:moveTo>
                  <a:pt x="0" y="0"/>
                </a:moveTo>
                <a:lnTo>
                  <a:pt x="261386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3689" y="6020354"/>
            <a:ext cx="7787640" cy="0"/>
          </a:xfrm>
          <a:custGeom>
            <a:avLst/>
            <a:gdLst/>
            <a:ahLst/>
            <a:cxnLst/>
            <a:rect l="l" t="t" r="r" b="b"/>
            <a:pathLst>
              <a:path w="7787640">
                <a:moveTo>
                  <a:pt x="0" y="0"/>
                </a:moveTo>
                <a:lnTo>
                  <a:pt x="7787438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12242" y="5954180"/>
            <a:ext cx="2566035" cy="0"/>
          </a:xfrm>
          <a:custGeom>
            <a:avLst/>
            <a:gdLst/>
            <a:ahLst/>
            <a:cxnLst/>
            <a:rect l="l" t="t" r="r" b="b"/>
            <a:pathLst>
              <a:path w="2566034">
                <a:moveTo>
                  <a:pt x="0" y="0"/>
                </a:moveTo>
                <a:lnTo>
                  <a:pt x="2565733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5721" y="5087906"/>
            <a:ext cx="9574530" cy="0"/>
          </a:xfrm>
          <a:custGeom>
            <a:avLst/>
            <a:gdLst/>
            <a:ahLst/>
            <a:cxnLst/>
            <a:rect l="l" t="t" r="r" b="b"/>
            <a:pathLst>
              <a:path w="9574530">
                <a:moveTo>
                  <a:pt x="0" y="0"/>
                </a:moveTo>
                <a:lnTo>
                  <a:pt x="9574127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5721" y="4173506"/>
            <a:ext cx="9550400" cy="0"/>
          </a:xfrm>
          <a:custGeom>
            <a:avLst/>
            <a:gdLst/>
            <a:ahLst/>
            <a:cxnLst/>
            <a:rect l="l" t="t" r="r" b="b"/>
            <a:pathLst>
              <a:path w="9550400">
                <a:moveTo>
                  <a:pt x="0" y="0"/>
                </a:moveTo>
                <a:lnTo>
                  <a:pt x="9550064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7752" y="3253090"/>
            <a:ext cx="9502140" cy="0"/>
          </a:xfrm>
          <a:custGeom>
            <a:avLst/>
            <a:gdLst/>
            <a:ahLst/>
            <a:cxnLst/>
            <a:rect l="l" t="t" r="r" b="b"/>
            <a:pathLst>
              <a:path w="9502140">
                <a:moveTo>
                  <a:pt x="0" y="0"/>
                </a:moveTo>
                <a:lnTo>
                  <a:pt x="9501938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3768" y="2295075"/>
            <a:ext cx="9478010" cy="45720"/>
            <a:chOff x="673768" y="2295075"/>
            <a:chExt cx="9478010" cy="45720"/>
          </a:xfrm>
        </p:grpSpPr>
        <p:sp>
          <p:nvSpPr>
            <p:cNvPr id="24" name="object 24"/>
            <p:cNvSpPr/>
            <p:nvPr/>
          </p:nvSpPr>
          <p:spPr>
            <a:xfrm>
              <a:off x="673768" y="2338690"/>
              <a:ext cx="9478010" cy="0"/>
            </a:xfrm>
            <a:custGeom>
              <a:avLst/>
              <a:gdLst/>
              <a:ahLst/>
              <a:cxnLst/>
              <a:rect l="l" t="t" r="r" b="b"/>
              <a:pathLst>
                <a:path w="9478010">
                  <a:moveTo>
                    <a:pt x="0" y="0"/>
                  </a:moveTo>
                  <a:lnTo>
                    <a:pt x="9477875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354552" y="2296579"/>
              <a:ext cx="791210" cy="0"/>
            </a:xfrm>
            <a:custGeom>
              <a:avLst/>
              <a:gdLst/>
              <a:ahLst/>
              <a:cxnLst/>
              <a:rect l="l" t="t" r="r" b="b"/>
              <a:pathLst>
                <a:path w="791209">
                  <a:moveTo>
                    <a:pt x="0" y="0"/>
                  </a:moveTo>
                  <a:lnTo>
                    <a:pt x="791076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73768" y="1664920"/>
            <a:ext cx="9453880" cy="0"/>
          </a:xfrm>
          <a:custGeom>
            <a:avLst/>
            <a:gdLst/>
            <a:ahLst/>
            <a:cxnLst/>
            <a:rect l="l" t="t" r="r" b="b"/>
            <a:pathLst>
              <a:path w="9453880">
                <a:moveTo>
                  <a:pt x="0" y="0"/>
                </a:moveTo>
                <a:lnTo>
                  <a:pt x="9453811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73768" y="1224264"/>
            <a:ext cx="9441815" cy="33655"/>
            <a:chOff x="673768" y="1224264"/>
            <a:chExt cx="9441815" cy="33655"/>
          </a:xfrm>
        </p:grpSpPr>
        <p:sp>
          <p:nvSpPr>
            <p:cNvPr id="28" name="object 28"/>
            <p:cNvSpPr/>
            <p:nvPr/>
          </p:nvSpPr>
          <p:spPr>
            <a:xfrm>
              <a:off x="1624262" y="1255847"/>
              <a:ext cx="5982970" cy="0"/>
            </a:xfrm>
            <a:custGeom>
              <a:avLst/>
              <a:gdLst/>
              <a:ahLst/>
              <a:cxnLst/>
              <a:rect l="l" t="t" r="r" b="b"/>
              <a:pathLst>
                <a:path w="5982970">
                  <a:moveTo>
                    <a:pt x="0" y="0"/>
                  </a:moveTo>
                  <a:lnTo>
                    <a:pt x="5982701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73768" y="1225768"/>
              <a:ext cx="9441815" cy="0"/>
            </a:xfrm>
            <a:custGeom>
              <a:avLst/>
              <a:gdLst/>
              <a:ahLst/>
              <a:cxnLst/>
              <a:rect l="l" t="t" r="r" b="b"/>
              <a:pathLst>
                <a:path w="9441815">
                  <a:moveTo>
                    <a:pt x="0" y="0"/>
                  </a:moveTo>
                  <a:lnTo>
                    <a:pt x="9441780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679783" y="1051310"/>
            <a:ext cx="9429750" cy="0"/>
          </a:xfrm>
          <a:custGeom>
            <a:avLst/>
            <a:gdLst/>
            <a:ahLst/>
            <a:cxnLst/>
            <a:rect l="l" t="t" r="r" b="b"/>
            <a:pathLst>
              <a:path w="9429750">
                <a:moveTo>
                  <a:pt x="0" y="0"/>
                </a:moveTo>
                <a:lnTo>
                  <a:pt x="9429748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object 3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44789" y="5089410"/>
            <a:ext cx="84221" cy="848226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1816" y="4355484"/>
            <a:ext cx="499310" cy="90236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68852" y="3579447"/>
            <a:ext cx="421105" cy="90236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1994" y="427172"/>
            <a:ext cx="132347" cy="156410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3847" y="2087530"/>
            <a:ext cx="499310" cy="234615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42310" y="4361500"/>
            <a:ext cx="433136" cy="96252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82162" y="5486453"/>
            <a:ext cx="782052" cy="123323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052384" y="1052814"/>
            <a:ext cx="54142" cy="16844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461457" y="3326784"/>
            <a:ext cx="84221" cy="156410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2574319" y="224724"/>
            <a:ext cx="6321425" cy="379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70"/>
              </a:lnSpc>
              <a:spcBef>
                <a:spcPts val="130"/>
              </a:spcBef>
            </a:pPr>
            <a:r>
              <a:rPr sz="1200" spc="-105" dirty="0">
                <a:latin typeface="Arial MT"/>
                <a:cs typeface="Arial MT"/>
              </a:rPr>
              <a:t>AMAA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ASSOCIAÇÁO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DOS</a:t>
            </a:r>
            <a:r>
              <a:rPr sz="1200" spc="135" dirty="0">
                <a:latin typeface="Arial MT"/>
                <a:cs typeface="Arial MT"/>
              </a:rPr>
              <a:t> </a:t>
            </a:r>
            <a:r>
              <a:rPr sz="1200" spc="-155" dirty="0">
                <a:latin typeface="Arial MT"/>
                <a:cs typeface="Arial MT"/>
              </a:rPr>
              <a:t>Ł/IORADORES</a:t>
            </a:r>
            <a:r>
              <a:rPr sz="1200" spc="9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PARA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0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DESENVOLVIPIENYO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DO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ÁGUÃ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70" dirty="0">
                <a:latin typeface="Arial MT"/>
                <a:cs typeface="Arial MT"/>
              </a:rPr>
              <a:t>AZU</a:t>
            </a:r>
            <a:r>
              <a:rPr sz="1800" spc="-104" baseline="2314" dirty="0">
                <a:latin typeface="Arial MT"/>
                <a:cs typeface="Arial MT"/>
              </a:rPr>
              <a:t>L</a:t>
            </a:r>
            <a:r>
              <a:rPr sz="1800" spc="-142" baseline="2314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75" dirty="0">
                <a:latin typeface="Arial MT"/>
                <a:cs typeface="Arial MT"/>
              </a:rPr>
              <a:t> </a:t>
            </a:r>
            <a:r>
              <a:rPr sz="1200" spc="-70" dirty="0">
                <a:latin typeface="Arial MT"/>
                <a:cs typeface="Arial MT"/>
              </a:rPr>
              <a:t>F)L)AL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)V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ts val="1370"/>
              </a:lnSpc>
            </a:pPr>
            <a:r>
              <a:rPr sz="1200" spc="-95" dirty="0">
                <a:latin typeface="Arial MT"/>
                <a:cs typeface="Arial MT"/>
              </a:rPr>
              <a:t>Avenida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Lydia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de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jesus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00" dirty="0">
                <a:latin typeface="Arial MT"/>
                <a:cs typeface="Arial MT"/>
              </a:rPr>
              <a:t>Nendonça,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1146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Água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14" dirty="0">
                <a:latin typeface="Arial MT"/>
                <a:cs typeface="Arial MT"/>
              </a:rPr>
              <a:t>Azul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Guarulhos/5P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09226" y="6927409"/>
            <a:ext cx="1823085" cy="1657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50" i="1" spc="-30" dirty="0">
                <a:latin typeface="Arial"/>
                <a:cs typeface="Arial"/>
              </a:rPr>
              <a:t>wwwJeiJ3019.com.br/sp/guarulh0s/</a:t>
            </a:r>
            <a:endParaRPr sz="950">
              <a:latin typeface="Arial"/>
              <a:cs typeface="Arial"/>
            </a:endParaRPr>
          </a:p>
        </p:txBody>
      </p:sp>
      <p:sp>
        <p:nvSpPr>
          <p:cNvPr id="127" name="object 1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35890">
              <a:lnSpc>
                <a:spcPct val="100000"/>
              </a:lnSpc>
              <a:spcBef>
                <a:spcPts val="35"/>
              </a:spcBef>
            </a:pPr>
            <a:r>
              <a:rPr sz="1000" spc="-65" dirty="0">
                <a:latin typeface="Arial"/>
                <a:cs typeface="Arial"/>
              </a:rPr>
              <a:t>frog,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23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9704" y="1308819"/>
            <a:ext cx="861060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09245" marR="5080" indent="-297180">
              <a:lnSpc>
                <a:spcPts val="950"/>
              </a:lnSpc>
              <a:spcBef>
                <a:spcPts val="325"/>
              </a:spcBef>
              <a:buChar char="•"/>
              <a:tabLst>
                <a:tab pos="309245" algn="l"/>
                <a:tab pos="313055" algn="l"/>
              </a:tabLst>
            </a:pPr>
            <a:r>
              <a:rPr sz="950" dirty="0">
                <a:latin typeface="Arial MT"/>
                <a:cs typeface="Arial MT"/>
              </a:rPr>
              <a:t>	</a:t>
            </a:r>
            <a:r>
              <a:rPr sz="950" spc="-10" dirty="0">
                <a:latin typeface="Arial MT"/>
                <a:cs typeface="Arial MT"/>
              </a:rPr>
              <a:t>Vincuło </a:t>
            </a:r>
            <a:r>
              <a:rPr sz="950" spc="-30" dirty="0">
                <a:latin typeface="Arial MT"/>
                <a:cs typeface="Arial MT"/>
              </a:rPr>
              <a:t>Flnancełro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33379" y="1308819"/>
            <a:ext cx="37401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5080">
              <a:lnSpc>
                <a:spcPts val="950"/>
              </a:lnSpc>
              <a:spcBef>
                <a:spcPts val="325"/>
              </a:spcBef>
            </a:pPr>
            <a:r>
              <a:rPr sz="950" spc="-50" dirty="0">
                <a:latin typeface="Arial MT"/>
                <a:cs typeface="Arial MT"/>
              </a:rPr>
              <a:t>Lança• </a:t>
            </a:r>
            <a:r>
              <a:rPr sz="950" spc="-10" dirty="0">
                <a:latin typeface="Arial MT"/>
                <a:cs typeface="Arial MT"/>
              </a:rPr>
              <a:t>mento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93708" y="1308819"/>
            <a:ext cx="684530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-635">
              <a:lnSpc>
                <a:spcPts val="950"/>
              </a:lnSpc>
              <a:spcBef>
                <a:spcPts val="325"/>
              </a:spcBef>
            </a:pPr>
            <a:r>
              <a:rPr sz="950" spc="-30" dirty="0">
                <a:latin typeface="Arial MT"/>
                <a:cs typeface="Arial MT"/>
              </a:rPr>
              <a:t>Documenta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/ </a:t>
            </a:r>
            <a:r>
              <a:rPr sz="950" spc="-150" dirty="0">
                <a:latin typeface="Arial MT"/>
                <a:cs typeface="Arial MT"/>
              </a:rPr>
              <a:t>N-</a:t>
            </a:r>
            <a:r>
              <a:rPr sz="950" spc="-105" dirty="0">
                <a:latin typeface="Arial MT"/>
                <a:cs typeface="Arial MT"/>
              </a:rPr>
              <a:t>•</a:t>
            </a:r>
            <a:r>
              <a:rPr sz="950" spc="1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Dec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40035" y="1308819"/>
            <a:ext cx="40576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3175">
              <a:lnSpc>
                <a:spcPts val="950"/>
              </a:lnSpc>
              <a:spcBef>
                <a:spcPts val="325"/>
              </a:spcBef>
            </a:pPr>
            <a:r>
              <a:rPr sz="950" spc="-10" dirty="0">
                <a:latin typeface="Arial MT"/>
                <a:cs typeface="Arial MT"/>
              </a:rPr>
              <a:t>OrX/N• Mtrato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2425" y="1670018"/>
            <a:ext cx="573405" cy="41655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5715">
              <a:lnSpc>
                <a:spcPct val="87900"/>
              </a:lnSpc>
              <a:spcBef>
                <a:spcPts val="265"/>
              </a:spcBef>
            </a:pPr>
            <a:r>
              <a:rPr sz="900" spc="-40" dirty="0">
                <a:latin typeface="Trebuchet MS"/>
                <a:cs typeface="Trebuchet MS"/>
              </a:rPr>
              <a:t>BANCO</a:t>
            </a:r>
            <a:r>
              <a:rPr sz="900" spc="-30" dirty="0">
                <a:latin typeface="Trebuchet MS"/>
                <a:cs typeface="Trebuchet MS"/>
              </a:rPr>
              <a:t> </a:t>
            </a:r>
            <a:r>
              <a:rPr sz="900" spc="-25" dirty="0">
                <a:latin typeface="Trebuchet MS"/>
                <a:cs typeface="Trebuchet MS"/>
              </a:rPr>
              <a:t>DD </a:t>
            </a:r>
            <a:r>
              <a:rPr sz="900" spc="-100" dirty="0">
                <a:latin typeface="Arial MT"/>
                <a:cs typeface="Arial MT"/>
              </a:rPr>
              <a:t>BRASIL,</a:t>
            </a:r>
            <a:r>
              <a:rPr sz="900" spc="60" dirty="0">
                <a:latin typeface="Arial MT"/>
                <a:cs typeface="Arial MT"/>
              </a:rPr>
              <a:t> </a:t>
            </a:r>
            <a:r>
              <a:rPr sz="900" spc="-120" dirty="0">
                <a:latin typeface="Arial MT"/>
                <a:cs typeface="Arial MT"/>
              </a:rPr>
              <a:t>AG.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50" spc="-114" dirty="0">
                <a:latin typeface="Courier New"/>
                <a:cs typeface="Courier New"/>
              </a:rPr>
              <a:t>4770-</a:t>
            </a:r>
            <a:r>
              <a:rPr sz="950" spc="-95" dirty="0">
                <a:latin typeface="Courier New"/>
                <a:cs typeface="Courier New"/>
              </a:rPr>
              <a:t>8,ŒC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3167" y="2466859"/>
            <a:ext cx="581660" cy="65786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0955" marR="5080">
              <a:lnSpc>
                <a:spcPct val="86000"/>
              </a:lnSpc>
              <a:spcBef>
                <a:spcPts val="295"/>
              </a:spcBef>
            </a:pPr>
            <a:r>
              <a:rPr sz="950" spc="-190" dirty="0">
                <a:latin typeface="Arial MT"/>
                <a:cs typeface="Arial MT"/>
              </a:rPr>
              <a:t>BANCO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OO </a:t>
            </a:r>
            <a:r>
              <a:rPr sz="950" spc="-114" dirty="0">
                <a:latin typeface="Arial MT"/>
                <a:cs typeface="Arial MT"/>
              </a:rPr>
              <a:t>BRASIL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spc="-145" dirty="0">
                <a:latin typeface="Arial MT"/>
                <a:cs typeface="Arial MT"/>
              </a:rPr>
              <a:t>AG.</a:t>
            </a:r>
            <a:r>
              <a:rPr sz="950" spc="500" dirty="0">
                <a:latin typeface="Arial MT"/>
                <a:cs typeface="Arial MT"/>
              </a:rPr>
              <a:t> </a:t>
            </a:r>
            <a:r>
              <a:rPr sz="900" spc="-65" dirty="0">
                <a:latin typeface="Arial MT"/>
                <a:cs typeface="Arial MT"/>
              </a:rPr>
              <a:t>4770-</a:t>
            </a:r>
            <a:r>
              <a:rPr sz="900" dirty="0">
                <a:latin typeface="Arial MT"/>
                <a:cs typeface="Arial MT"/>
              </a:rPr>
              <a:t>8,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95" dirty="0">
                <a:latin typeface="Arial MT"/>
                <a:cs typeface="Arial MT"/>
              </a:rPr>
              <a:t>C/C</a:t>
            </a:r>
            <a:endParaRPr sz="900">
              <a:latin typeface="Arial MT"/>
              <a:cs typeface="Arial MT"/>
            </a:endParaRPr>
          </a:p>
          <a:p>
            <a:pPr marL="27305">
              <a:lnSpc>
                <a:spcPts val="900"/>
              </a:lnSpc>
            </a:pPr>
            <a:r>
              <a:rPr sz="850" spc="-40" dirty="0">
                <a:latin typeface="Arial MT"/>
                <a:cs typeface="Arial MT"/>
              </a:rPr>
              <a:t>23.448-</a:t>
            </a:r>
            <a:r>
              <a:rPr sz="850" spc="-50" dirty="0">
                <a:latin typeface="Arial MT"/>
                <a:cs typeface="Arial MT"/>
              </a:rPr>
              <a:t>6</a:t>
            </a:r>
            <a:endParaRPr sz="850">
              <a:latin typeface="Arial MT"/>
              <a:cs typeface="Arial MT"/>
            </a:endParaRPr>
          </a:p>
          <a:p>
            <a:pPr marL="12700">
              <a:lnSpc>
                <a:spcPts val="985"/>
              </a:lnSpc>
            </a:pPr>
            <a:r>
              <a:rPr sz="850" spc="-10" dirty="0">
                <a:latin typeface="Arial MT"/>
                <a:cs typeface="Arial MT"/>
              </a:rPr>
              <a:t>’(Münicipal)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32982" y="1732932"/>
            <a:ext cx="485140" cy="5403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145">
              <a:lnSpc>
                <a:spcPts val="1095"/>
              </a:lnSpc>
              <a:spcBef>
                <a:spcPts val="135"/>
              </a:spcBef>
            </a:pPr>
            <a:r>
              <a:rPr sz="950" spc="-10" dirty="0">
                <a:latin typeface="Arial MT"/>
                <a:cs typeface="Arial MT"/>
              </a:rPr>
              <a:t>gébito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10"/>
              </a:lnSpc>
            </a:pPr>
            <a:r>
              <a:rPr sz="850" spc="-30" dirty="0">
                <a:latin typeface="Arial MT"/>
                <a:cs typeface="Arial MT"/>
              </a:rPr>
              <a:t>TED/DOC</a:t>
            </a:r>
            <a:endParaRPr sz="850">
              <a:latin typeface="Arial MT"/>
              <a:cs typeface="Arial MT"/>
            </a:endParaRPr>
          </a:p>
          <a:p>
            <a:pPr marL="15240">
              <a:lnSpc>
                <a:spcPts val="1030"/>
              </a:lnSpc>
            </a:pPr>
            <a:r>
              <a:rPr sz="950" spc="-70" dirty="0">
                <a:latin typeface="Arial MT"/>
                <a:cs typeface="Arial MT"/>
              </a:rPr>
              <a:t>Oevolvldo</a:t>
            </a:r>
            <a:endParaRPr sz="950">
              <a:latin typeface="Arial MT"/>
              <a:cs typeface="Arial MT"/>
            </a:endParaRPr>
          </a:p>
          <a:p>
            <a:pPr marL="13970">
              <a:lnSpc>
                <a:spcPts val="975"/>
              </a:lnSpc>
            </a:pPr>
            <a:r>
              <a:rPr sz="850" spc="-25" dirty="0">
                <a:latin typeface="Arial MT"/>
                <a:cs typeface="Arial MT"/>
              </a:rPr>
              <a:t>(D)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88495" y="1732932"/>
            <a:ext cx="614045" cy="5403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780">
              <a:lnSpc>
                <a:spcPts val="1095"/>
              </a:lnSpc>
              <a:spcBef>
                <a:spcPts val="135"/>
              </a:spcBef>
            </a:pPr>
            <a:r>
              <a:rPr sz="950" spc="-75" dirty="0">
                <a:latin typeface="Arial MT"/>
                <a:cs typeface="Arial MT"/>
              </a:rPr>
              <a:t>Darf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-95" dirty="0">
                <a:latin typeface="Arial MT"/>
                <a:cs typeface="Arial MT"/>
              </a:rPr>
              <a:t>-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-55" dirty="0">
                <a:latin typeface="Arial MT"/>
                <a:cs typeface="Arial MT"/>
              </a:rPr>
              <a:t>DARF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10"/>
              </a:lnSpc>
            </a:pPr>
            <a:r>
              <a:rPr sz="850" spc="-25" dirty="0">
                <a:latin typeface="Arial MT"/>
                <a:cs typeface="Arial MT"/>
              </a:rPr>
              <a:t>PI5</a:t>
            </a:r>
            <a:endParaRPr sz="850">
              <a:latin typeface="Arial MT"/>
              <a:cs typeface="Arial MT"/>
            </a:endParaRPr>
          </a:p>
          <a:p>
            <a:pPr marL="19685">
              <a:lnSpc>
                <a:spcPts val="1030"/>
              </a:lnSpc>
            </a:pPr>
            <a:r>
              <a:rPr sz="950" spc="-155" dirty="0">
                <a:latin typeface="Arial MT"/>
                <a:cs typeface="Arial MT"/>
              </a:rPr>
              <a:t>£EVEREIR0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75"/>
              </a:lnSpc>
            </a:pPr>
            <a:r>
              <a:rPr sz="850" spc="-70" dirty="0">
                <a:latin typeface="Arial MT"/>
                <a:cs typeface="Arial MT"/>
              </a:rPr>
              <a:t>UNIDADE</a:t>
            </a:r>
            <a:r>
              <a:rPr sz="850" spc="-5" dirty="0">
                <a:latin typeface="Arial MT"/>
                <a:cs typeface="Arial MT"/>
              </a:rPr>
              <a:t> </a:t>
            </a:r>
            <a:r>
              <a:rPr sz="850" spc="-25" dirty="0">
                <a:latin typeface="Arial MT"/>
                <a:cs typeface="Arial MT"/>
              </a:rPr>
              <a:t>IV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25774" y="2352809"/>
            <a:ext cx="591820" cy="7791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2225">
              <a:lnSpc>
                <a:spcPts val="1050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Crédlto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05"/>
              </a:lnSpc>
            </a:pPr>
            <a:r>
              <a:rPr sz="850" spc="-10" dirty="0">
                <a:latin typeface="Arial MT"/>
                <a:cs typeface="Arial MT"/>
              </a:rPr>
              <a:t>*ED/DOC</a:t>
            </a:r>
            <a:endParaRPr sz="850">
              <a:latin typeface="Arial MT"/>
              <a:cs typeface="Arial MT"/>
            </a:endParaRPr>
          </a:p>
          <a:p>
            <a:pPr marL="12700" marR="5080" indent="5715">
              <a:lnSpc>
                <a:spcPct val="88900"/>
              </a:lnSpc>
              <a:spcBef>
                <a:spcPts val="40"/>
              </a:spcBef>
            </a:pPr>
            <a:r>
              <a:rPr sz="950" spc="-65" dirty="0">
                <a:latin typeface="Arial MT"/>
                <a:cs typeface="Arial MT"/>
              </a:rPr>
              <a:t>Devolvido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e </a:t>
            </a:r>
            <a:r>
              <a:rPr sz="950" spc="-65" dirty="0">
                <a:latin typeface="Arial MT"/>
                <a:cs typeface="Arial MT"/>
              </a:rPr>
              <a:t>Ressarcime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850" spc="-10" dirty="0">
                <a:latin typeface="Arial MT"/>
                <a:cs typeface="Arial MT"/>
              </a:rPr>
              <a:t>rttos </a:t>
            </a:r>
            <a:r>
              <a:rPr sz="900" spc="-10" dirty="0">
                <a:latin typeface="Arial MT"/>
                <a:cs typeface="Arial MT"/>
              </a:rPr>
              <a:t>Indé”vIdõs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25774" y="3273477"/>
            <a:ext cx="585470" cy="7740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510">
              <a:lnSpc>
                <a:spcPts val="935"/>
              </a:lnSpc>
              <a:spcBef>
                <a:spcPts val="135"/>
              </a:spcBef>
            </a:pPr>
            <a:r>
              <a:rPr sz="850" spc="-10" dirty="0">
                <a:latin typeface="Arial MT"/>
                <a:cs typeface="Arial MT"/>
              </a:rPr>
              <a:t>CrćtJiŁo</a:t>
            </a:r>
            <a:endParaRPr sz="850">
              <a:latin typeface="Arial MT"/>
              <a:cs typeface="Arial MT"/>
            </a:endParaRPr>
          </a:p>
          <a:p>
            <a:pPr marL="15875">
              <a:lnSpc>
                <a:spcPts val="940"/>
              </a:lnSpc>
            </a:pPr>
            <a:r>
              <a:rPr sz="900" spc="-10" dirty="0">
                <a:latin typeface="Arial MT"/>
                <a:cs typeface="Arial MT"/>
              </a:rPr>
              <a:t>YED/DCC</a:t>
            </a:r>
            <a:endParaRPr sz="900">
              <a:latin typeface="Arial MT"/>
              <a:cs typeface="Arial MT"/>
            </a:endParaRPr>
          </a:p>
          <a:p>
            <a:pPr marL="12700" marR="5080">
              <a:lnSpc>
                <a:spcPct val="87600"/>
              </a:lnSpc>
              <a:spcBef>
                <a:spcPts val="85"/>
              </a:spcBef>
            </a:pPr>
            <a:r>
              <a:rPr sz="950" spc="-65" dirty="0">
                <a:latin typeface="Arial MT"/>
                <a:cs typeface="Arial MT"/>
              </a:rPr>
              <a:t>Devolvido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e </a:t>
            </a:r>
            <a:r>
              <a:rPr sz="950" spc="-70" dirty="0">
                <a:latin typeface="Arial MT"/>
                <a:cs typeface="Arial MT"/>
              </a:rPr>
              <a:t>Ressarclme</a:t>
            </a:r>
            <a:r>
              <a:rPr sz="950" spc="-25" dirty="0">
                <a:latin typeface="Arial MT"/>
                <a:cs typeface="Arial MT"/>
              </a:rPr>
              <a:t> </a:t>
            </a:r>
            <a:r>
              <a:rPr sz="850" spc="-25" dirty="0">
                <a:latin typeface="Arial MT"/>
                <a:cs typeface="Arial MT"/>
              </a:rPr>
              <a:t>nØs </a:t>
            </a:r>
            <a:r>
              <a:rPr sz="950" spc="-10" dirty="0">
                <a:latin typeface="Arial MT"/>
                <a:cs typeface="Arial MT"/>
              </a:rPr>
              <a:t>lndevidos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1507" y="3381511"/>
            <a:ext cx="584200" cy="66611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4445">
              <a:lnSpc>
                <a:spcPct val="86600"/>
              </a:lnSpc>
              <a:spcBef>
                <a:spcPts val="280"/>
              </a:spcBef>
            </a:pPr>
            <a:r>
              <a:rPr sz="900" spc="-135" dirty="0">
                <a:latin typeface="Arial MT"/>
                <a:cs typeface="Arial MT"/>
              </a:rPr>
              <a:t>BANCO</a:t>
            </a:r>
            <a:r>
              <a:rPr sz="900" spc="8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 </a:t>
            </a:r>
            <a:r>
              <a:rPr sz="950" spc="-140" dirty="0">
                <a:latin typeface="Arial MT"/>
                <a:cs typeface="Arial MT"/>
              </a:rPr>
              <a:t>BRASIL,</a:t>
            </a:r>
            <a:r>
              <a:rPr sz="950" spc="114" dirty="0">
                <a:latin typeface="Arial MT"/>
                <a:cs typeface="Arial MT"/>
              </a:rPr>
              <a:t> </a:t>
            </a:r>
            <a:r>
              <a:rPr sz="950" spc="-114" dirty="0">
                <a:latin typeface="Arial MT"/>
                <a:cs typeface="Arial MT"/>
              </a:rPr>
              <a:t>AG.</a:t>
            </a:r>
            <a:r>
              <a:rPr sz="950" spc="500" dirty="0">
                <a:latin typeface="Arial MT"/>
                <a:cs typeface="Arial MT"/>
              </a:rPr>
              <a:t> </a:t>
            </a:r>
            <a:r>
              <a:rPr sz="950" spc="-95" dirty="0">
                <a:latin typeface="Arial MT"/>
                <a:cs typeface="Arial MT"/>
              </a:rPr>
              <a:t>4770-</a:t>
            </a:r>
            <a:r>
              <a:rPr sz="950" spc="-65" dirty="0">
                <a:latin typeface="Arial MT"/>
                <a:cs typeface="Arial MT"/>
              </a:rPr>
              <a:t>8,”C/C</a:t>
            </a:r>
            <a:endParaRPr sz="950">
              <a:latin typeface="Arial MT"/>
              <a:cs typeface="Arial MT"/>
            </a:endParaRPr>
          </a:p>
          <a:p>
            <a:pPr marL="16510">
              <a:lnSpc>
                <a:spcPts val="840"/>
              </a:lnSpc>
            </a:pPr>
            <a:r>
              <a:rPr sz="850" spc="-35" dirty="0">
                <a:latin typeface="Arial MT"/>
                <a:cs typeface="Arial MT"/>
              </a:rPr>
              <a:t>23.44g-</a:t>
            </a:r>
            <a:r>
              <a:rPr sz="850" spc="-50" dirty="0">
                <a:latin typeface="Arial MT"/>
                <a:cs typeface="Arial MT"/>
              </a:rPr>
              <a:t>6</a:t>
            </a:r>
            <a:endParaRPr sz="850">
              <a:latin typeface="Arial MT"/>
              <a:cs typeface="Arial MT"/>
            </a:endParaRPr>
          </a:p>
          <a:p>
            <a:pPr marL="12700">
              <a:lnSpc>
                <a:spcPts val="1100"/>
              </a:lnSpc>
            </a:pPr>
            <a:r>
              <a:rPr sz="950" spc="-40" dirty="0">
                <a:latin typeface="Arial MT"/>
                <a:cs typeface="Arial MT"/>
              </a:rPr>
              <a:t>(l'4unIcipaI)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69935" y="4425000"/>
            <a:ext cx="657225" cy="5562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35"/>
              </a:spcBef>
            </a:pPr>
            <a:r>
              <a:rPr sz="950" spc="-60" dirty="0">
                <a:latin typeface="Trebuchet MS"/>
                <a:cs typeface="Trebuchet MS"/>
              </a:rPr>
              <a:t>BRASIL,</a:t>
            </a:r>
            <a:r>
              <a:rPr sz="950" spc="-10" dirty="0">
                <a:latin typeface="Trebuchet MS"/>
                <a:cs typeface="Trebuchet MS"/>
              </a:rPr>
              <a:t> </a:t>
            </a:r>
            <a:r>
              <a:rPr sz="950" spc="-25" dirty="0">
                <a:latin typeface="Trebuchet MS"/>
                <a:cs typeface="Trebuchet MS"/>
              </a:rPr>
              <a:t>AG.</a:t>
            </a:r>
            <a:endParaRPr sz="950">
              <a:latin typeface="Trebuchet MS"/>
              <a:cs typeface="Trebuchet MS"/>
            </a:endParaRPr>
          </a:p>
          <a:p>
            <a:pPr marL="13970">
              <a:lnSpc>
                <a:spcPts val="940"/>
              </a:lnSpc>
            </a:pPr>
            <a:r>
              <a:rPr sz="900" spc="-60" dirty="0">
                <a:latin typeface="Arial MT"/>
                <a:cs typeface="Arial MT"/>
              </a:rPr>
              <a:t>4770-</a:t>
            </a:r>
            <a:r>
              <a:rPr sz="900" dirty="0">
                <a:latin typeface="Arial MT"/>
                <a:cs typeface="Arial MT"/>
              </a:rPr>
              <a:t>g,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C/C</a:t>
            </a:r>
            <a:endParaRPr sz="900">
              <a:latin typeface="Arial MT"/>
              <a:cs typeface="Arial MT"/>
            </a:endParaRPr>
          </a:p>
          <a:p>
            <a:pPr marL="17780">
              <a:lnSpc>
                <a:spcPts val="980"/>
              </a:lnSpc>
            </a:pPr>
            <a:r>
              <a:rPr sz="900" spc="-55" dirty="0">
                <a:latin typeface="Arial MT"/>
                <a:cs typeface="Arial MT"/>
              </a:rPr>
              <a:t>23.448-</a:t>
            </a:r>
            <a:r>
              <a:rPr sz="900" spc="-50" dirty="0">
                <a:latin typeface="Arial MT"/>
                <a:cs typeface="Arial MT"/>
              </a:rPr>
              <a:t>6</a:t>
            </a:r>
            <a:endParaRPr sz="900">
              <a:latin typeface="Arial MT"/>
              <a:cs typeface="Arial MT"/>
            </a:endParaRPr>
          </a:p>
          <a:p>
            <a:pPr marL="13335">
              <a:lnSpc>
                <a:spcPts val="1155"/>
              </a:lnSpc>
            </a:pPr>
            <a:r>
              <a:rPr sz="1000" spc="-10" dirty="0">
                <a:latin typeface="Arial MT"/>
                <a:cs typeface="Arial MT"/>
              </a:rPr>
              <a:t>(</a:t>
            </a:r>
            <a:r>
              <a:rPr sz="1500" spc="-15" baseline="5555" dirty="0">
                <a:latin typeface="Arial MT"/>
                <a:cs typeface="Arial MT"/>
              </a:rPr>
              <a:t>Municipal)</a:t>
            </a:r>
            <a:endParaRPr sz="1500" baseline="5555">
              <a:latin typeface="Arial MT"/>
              <a:cs typeface="Arial M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2004" y="5219083"/>
            <a:ext cx="588010" cy="6692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4604" marR="5080" indent="-2540">
              <a:lnSpc>
                <a:spcPct val="85200"/>
              </a:lnSpc>
              <a:spcBef>
                <a:spcPts val="305"/>
              </a:spcBef>
            </a:pPr>
            <a:r>
              <a:rPr sz="950" spc="-145" dirty="0">
                <a:latin typeface="Arial MT"/>
                <a:cs typeface="Arial MT"/>
              </a:rPr>
              <a:t>8AŁtCO</a:t>
            </a:r>
            <a:r>
              <a:rPr sz="950" spc="75" dirty="0">
                <a:latin typeface="Arial MT"/>
                <a:cs typeface="Arial MT"/>
              </a:rPr>
              <a:t> </a:t>
            </a:r>
            <a:r>
              <a:rPr sz="950" spc="-35" dirty="0">
                <a:latin typeface="Arial MT"/>
                <a:cs typeface="Arial MT"/>
              </a:rPr>
              <a:t>DO </a:t>
            </a:r>
            <a:r>
              <a:rPr sz="950" spc="-135" dirty="0">
                <a:latin typeface="Arial MT"/>
                <a:cs typeface="Arial MT"/>
              </a:rPr>
              <a:t>BRASIL,</a:t>
            </a:r>
            <a:r>
              <a:rPr sz="950" spc="75" dirty="0">
                <a:latin typeface="Arial MT"/>
                <a:cs typeface="Arial MT"/>
              </a:rPr>
              <a:t> </a:t>
            </a:r>
            <a:r>
              <a:rPr sz="950" spc="-110" dirty="0">
                <a:latin typeface="Arial MT"/>
                <a:cs typeface="Arial MT"/>
              </a:rPr>
              <a:t>AG.</a:t>
            </a:r>
            <a:r>
              <a:rPr sz="950" spc="500" dirty="0">
                <a:latin typeface="Arial MT"/>
                <a:cs typeface="Arial MT"/>
              </a:rPr>
              <a:t> </a:t>
            </a:r>
            <a:r>
              <a:rPr sz="950" spc="-80" dirty="0">
                <a:latin typeface="Arial MT"/>
                <a:cs typeface="Arial MT"/>
              </a:rPr>
              <a:t>4770-</a:t>
            </a:r>
            <a:r>
              <a:rPr sz="950" spc="-50" dirty="0">
                <a:latin typeface="Arial MT"/>
                <a:cs typeface="Arial MT"/>
              </a:rPr>
              <a:t>8.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-90" dirty="0">
                <a:latin typeface="Arial MT"/>
                <a:cs typeface="Arial MT"/>
              </a:rPr>
              <a:t>C/C</a:t>
            </a:r>
            <a:endParaRPr sz="950">
              <a:latin typeface="Arial MT"/>
              <a:cs typeface="Arial MT"/>
            </a:endParaRPr>
          </a:p>
          <a:p>
            <a:pPr marL="19685">
              <a:lnSpc>
                <a:spcPts val="869"/>
              </a:lnSpc>
            </a:pPr>
            <a:r>
              <a:rPr sz="900" spc="-55" dirty="0">
                <a:latin typeface="Arial MT"/>
                <a:cs typeface="Arial MT"/>
              </a:rPr>
              <a:t>23.44g-</a:t>
            </a:r>
            <a:r>
              <a:rPr sz="900" spc="-50" dirty="0">
                <a:latin typeface="Arial MT"/>
                <a:cs typeface="Arial MT"/>
              </a:rPr>
              <a:t>6</a:t>
            </a:r>
            <a:endParaRPr sz="900">
              <a:latin typeface="Arial MT"/>
              <a:cs typeface="Arial MT"/>
            </a:endParaRPr>
          </a:p>
          <a:p>
            <a:pPr marL="15875">
              <a:lnSpc>
                <a:spcPts val="1070"/>
              </a:lnSpc>
            </a:pPr>
            <a:r>
              <a:rPr sz="950" spc="-25" dirty="0">
                <a:latin typeface="Arial MT"/>
                <a:cs typeface="Arial MT"/>
              </a:rPr>
              <a:t>(Municipal)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7904" y="6016176"/>
            <a:ext cx="53848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65" dirty="0">
                <a:latin typeface="Arial MT"/>
                <a:cs typeface="Arial MT"/>
              </a:rPr>
              <a:t>BANCO</a:t>
            </a:r>
            <a:r>
              <a:rPr sz="950" spc="15" dirty="0">
                <a:latin typeface="Arial MT"/>
                <a:cs typeface="Arial MT"/>
              </a:rPr>
              <a:t> </a:t>
            </a:r>
            <a:r>
              <a:rPr sz="950" spc="-95" dirty="0">
                <a:latin typeface="Arial MT"/>
                <a:cs typeface="Arial MT"/>
              </a:rPr>
              <a:t>DO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57904" y="6142508"/>
            <a:ext cx="58610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5" dirty="0">
                <a:latin typeface="Arial MT"/>
                <a:cs typeface="Arial MT"/>
              </a:rPr>
              <a:t>BRASIL,</a:t>
            </a:r>
            <a:r>
              <a:rPr sz="950" spc="75" dirty="0">
                <a:latin typeface="Arial MT"/>
                <a:cs typeface="Arial MT"/>
              </a:rPr>
              <a:t> </a:t>
            </a:r>
            <a:r>
              <a:rPr sz="950" spc="-80" dirty="0">
                <a:latin typeface="Arial MT"/>
                <a:cs typeface="Arial MT"/>
              </a:rPr>
              <a:t>AG.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59475" y="6259816"/>
            <a:ext cx="57150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95" dirty="0">
                <a:latin typeface="Arial MT"/>
                <a:cs typeface="Arial MT"/>
              </a:rPr>
              <a:t>4770-</a:t>
            </a:r>
            <a:r>
              <a:rPr sz="950" spc="-70" dirty="0">
                <a:latin typeface="Arial MT"/>
                <a:cs typeface="Arial MT"/>
              </a:rPr>
              <a:t>8,”C/C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51339" y="6386147"/>
            <a:ext cx="44640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5" dirty="0">
                <a:latin typeface="Arial MT"/>
                <a:cs typeface="Arial MT"/>
              </a:rPr>
              <a:t>23.448-</a:t>
            </a:r>
            <a:r>
              <a:rPr sz="950" spc="-50" dirty="0">
                <a:latin typeface="Arial MT"/>
                <a:cs typeface="Arial MT"/>
              </a:rPr>
              <a:t>6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62109" y="6509471"/>
            <a:ext cx="5276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5" dirty="0">
                <a:latin typeface="Arial MT"/>
                <a:cs typeface="Arial MT"/>
              </a:rPr>
              <a:t>îłdun¡cìpal)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23937" y="4178351"/>
            <a:ext cx="588010" cy="7924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35"/>
              </a:spcBef>
            </a:pPr>
            <a:r>
              <a:rPr sz="950" spc="-10" dirty="0">
                <a:latin typeface="Arial MT"/>
                <a:cs typeface="Arial MT"/>
              </a:rPr>
              <a:t>Crédito</a:t>
            </a:r>
            <a:endParaRPr sz="950">
              <a:latin typeface="Arial MT"/>
              <a:cs typeface="Arial MT"/>
            </a:endParaRPr>
          </a:p>
          <a:p>
            <a:pPr marL="12700" marR="5080" indent="5715">
              <a:lnSpc>
                <a:spcPct val="87800"/>
              </a:lnSpc>
              <a:spcBef>
                <a:spcPts val="1010"/>
              </a:spcBef>
            </a:pPr>
            <a:r>
              <a:rPr sz="900" spc="-55" dirty="0">
                <a:latin typeface="Arial MT"/>
                <a:cs typeface="Arial MT"/>
              </a:rPr>
              <a:t>Oevoiv!do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e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50" spc="-70" dirty="0">
                <a:latin typeface="Arial MT"/>
                <a:cs typeface="Arial MT"/>
              </a:rPr>
              <a:t>Ressarcime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850" spc="-20" dirty="0">
                <a:latin typeface="Trebuchet MS"/>
                <a:cs typeface="Trebuchet MS"/>
              </a:rPr>
              <a:t>ntos </a:t>
            </a:r>
            <a:r>
              <a:rPr sz="950" spc="-10" dirty="0">
                <a:latin typeface="Arial MT"/>
                <a:cs typeface="Arial MT"/>
              </a:rPr>
              <a:t>Iridevidos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620804" y="5098769"/>
            <a:ext cx="584200" cy="7943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5240">
              <a:lnSpc>
                <a:spcPts val="1090"/>
              </a:lnSpc>
              <a:spcBef>
                <a:spcPts val="135"/>
              </a:spcBef>
            </a:pPr>
            <a:r>
              <a:rPr sz="950" spc="-10" dirty="0">
                <a:latin typeface="Arial MT"/>
                <a:cs typeface="Arial MT"/>
              </a:rPr>
              <a:t>Crédlto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80"/>
              </a:lnSpc>
            </a:pPr>
            <a:r>
              <a:rPr sz="900" spc="-10" dirty="0">
                <a:latin typeface="Arial MT"/>
                <a:cs typeface="Arial MT"/>
              </a:rPr>
              <a:t>TED/DOC</a:t>
            </a:r>
            <a:endParaRPr sz="900">
              <a:latin typeface="Arial MT"/>
              <a:cs typeface="Arial MT"/>
            </a:endParaRPr>
          </a:p>
          <a:p>
            <a:pPr marL="17780">
              <a:lnSpc>
                <a:spcPts val="944"/>
              </a:lnSpc>
            </a:pPr>
            <a:r>
              <a:rPr sz="900" spc="-40" dirty="0">
                <a:latin typeface="Arial MT"/>
                <a:cs typeface="Arial MT"/>
              </a:rPr>
              <a:t>Devolvido</a:t>
            </a:r>
            <a:r>
              <a:rPr sz="900" spc="1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e</a:t>
            </a:r>
            <a:endParaRPr sz="900">
              <a:latin typeface="Arial MT"/>
              <a:cs typeface="Arial MT"/>
            </a:endParaRPr>
          </a:p>
          <a:p>
            <a:pPr marL="17145">
              <a:lnSpc>
                <a:spcPts val="1060"/>
              </a:lnSpc>
            </a:pPr>
            <a:r>
              <a:rPr sz="950" spc="-65" dirty="0">
                <a:latin typeface="Arial MT"/>
                <a:cs typeface="Arial MT"/>
              </a:rPr>
              <a:t>Ressarcime</a:t>
            </a:r>
            <a:endParaRPr sz="950">
              <a:latin typeface="Arial MT"/>
              <a:cs typeface="Arial MT"/>
            </a:endParaRPr>
          </a:p>
          <a:p>
            <a:pPr marL="20955">
              <a:lnSpc>
                <a:spcPts val="869"/>
              </a:lnSpc>
              <a:spcBef>
                <a:spcPts val="10"/>
              </a:spcBef>
            </a:pPr>
            <a:r>
              <a:rPr sz="750" spc="-10" dirty="0">
                <a:latin typeface="Arial MT"/>
                <a:cs typeface="Arial MT"/>
              </a:rPr>
              <a:t>rłtDS</a:t>
            </a:r>
            <a:endParaRPr sz="750">
              <a:latin typeface="Arial MT"/>
              <a:cs typeface="Arial MT"/>
            </a:endParaRPr>
          </a:p>
          <a:p>
            <a:pPr marL="15875">
              <a:lnSpc>
                <a:spcPts val="1050"/>
              </a:lnSpc>
            </a:pPr>
            <a:r>
              <a:rPr sz="900" spc="-10" dirty="0">
                <a:latin typeface="Arial MT"/>
                <a:cs typeface="Arial MT"/>
              </a:rPr>
              <a:t>Indevidos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87082" y="2530025"/>
            <a:ext cx="699135" cy="54165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990"/>
              </a:lnSpc>
              <a:spcBef>
                <a:spcPts val="295"/>
              </a:spcBef>
            </a:pPr>
            <a:r>
              <a:rPr sz="950" spc="-70" dirty="0">
                <a:latin typeface="Arial MT"/>
                <a:cs typeface="Arial MT"/>
              </a:rPr>
              <a:t>Depósito</a:t>
            </a:r>
            <a:r>
              <a:rPr sz="950" spc="10" dirty="0">
                <a:latin typeface="Arial MT"/>
                <a:cs typeface="Arial MT"/>
              </a:rPr>
              <a:t> </a:t>
            </a:r>
            <a:r>
              <a:rPr sz="950" spc="-35" dirty="0">
                <a:latin typeface="Arial MT"/>
                <a:cs typeface="Arial MT"/>
              </a:rPr>
              <a:t>-</a:t>
            </a:r>
            <a:r>
              <a:rPr sz="950" spc="-80" dirty="0">
                <a:latin typeface="Arial MT"/>
                <a:cs typeface="Arial MT"/>
              </a:rPr>
              <a:t> </a:t>
            </a:r>
            <a:r>
              <a:rPr sz="950" spc="-190" dirty="0">
                <a:latin typeface="Arial MT"/>
                <a:cs typeface="Arial MT"/>
              </a:rPr>
              <a:t>REF</a:t>
            </a:r>
            <a:r>
              <a:rPr sz="950" spc="-25" dirty="0">
                <a:latin typeface="Arial MT"/>
                <a:cs typeface="Arial MT"/>
              </a:rPr>
              <a:t> PIS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875"/>
              </a:lnSpc>
            </a:pPr>
            <a:r>
              <a:rPr sz="950" spc="-180" dirty="0">
                <a:latin typeface="Arial MT"/>
                <a:cs typeface="Arial MT"/>
              </a:rPr>
              <a:t>FEVEREìRO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spc="-60" dirty="0">
                <a:latin typeface="Arial MT"/>
                <a:cs typeface="Arial MT"/>
              </a:rPr>
              <a:t>-</a:t>
            </a:r>
            <a:endParaRPr sz="950">
              <a:latin typeface="Arial MT"/>
              <a:cs typeface="Arial MT"/>
            </a:endParaRPr>
          </a:p>
          <a:p>
            <a:pPr marL="13335">
              <a:lnSpc>
                <a:spcPts val="1010"/>
              </a:lnSpc>
            </a:pPr>
            <a:r>
              <a:rPr sz="900" spc="-114" dirty="0">
                <a:latin typeface="Arial MT"/>
                <a:cs typeface="Arial MT"/>
              </a:rPr>
              <a:t>UNIDADE</a:t>
            </a:r>
            <a:r>
              <a:rPr sz="900" spc="5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II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81065" y="3447434"/>
            <a:ext cx="623570" cy="53784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6350">
              <a:lnSpc>
                <a:spcPct val="87900"/>
              </a:lnSpc>
              <a:spcBef>
                <a:spcPts val="275"/>
              </a:spcBef>
            </a:pPr>
            <a:r>
              <a:rPr sz="950" spc="-70" dirty="0">
                <a:latin typeface="Arial MT"/>
                <a:cs typeface="Arial MT"/>
              </a:rPr>
              <a:t>Depósito</a:t>
            </a:r>
            <a:r>
              <a:rPr sz="950" spc="5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 </a:t>
            </a:r>
            <a:r>
              <a:rPr sz="900" spc="-150" dirty="0">
                <a:latin typeface="Arial MT"/>
                <a:cs typeface="Arial MT"/>
              </a:rPr>
              <a:t>REFE</a:t>
            </a:r>
            <a:r>
              <a:rPr sz="900" spc="6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PIS </a:t>
            </a:r>
            <a:r>
              <a:rPr sz="950" spc="-170" dirty="0">
                <a:latin typeface="Arial MT"/>
                <a:cs typeface="Arial MT"/>
              </a:rPr>
              <a:t>FE'VEßEIRO</a:t>
            </a:r>
            <a:r>
              <a:rPr sz="950" spc="14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 </a:t>
            </a:r>
            <a:r>
              <a:rPr sz="850" spc="-70" dirty="0">
                <a:latin typeface="Arial MT"/>
                <a:cs typeface="Arial MT"/>
              </a:rPr>
              <a:t>UNIDADE</a:t>
            </a:r>
            <a:r>
              <a:rPr sz="850" spc="-5" dirty="0">
                <a:latin typeface="Arial MT"/>
                <a:cs typeface="Arial MT"/>
              </a:rPr>
              <a:t> </a:t>
            </a:r>
            <a:r>
              <a:rPr sz="850" spc="-25" dirty="0">
                <a:latin typeface="Arial MT"/>
                <a:cs typeface="Arial MT"/>
              </a:rPr>
              <a:t>IV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281065" y="4367850"/>
            <a:ext cx="706755" cy="54610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6350">
              <a:lnSpc>
                <a:spcPct val="85200"/>
              </a:lnSpc>
              <a:spcBef>
                <a:spcPts val="305"/>
              </a:spcBef>
            </a:pPr>
            <a:r>
              <a:rPr sz="1425" spc="-60" baseline="2923" dirty="0">
                <a:latin typeface="Arial MT"/>
                <a:cs typeface="Arial MT"/>
              </a:rPr>
              <a:t>D</a:t>
            </a:r>
            <a:r>
              <a:rPr sz="950" spc="-40" dirty="0">
                <a:latin typeface="Arial MT"/>
                <a:cs typeface="Arial MT"/>
              </a:rPr>
              <a:t>epósito-</a:t>
            </a:r>
            <a:r>
              <a:rPr sz="950" spc="-70" dirty="0">
                <a:latin typeface="Arial MT"/>
                <a:cs typeface="Arial MT"/>
              </a:rPr>
              <a:t> </a:t>
            </a:r>
            <a:r>
              <a:rPr sz="950" spc="-175" dirty="0">
                <a:latin typeface="Arial MT"/>
                <a:cs typeface="Arial MT"/>
              </a:rPr>
              <a:t>REF</a:t>
            </a:r>
            <a:r>
              <a:rPr sz="950" spc="-20" dirty="0">
                <a:latin typeface="Arial MT"/>
                <a:cs typeface="Arial MT"/>
              </a:rPr>
              <a:t> iRRF </a:t>
            </a:r>
            <a:r>
              <a:rPr sz="950" spc="-175" dirty="0">
                <a:latin typeface="Arial MT"/>
                <a:cs typeface="Arial MT"/>
              </a:rPr>
              <a:t>FEVEREtRO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 </a:t>
            </a:r>
            <a:r>
              <a:rPr sz="950" spc="-155" dirty="0">
                <a:latin typeface="Arial MT"/>
                <a:cs typeface="Arial MT"/>
              </a:rPr>
              <a:t>UNIDADE</a:t>
            </a:r>
            <a:r>
              <a:rPr sz="950" spc="6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II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79658" y="5288265"/>
            <a:ext cx="707390" cy="53975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1905">
              <a:lnSpc>
                <a:spcPct val="83800"/>
              </a:lnSpc>
              <a:spcBef>
                <a:spcPts val="320"/>
              </a:spcBef>
            </a:pPr>
            <a:r>
              <a:rPr sz="950" spc="-70" dirty="0">
                <a:latin typeface="Arial MT"/>
                <a:cs typeface="Arial MT"/>
              </a:rPr>
              <a:t>Depósito</a:t>
            </a:r>
            <a:r>
              <a:rPr sz="950" spc="4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-</a:t>
            </a:r>
            <a:r>
              <a:rPr sz="950" spc="-135" dirty="0">
                <a:latin typeface="Arial MT"/>
                <a:cs typeface="Arial MT"/>
              </a:rPr>
              <a:t> </a:t>
            </a:r>
            <a:r>
              <a:rPr sz="950" spc="-210" dirty="0">
                <a:latin typeface="Arial MT"/>
                <a:cs typeface="Arial MT"/>
              </a:rPr>
              <a:t>RGF</a:t>
            </a:r>
            <a:r>
              <a:rPr sz="950" spc="-20" dirty="0">
                <a:latin typeface="Arial MT"/>
                <a:cs typeface="Arial MT"/>
              </a:rPr>
              <a:t> IRFr </a:t>
            </a:r>
            <a:r>
              <a:rPr sz="950" spc="-175" dirty="0">
                <a:latin typeface="Arial MT"/>
                <a:cs typeface="Arial MT"/>
              </a:rPr>
              <a:t>FEVEREIRO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 </a:t>
            </a:r>
            <a:r>
              <a:rPr sz="950" spc="-140" dirty="0">
                <a:latin typeface="Arial MT"/>
                <a:cs typeface="Arial MT"/>
              </a:rPr>
              <a:t>UNIDADE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IV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20424" y="6097891"/>
            <a:ext cx="485775" cy="5295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5240">
              <a:lnSpc>
                <a:spcPts val="96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Oébito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965"/>
              </a:lnSpc>
            </a:pPr>
            <a:r>
              <a:rPr sz="900" spc="-60" dirty="0">
                <a:latin typeface="Arial MT"/>
                <a:cs typeface="Arial MT"/>
              </a:rPr>
              <a:t>TED/DOC</a:t>
            </a:r>
            <a:endParaRPr sz="900">
              <a:latin typeface="Arial MT"/>
              <a:cs typeface="Arial MT"/>
            </a:endParaRPr>
          </a:p>
          <a:p>
            <a:pPr marL="14604" marR="5080" indent="-2540">
              <a:lnSpc>
                <a:spcPts val="969"/>
              </a:lnSpc>
              <a:spcBef>
                <a:spcPts val="70"/>
              </a:spcBef>
            </a:pPr>
            <a:r>
              <a:rPr sz="900" spc="-50" dirty="0">
                <a:latin typeface="Arial MT"/>
                <a:cs typeface="Arial MT"/>
              </a:rPr>
              <a:t>Devolvido</a:t>
            </a:r>
            <a:r>
              <a:rPr sz="900" spc="-25" dirty="0">
                <a:latin typeface="Arial MT"/>
                <a:cs typeface="Arial MT"/>
              </a:rPr>
              <a:t> (D)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275972" y="6097891"/>
            <a:ext cx="622300" cy="52959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2540">
              <a:lnSpc>
                <a:spcPct val="89500"/>
              </a:lnSpc>
              <a:spcBef>
                <a:spcPts val="245"/>
              </a:spcBef>
            </a:pPr>
            <a:r>
              <a:rPr sz="850" dirty="0">
                <a:latin typeface="Cambria"/>
                <a:cs typeface="Cambria"/>
              </a:rPr>
              <a:t>Darf</a:t>
            </a:r>
            <a:r>
              <a:rPr sz="850" spc="25" dirty="0">
                <a:latin typeface="Cambria"/>
                <a:cs typeface="Cambria"/>
              </a:rPr>
              <a:t> </a:t>
            </a:r>
            <a:r>
              <a:rPr sz="850" dirty="0">
                <a:latin typeface="Cambria"/>
                <a:cs typeface="Cambria"/>
              </a:rPr>
              <a:t>-</a:t>
            </a:r>
            <a:r>
              <a:rPr sz="850" spc="25" dirty="0">
                <a:latin typeface="Cambria"/>
                <a:cs typeface="Cambria"/>
              </a:rPr>
              <a:t> </a:t>
            </a:r>
            <a:r>
              <a:rPr sz="850" spc="-20" dirty="0">
                <a:latin typeface="Cambria"/>
                <a:cs typeface="Cambria"/>
              </a:rPr>
              <a:t>DARF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900" spc="-20" dirty="0">
                <a:latin typeface="Arial MT"/>
                <a:cs typeface="Arial MT"/>
              </a:rPr>
              <a:t>IRRF </a:t>
            </a:r>
            <a:r>
              <a:rPr sz="900" spc="-145" dirty="0">
                <a:latin typeface="Arial MT"/>
                <a:cs typeface="Arial MT"/>
              </a:rPr>
              <a:t>FEVEREîRO</a:t>
            </a:r>
            <a:r>
              <a:rPr sz="900" spc="12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-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00" spc="-100" dirty="0">
                <a:latin typeface="Arial MT"/>
                <a:cs typeface="Arial MT"/>
              </a:rPr>
              <a:t>UŁIIDAD£</a:t>
            </a:r>
            <a:r>
              <a:rPr sz="900" spc="8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II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029673" y="3636931"/>
            <a:ext cx="39560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Arial MT"/>
                <a:cs typeface="Arial MT"/>
              </a:rPr>
              <a:t>14276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"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21358" y="1305812"/>
            <a:ext cx="647700" cy="2997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35"/>
              </a:spcBef>
            </a:pPr>
            <a:r>
              <a:rPr sz="950" b="1" spc="-55" dirty="0">
                <a:latin typeface="Arial"/>
                <a:cs typeface="Arial"/>
              </a:rPr>
              <a:t>Fornecedor/</a:t>
            </a:r>
            <a:endParaRPr sz="950">
              <a:latin typeface="Arial"/>
              <a:cs typeface="Arial"/>
            </a:endParaRPr>
          </a:p>
          <a:p>
            <a:pPr marL="14604">
              <a:lnSpc>
                <a:spcPts val="1055"/>
              </a:lnSpc>
            </a:pPr>
            <a:r>
              <a:rPr sz="950" spc="-10" dirty="0">
                <a:latin typeface="Arial MT"/>
                <a:cs typeface="Arial MT"/>
              </a:rPr>
              <a:t>flavoracldo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357003" y="1062171"/>
            <a:ext cx="205295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20" dirty="0">
                <a:latin typeface="Trebuchet MS"/>
                <a:cs typeface="Trebuchet MS"/>
              </a:rPr>
              <a:t>RELATÓRIO</a:t>
            </a:r>
            <a:r>
              <a:rPr sz="950" spc="20" dirty="0">
                <a:latin typeface="Trebuchet MS"/>
                <a:cs typeface="Trebuchet MS"/>
              </a:rPr>
              <a:t> </a:t>
            </a:r>
            <a:r>
              <a:rPr sz="950" dirty="0">
                <a:latin typeface="Trebuchet MS"/>
                <a:cs typeface="Trebuchet MS"/>
              </a:rPr>
              <a:t>DE</a:t>
            </a:r>
            <a:r>
              <a:rPr sz="950" spc="-5" dirty="0">
                <a:latin typeface="Trebuchet MS"/>
                <a:cs typeface="Trebuchet MS"/>
              </a:rPr>
              <a:t> </a:t>
            </a:r>
            <a:r>
              <a:rPr sz="950" spc="-20" dirty="0">
                <a:latin typeface="Trebuchet MS"/>
                <a:cs typeface="Trebuchet MS"/>
              </a:rPr>
              <a:t>PRESTAÇĂO</a:t>
            </a:r>
            <a:r>
              <a:rPr sz="950" dirty="0">
                <a:latin typeface="Trebuchet MS"/>
                <a:cs typeface="Trebuchet MS"/>
              </a:rPr>
              <a:t> DE</a:t>
            </a:r>
            <a:r>
              <a:rPr sz="950" spc="-110" dirty="0">
                <a:latin typeface="Trebuchet MS"/>
                <a:cs typeface="Trebuchet MS"/>
              </a:rPr>
              <a:t> </a:t>
            </a:r>
            <a:r>
              <a:rPr sz="950" spc="-10" dirty="0">
                <a:latin typeface="Trebuchet MS"/>
                <a:cs typeface="Trebuchet MS"/>
              </a:rPr>
              <a:t>CONTAS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44336" y="1808381"/>
            <a:ext cx="1496060" cy="40767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474345">
              <a:lnSpc>
                <a:spcPts val="950"/>
              </a:lnSpc>
              <a:spcBef>
                <a:spcPts val="275"/>
              </a:spcBef>
              <a:tabLst>
                <a:tab pos="488315" algn="l"/>
              </a:tabLst>
            </a:pPr>
            <a:r>
              <a:rPr sz="900" spc="-45" dirty="0">
                <a:latin typeface="Arial MT"/>
                <a:cs typeface="Arial MT"/>
              </a:rPr>
              <a:t>Secretaria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60" dirty="0">
                <a:latin typeface="Arial MT"/>
                <a:cs typeface="Arial MT"/>
              </a:rPr>
              <a:t>da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35" dirty="0">
                <a:latin typeface="Arial MT"/>
                <a:cs typeface="Arial MT"/>
              </a:rPr>
              <a:t>ßeceita </a:t>
            </a:r>
            <a:r>
              <a:rPr sz="1350" spc="-15" baseline="3086" dirty="0">
                <a:latin typeface="Arial MT"/>
                <a:cs typeface="Arial MT"/>
              </a:rPr>
              <a:t>31602</a:t>
            </a:r>
            <a:r>
              <a:rPr sz="1350" baseline="3086" dirty="0">
                <a:latin typeface="Arial MT"/>
                <a:cs typeface="Arial MT"/>
              </a:rPr>
              <a:t>	</a:t>
            </a:r>
            <a:r>
              <a:rPr sz="950" spc="-85" dirty="0">
                <a:latin typeface="Arial MT"/>
                <a:cs typeface="Arial MT"/>
              </a:rPr>
              <a:t>Federal</a:t>
            </a:r>
            <a:r>
              <a:rPr sz="950" spc="4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CNPj</a:t>
            </a:r>
            <a:endParaRPr sz="950">
              <a:latin typeface="Arial MT"/>
              <a:cs typeface="Arial MT"/>
            </a:endParaRPr>
          </a:p>
          <a:p>
            <a:pPr marL="487680">
              <a:lnSpc>
                <a:spcPts val="925"/>
              </a:lnSpc>
            </a:pPr>
            <a:r>
              <a:rPr sz="850" spc="-25" dirty="0">
                <a:latin typeface="Arial MT"/>
                <a:cs typeface="Arial MT"/>
              </a:rPr>
              <a:t>00.394.460/0058-87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037053" y="2478891"/>
            <a:ext cx="1464310" cy="66103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98475" marR="149225" indent="1270">
              <a:lnSpc>
                <a:spcPts val="950"/>
              </a:lnSpc>
              <a:spcBef>
                <a:spcPts val="325"/>
              </a:spcBef>
            </a:pPr>
            <a:r>
              <a:rPr sz="950" spc="-100" dirty="0">
                <a:latin typeface="Arial MT"/>
                <a:cs typeface="Arial MT"/>
              </a:rPr>
              <a:t>Associaçào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dos </a:t>
            </a:r>
            <a:r>
              <a:rPr sz="950" spc="-85" dirty="0">
                <a:latin typeface="Arial MT"/>
                <a:cs typeface="Arial MT"/>
              </a:rPr>
              <a:t>f4oradores</a:t>
            </a:r>
            <a:r>
              <a:rPr sz="950" spc="65" dirty="0">
                <a:latin typeface="Arial MT"/>
                <a:cs typeface="Arial MT"/>
              </a:rPr>
              <a:t> </a:t>
            </a:r>
            <a:r>
              <a:rPr sz="950" spc="-65" dirty="0">
                <a:latin typeface="Arial MT"/>
                <a:cs typeface="Arial MT"/>
              </a:rPr>
              <a:t>para</a:t>
            </a:r>
            <a:r>
              <a:rPr sz="950" spc="40" dirty="0">
                <a:latin typeface="Arial MT"/>
                <a:cs typeface="Arial MT"/>
              </a:rPr>
              <a:t> </a:t>
            </a:r>
            <a:r>
              <a:rPr sz="950" spc="-125" dirty="0">
                <a:latin typeface="Arial MT"/>
                <a:cs typeface="Arial MT"/>
              </a:rPr>
              <a:t>o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855"/>
              </a:lnSpc>
              <a:tabLst>
                <a:tab pos="490855" algn="l"/>
              </a:tabLst>
            </a:pPr>
            <a:r>
              <a:rPr sz="850" spc="-10" dirty="0">
                <a:latin typeface="Arial MT"/>
                <a:cs typeface="Arial MT"/>
              </a:rPr>
              <a:t>14275</a:t>
            </a:r>
            <a:r>
              <a:rPr sz="850" dirty="0">
                <a:latin typeface="Arial MT"/>
                <a:cs typeface="Arial MT"/>
              </a:rPr>
              <a:t>	</a:t>
            </a:r>
            <a:r>
              <a:rPr sz="900" spc="-50" dirty="0">
                <a:latin typeface="Arial MT"/>
                <a:cs typeface="Arial MT"/>
              </a:rPr>
              <a:t>Desenvolvtmento</a:t>
            </a:r>
            <a:r>
              <a:rPr sz="900" spc="4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</a:t>
            </a:r>
            <a:endParaRPr sz="900">
              <a:latin typeface="Arial MT"/>
              <a:cs typeface="Arial MT"/>
            </a:endParaRPr>
          </a:p>
          <a:p>
            <a:pPr marL="500380">
              <a:lnSpc>
                <a:spcPts val="1025"/>
              </a:lnSpc>
            </a:pPr>
            <a:r>
              <a:rPr sz="950" spc="-114" dirty="0">
                <a:latin typeface="Arial MT"/>
                <a:cs typeface="Arial MT"/>
              </a:rPr>
              <a:t>Água</a:t>
            </a:r>
            <a:r>
              <a:rPr sz="950" spc="45" dirty="0">
                <a:latin typeface="Arial MT"/>
                <a:cs typeface="Arial MT"/>
              </a:rPr>
              <a:t> </a:t>
            </a:r>
            <a:r>
              <a:rPr sz="950" spc="-90" dirty="0">
                <a:latin typeface="Arial MT"/>
                <a:cs typeface="Arial MT"/>
              </a:rPr>
              <a:t>Azul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-305" dirty="0">
                <a:latin typeface="Arial MT"/>
                <a:cs typeface="Arial MT"/>
              </a:rPr>
              <a:t>CŃPJ</a:t>
            </a:r>
            <a:endParaRPr sz="950">
              <a:latin typeface="Arial MT"/>
              <a:cs typeface="Arial MT"/>
            </a:endParaRPr>
          </a:p>
          <a:p>
            <a:pPr marL="495300">
              <a:lnSpc>
                <a:spcPts val="985"/>
              </a:lnSpc>
            </a:pPr>
            <a:r>
              <a:rPr sz="1275" spc="-15" baseline="3267" dirty="0">
                <a:latin typeface="Arial MT"/>
                <a:cs typeface="Arial MT"/>
              </a:rPr>
              <a:t>0</a:t>
            </a:r>
            <a:r>
              <a:rPr sz="850" spc="-10" dirty="0">
                <a:latin typeface="Arial MT"/>
                <a:cs typeface="Arial MT"/>
              </a:rPr>
              <a:t>8.953.367/0001-</a:t>
            </a:r>
            <a:r>
              <a:rPr sz="850" spc="-25" dirty="0">
                <a:latin typeface="Arial MT"/>
                <a:cs typeface="Arial MT"/>
              </a:rPr>
              <a:t>3î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15037" y="3384268"/>
            <a:ext cx="989965" cy="6692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9525">
              <a:lnSpc>
                <a:spcPct val="85200"/>
              </a:lnSpc>
              <a:spcBef>
                <a:spcPts val="305"/>
              </a:spcBef>
            </a:pPr>
            <a:r>
              <a:rPr sz="950" spc="-100" dirty="0">
                <a:latin typeface="Arial MT"/>
                <a:cs typeface="Arial MT"/>
              </a:rPr>
              <a:t>Associação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dos </a:t>
            </a:r>
            <a:r>
              <a:rPr sz="950" spc="-70" dirty="0">
                <a:latin typeface="Arial MT"/>
                <a:cs typeface="Arial MT"/>
              </a:rPr>
              <a:t>Noradores</a:t>
            </a:r>
            <a:r>
              <a:rPr sz="950" spc="45" dirty="0">
                <a:latin typeface="Arial MT"/>
                <a:cs typeface="Arial MT"/>
              </a:rPr>
              <a:t> </a:t>
            </a:r>
            <a:r>
              <a:rPr sz="950" spc="-65" dirty="0">
                <a:latin typeface="Arial MT"/>
                <a:cs typeface="Arial MT"/>
              </a:rPr>
              <a:t>para</a:t>
            </a:r>
            <a:r>
              <a:rPr sz="950" spc="1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o </a:t>
            </a:r>
            <a:r>
              <a:rPr sz="950" spc="-75" dirty="0">
                <a:latin typeface="Arial MT"/>
                <a:cs typeface="Arial MT"/>
              </a:rPr>
              <a:t>Oèšènvelvimento</a:t>
            </a:r>
            <a:r>
              <a:rPr sz="950" spc="3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 </a:t>
            </a:r>
            <a:r>
              <a:rPr sz="950" spc="-114" dirty="0">
                <a:latin typeface="Arial MT"/>
                <a:cs typeface="Arial MT"/>
              </a:rPr>
              <a:t>Åpua</a:t>
            </a:r>
            <a:r>
              <a:rPr sz="950" spc="45" dirty="0">
                <a:latin typeface="Arial MT"/>
                <a:cs typeface="Arial MT"/>
              </a:rPr>
              <a:t> </a:t>
            </a:r>
            <a:r>
              <a:rPr sz="950" spc="-90" dirty="0">
                <a:latin typeface="Arial MT"/>
                <a:cs typeface="Arial MT"/>
              </a:rPr>
              <a:t>Azui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CNPj </a:t>
            </a:r>
            <a:r>
              <a:rPr sz="950" spc="-80" dirty="0">
                <a:latin typeface="Arial MT"/>
                <a:cs typeface="Arial MT"/>
              </a:rPr>
              <a:t>08.953.367y0ß01-</a:t>
            </a:r>
            <a:r>
              <a:rPr sz="950" spc="-25" dirty="0">
                <a:latin typeface="Arial MT"/>
                <a:cs typeface="Arial MT"/>
              </a:rPr>
              <a:t>31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35689" y="4310700"/>
            <a:ext cx="1477645" cy="6648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492759" marR="153670" indent="8255">
              <a:lnSpc>
                <a:spcPts val="950"/>
              </a:lnSpc>
              <a:spcBef>
                <a:spcPts val="325"/>
              </a:spcBef>
            </a:pPr>
            <a:r>
              <a:rPr sz="950" spc="-100" dirty="0">
                <a:latin typeface="Arial MT"/>
                <a:cs typeface="Arial MT"/>
              </a:rPr>
              <a:t>Associação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dos </a:t>
            </a:r>
            <a:r>
              <a:rPr sz="950" spc="-60" dirty="0">
                <a:latin typeface="Arial MT"/>
                <a:cs typeface="Arial MT"/>
              </a:rPr>
              <a:t>kłoradores</a:t>
            </a:r>
            <a:r>
              <a:rPr sz="950" spc="15" dirty="0">
                <a:latin typeface="Arial MT"/>
                <a:cs typeface="Arial MT"/>
              </a:rPr>
              <a:t> </a:t>
            </a:r>
            <a:r>
              <a:rPr sz="950" spc="-65" dirty="0">
                <a:latin typeface="Arial MT"/>
                <a:cs typeface="Arial MT"/>
              </a:rPr>
              <a:t>para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-60" dirty="0">
                <a:latin typeface="Arial MT"/>
                <a:cs typeface="Arial MT"/>
              </a:rPr>
              <a:t>a</a:t>
            </a:r>
            <a:endParaRPr sz="950">
              <a:latin typeface="Arial MT"/>
              <a:cs typeface="Arial MT"/>
            </a:endParaRPr>
          </a:p>
          <a:p>
            <a:pPr marL="12700">
              <a:lnSpc>
                <a:spcPts val="919"/>
              </a:lnSpc>
              <a:tabLst>
                <a:tab pos="495300" algn="l"/>
              </a:tabLst>
            </a:pPr>
            <a:r>
              <a:rPr sz="950" spc="-10" dirty="0">
                <a:latin typeface="Arial MT"/>
                <a:cs typeface="Arial MT"/>
              </a:rPr>
              <a:t>14275</a:t>
            </a:r>
            <a:r>
              <a:rPr sz="950" dirty="0">
                <a:latin typeface="Arial MT"/>
                <a:cs typeface="Arial MT"/>
              </a:rPr>
              <a:t>	</a:t>
            </a:r>
            <a:r>
              <a:rPr sz="950" spc="-75" dirty="0">
                <a:latin typeface="Arial MT"/>
                <a:cs typeface="Arial MT"/>
              </a:rPr>
              <a:t>Oesenvetvimento</a:t>
            </a:r>
            <a:r>
              <a:rPr sz="950" spc="2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</a:t>
            </a:r>
            <a:endParaRPr sz="950">
              <a:latin typeface="Arial MT"/>
              <a:cs typeface="Arial MT"/>
            </a:endParaRPr>
          </a:p>
          <a:p>
            <a:pPr marL="501650">
              <a:lnSpc>
                <a:spcPts val="935"/>
              </a:lnSpc>
            </a:pPr>
            <a:r>
              <a:rPr sz="850" spc="-40" dirty="0">
                <a:latin typeface="Arial MT"/>
                <a:cs typeface="Arial MT"/>
              </a:rPr>
              <a:t>Âgua</a:t>
            </a:r>
            <a:r>
              <a:rPr sz="850" spc="15" dirty="0">
                <a:latin typeface="Arial MT"/>
                <a:cs typeface="Arial MT"/>
              </a:rPr>
              <a:t> </a:t>
            </a:r>
            <a:r>
              <a:rPr sz="850" spc="-40" dirty="0">
                <a:latin typeface="Arial MT"/>
                <a:cs typeface="Arial MT"/>
              </a:rPr>
              <a:t>Azul</a:t>
            </a:r>
            <a:r>
              <a:rPr sz="850" spc="-20" dirty="0">
                <a:latin typeface="Arial MT"/>
                <a:cs typeface="Arial MT"/>
              </a:rPr>
              <a:t> CNP}</a:t>
            </a:r>
            <a:endParaRPr sz="850">
              <a:latin typeface="Arial MT"/>
              <a:cs typeface="Arial MT"/>
            </a:endParaRPr>
          </a:p>
          <a:p>
            <a:pPr marL="496570">
              <a:lnSpc>
                <a:spcPts val="1040"/>
              </a:lnSpc>
            </a:pPr>
            <a:r>
              <a:rPr sz="900" spc="-35" dirty="0">
                <a:latin typeface="Arial MT"/>
                <a:cs typeface="Arial MT"/>
              </a:rPr>
              <a:t>08.953.367/0D01•31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29673" y="5471747"/>
            <a:ext cx="3168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5" dirty="0">
                <a:latin typeface="Arial MT"/>
                <a:cs typeface="Arial MT"/>
              </a:rPr>
              <a:t>14Z76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514914" y="5231115"/>
            <a:ext cx="1000125" cy="66484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9525">
              <a:lnSpc>
                <a:spcPct val="86800"/>
              </a:lnSpc>
              <a:spcBef>
                <a:spcPts val="285"/>
              </a:spcBef>
            </a:pPr>
            <a:r>
              <a:rPr sz="950" spc="-145" dirty="0">
                <a:latin typeface="Arial MT"/>
                <a:cs typeface="Arial MT"/>
              </a:rPr>
              <a:t>Associaçăo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dos </a:t>
            </a:r>
            <a:r>
              <a:rPr sz="900" spc="-55" dirty="0">
                <a:latin typeface="Arial MT"/>
                <a:cs typeface="Arial MT"/>
              </a:rPr>
              <a:t>Moradores</a:t>
            </a:r>
            <a:r>
              <a:rPr sz="900" spc="50" dirty="0">
                <a:latin typeface="Arial MT"/>
                <a:cs typeface="Arial MT"/>
              </a:rPr>
              <a:t> </a:t>
            </a:r>
            <a:r>
              <a:rPr sz="900" spc="-40" dirty="0">
                <a:latin typeface="Arial MT"/>
                <a:cs typeface="Arial MT"/>
              </a:rPr>
              <a:t>para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a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50" spc="-70" dirty="0">
                <a:latin typeface="Arial MT"/>
                <a:cs typeface="Arial MT"/>
              </a:rPr>
              <a:t>DeSenvołvimer\to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do </a:t>
            </a:r>
            <a:r>
              <a:rPr sz="950" spc="-114" dirty="0">
                <a:latin typeface="Arial MT"/>
                <a:cs typeface="Arial MT"/>
              </a:rPr>
              <a:t>Âgua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50" spc="-75" dirty="0">
                <a:latin typeface="Arial MT"/>
                <a:cs typeface="Arial MT"/>
              </a:rPr>
              <a:t>Azul</a:t>
            </a:r>
            <a:r>
              <a:rPr sz="950" spc="-30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CNP} </a:t>
            </a:r>
            <a:r>
              <a:rPr sz="900" spc="-40" dirty="0">
                <a:latin typeface="Arial MT"/>
                <a:cs typeface="Arial MT"/>
              </a:rPr>
              <a:t>08.953.367/0001-</a:t>
            </a:r>
            <a:r>
              <a:rPr sz="900" spc="-25" dirty="0">
                <a:latin typeface="Arial MT"/>
                <a:cs typeface="Arial MT"/>
              </a:rPr>
              <a:t>31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33284" y="6271847"/>
            <a:ext cx="31813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Consolas"/>
                <a:cs typeface="Consolas"/>
              </a:rPr>
              <a:t>3l8O3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509205" y="6151532"/>
            <a:ext cx="1043940" cy="42290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9525">
              <a:lnSpc>
                <a:spcPct val="87500"/>
              </a:lnSpc>
              <a:spcBef>
                <a:spcPts val="280"/>
              </a:spcBef>
            </a:pPr>
            <a:r>
              <a:rPr sz="950" spc="-65" dirty="0">
                <a:latin typeface="Arial MT"/>
                <a:cs typeface="Arial MT"/>
              </a:rPr>
              <a:t>Secretaria</a:t>
            </a:r>
            <a:r>
              <a:rPr sz="950" spc="60" dirty="0">
                <a:latin typeface="Arial MT"/>
                <a:cs typeface="Arial MT"/>
              </a:rPr>
              <a:t> </a:t>
            </a:r>
            <a:r>
              <a:rPr sz="950" spc="-95" dirty="0">
                <a:latin typeface="Arial MT"/>
                <a:cs typeface="Arial MT"/>
              </a:rPr>
              <a:t>da</a:t>
            </a:r>
            <a:r>
              <a:rPr sz="950" spc="-15" dirty="0">
                <a:latin typeface="Arial MT"/>
                <a:cs typeface="Arial MT"/>
              </a:rPr>
              <a:t> </a:t>
            </a:r>
            <a:r>
              <a:rPr sz="950" spc="-65" dirty="0">
                <a:latin typeface="Arial MT"/>
                <a:cs typeface="Arial MT"/>
              </a:rPr>
              <a:t>Recelta</a:t>
            </a:r>
            <a:r>
              <a:rPr sz="950" spc="-10" dirty="0">
                <a:latin typeface="Arial MT"/>
                <a:cs typeface="Arial MT"/>
              </a:rPr>
              <a:t> </a:t>
            </a:r>
            <a:r>
              <a:rPr sz="900" spc="-10" dirty="0">
                <a:latin typeface="Consolas"/>
                <a:cs typeface="Consolas"/>
              </a:rPr>
              <a:t>FedealCNPJ </a:t>
            </a:r>
            <a:r>
              <a:rPr sz="950" spc="-40" dirty="0">
                <a:latin typeface="Arial MT"/>
                <a:cs typeface="Arial MT"/>
              </a:rPr>
              <a:t>ßß.394.460/00</a:t>
            </a:r>
            <a:r>
              <a:rPr sz="1425" spc="-60" baseline="2923" dirty="0">
                <a:latin typeface="Arial MT"/>
                <a:cs typeface="Arial MT"/>
              </a:rPr>
              <a:t>58-</a:t>
            </a:r>
            <a:r>
              <a:rPr sz="1425" spc="-37" baseline="2923" dirty="0">
                <a:latin typeface="Arial MT"/>
                <a:cs typeface="Arial MT"/>
              </a:rPr>
              <a:t>g7</a:t>
            </a:r>
            <a:endParaRPr sz="1425" baseline="2923">
              <a:latin typeface="Arial MT"/>
              <a:cs typeface="Arial M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675779" y="1308819"/>
            <a:ext cx="496570" cy="30226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990"/>
              </a:lnSpc>
              <a:spcBef>
                <a:spcPts val="295"/>
              </a:spcBef>
            </a:pPr>
            <a:r>
              <a:rPr sz="950" spc="-50" dirty="0">
                <a:latin typeface="Arial MT"/>
                <a:cs typeface="Arial MT"/>
              </a:rPr>
              <a:t>Despesa/ </a:t>
            </a:r>
            <a:r>
              <a:rPr sz="950" spc="-10" dirty="0">
                <a:latin typeface="Arial MT"/>
                <a:cs typeface="Arial MT"/>
              </a:rPr>
              <a:t>Receita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675072" y="1368977"/>
            <a:ext cx="44259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0" dirty="0">
                <a:latin typeface="Trebuchet MS"/>
                <a:cs typeface="Trebuchet MS"/>
              </a:rPr>
              <a:t>Emiss'ëo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917543" y="1321352"/>
            <a:ext cx="645160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10"/>
              </a:lnSpc>
              <a:spcBef>
                <a:spcPts val="135"/>
              </a:spcBef>
            </a:pPr>
            <a:r>
              <a:rPr sz="850" b="1" dirty="0">
                <a:latin typeface="Arial"/>
                <a:cs typeface="Arial"/>
              </a:rPr>
              <a:t>Valor</a:t>
            </a:r>
            <a:r>
              <a:rPr sz="850" b="1" spc="5" dirty="0">
                <a:latin typeface="Arial"/>
                <a:cs typeface="Arial"/>
              </a:rPr>
              <a:t> </a:t>
            </a:r>
            <a:r>
              <a:rPr sz="850" b="1" spc="-10" dirty="0">
                <a:latin typeface="Arial"/>
                <a:cs typeface="Arial"/>
              </a:rPr>
              <a:t>Bruto/</a:t>
            </a:r>
            <a:endParaRPr sz="850">
              <a:latin typeface="Arial"/>
              <a:cs typeface="Arial"/>
            </a:endParaRPr>
          </a:p>
          <a:p>
            <a:pPr marL="177800">
              <a:lnSpc>
                <a:spcPts val="1030"/>
              </a:lnSpc>
            </a:pPr>
            <a:r>
              <a:rPr sz="950" spc="-45" dirty="0">
                <a:latin typeface="Trebuchet MS"/>
                <a:cs typeface="Trebuchet MS"/>
              </a:rPr>
              <a:t>Prtuclpat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746831" y="1321352"/>
            <a:ext cx="392430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910"/>
              </a:lnSpc>
              <a:spcBef>
                <a:spcPts val="135"/>
              </a:spcBef>
            </a:pPr>
            <a:r>
              <a:rPr sz="850" b="1" dirty="0">
                <a:latin typeface="Arial"/>
                <a:cs typeface="Arial"/>
              </a:rPr>
              <a:t>juros</a:t>
            </a:r>
            <a:r>
              <a:rPr sz="850" b="1" spc="-20" dirty="0">
                <a:latin typeface="Arial"/>
                <a:cs typeface="Arial"/>
              </a:rPr>
              <a:t> </a:t>
            </a:r>
            <a:r>
              <a:rPr sz="850" spc="15" dirty="0">
                <a:latin typeface="Arial MT"/>
                <a:cs typeface="Arial MT"/>
              </a:rPr>
              <a:t>e</a:t>
            </a:r>
            <a:endParaRPr sz="850">
              <a:latin typeface="Arial MT"/>
              <a:cs typeface="Arial MT"/>
            </a:endParaRPr>
          </a:p>
          <a:p>
            <a:pPr marL="58419" algn="ctr">
              <a:lnSpc>
                <a:spcPts val="1030"/>
              </a:lnSpc>
            </a:pPr>
            <a:r>
              <a:rPr sz="950" spc="-10" dirty="0">
                <a:latin typeface="Trebuchet MS"/>
                <a:cs typeface="Trebuchet MS"/>
              </a:rPr>
              <a:t>Mutta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213063" y="1364214"/>
            <a:ext cx="558165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2100">
              <a:lnSpc>
                <a:spcPts val="894"/>
              </a:lnSpc>
              <a:spcBef>
                <a:spcPts val="90"/>
              </a:spcBef>
            </a:pPr>
            <a:r>
              <a:rPr sz="750" b="1" spc="60" dirty="0">
                <a:latin typeface="Arial"/>
                <a:cs typeface="Arial"/>
              </a:rPr>
              <a:t>*</a:t>
            </a:r>
            <a:r>
              <a:rPr sz="650" b="1" spc="60" dirty="0">
                <a:latin typeface="Arial"/>
                <a:cs typeface="Arial"/>
              </a:rPr>
              <a:t>3</a:t>
            </a:r>
            <a:r>
              <a:rPr sz="650" b="1" spc="175" dirty="0">
                <a:latin typeface="Arial"/>
                <a:cs typeface="Arial"/>
              </a:rPr>
              <a:t>  </a:t>
            </a:r>
            <a:r>
              <a:rPr sz="500" b="1" spc="-25" dirty="0">
                <a:latin typeface="Arial"/>
                <a:cs typeface="Arial"/>
              </a:rPr>
              <a:t>Ø-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ts val="1135"/>
              </a:lnSpc>
            </a:pPr>
            <a:r>
              <a:rPr sz="950" spc="-75" dirty="0">
                <a:latin typeface="Arial MT"/>
                <a:cs typeface="Arial MT"/>
              </a:rPr>
              <a:t>ReŁønçóas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954211" y="1345415"/>
            <a:ext cx="96710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b="1" dirty="0">
                <a:latin typeface="Arial"/>
                <a:cs typeface="Arial"/>
              </a:rPr>
              <a:t>Liquids</a:t>
            </a:r>
            <a:r>
              <a:rPr sz="850" b="1" spc="175" dirty="0">
                <a:latin typeface="Arial"/>
                <a:cs typeface="Arial"/>
              </a:rPr>
              <a:t> </a:t>
            </a:r>
            <a:r>
              <a:rPr sz="1275" b="1" spc="-37" baseline="3267" dirty="0">
                <a:latin typeface="Arial"/>
                <a:cs typeface="Arial"/>
              </a:rPr>
              <a:t>Prg.(AçàO</a:t>
            </a:r>
            <a:endParaRPr sz="1275" baseline="3267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235514" y="1321352"/>
            <a:ext cx="602615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10"/>
              </a:lnSpc>
              <a:spcBef>
                <a:spcPts val="135"/>
              </a:spcBef>
            </a:pPr>
            <a:r>
              <a:rPr sz="850" b="1" spc="-10" dirty="0">
                <a:latin typeface="Arial"/>
                <a:cs typeface="Arial"/>
              </a:rPr>
              <a:t>PagemeMo</a:t>
            </a:r>
            <a:endParaRPr sz="850">
              <a:latin typeface="Arial"/>
              <a:cs typeface="Arial"/>
            </a:endParaRPr>
          </a:p>
          <a:p>
            <a:pPr marL="33020">
              <a:lnSpc>
                <a:spcPts val="1030"/>
              </a:lnSpc>
            </a:pPr>
            <a:r>
              <a:rPr sz="950" spc="-145" dirty="0">
                <a:latin typeface="Trebuchet MS"/>
                <a:cs typeface="Trebuchet MS"/>
              </a:rPr>
              <a:t>/</a:t>
            </a:r>
            <a:r>
              <a:rPr sz="950" spc="-60" dirty="0">
                <a:latin typeface="Trebuchet MS"/>
                <a:cs typeface="Trebuchet MS"/>
              </a:rPr>
              <a:t> </a:t>
            </a:r>
            <a:r>
              <a:rPr sz="950" spc="-10" dirty="0">
                <a:latin typeface="Trebuchet MS"/>
                <a:cs typeface="Trebuchet MS"/>
              </a:rPr>
              <a:t>Depósito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602589" y="1928947"/>
            <a:ext cx="53975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0" dirty="0">
                <a:latin typeface="Consolas"/>
                <a:cs typeface="Consolas"/>
              </a:rPr>
              <a:t>l6/03fZ022</a:t>
            </a:r>
            <a:endParaRPr sz="850">
              <a:latin typeface="Consolas"/>
              <a:cs typeface="Consola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242301" y="1928947"/>
            <a:ext cx="53340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5" dirty="0">
                <a:latin typeface="Consolas"/>
                <a:cs typeface="Consolas"/>
              </a:rPr>
              <a:t>16f03/2022</a:t>
            </a:r>
            <a:endParaRPr sz="850">
              <a:latin typeface="Consolas"/>
              <a:cs typeface="Consola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886982" y="1928947"/>
            <a:ext cx="34163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45" dirty="0">
                <a:latin typeface="Consolas"/>
                <a:cs typeface="Consolas"/>
              </a:rPr>
              <a:t>7ł3,l6</a:t>
            </a:r>
            <a:endParaRPr sz="850">
              <a:latin typeface="Consolas"/>
              <a:cs typeface="Consolas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598416" y="2713507"/>
            <a:ext cx="5492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85" dirty="0">
                <a:latin typeface="Arial MT"/>
                <a:cs typeface="Arial MT"/>
              </a:rPr>
              <a:t>16/O3/2032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237785" y="2713507"/>
            <a:ext cx="55499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85" dirty="0">
                <a:latin typeface="Arial MT"/>
                <a:cs typeface="Arial MT"/>
              </a:rPr>
              <a:t>76/O3/Z022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893506" y="2713507"/>
            <a:ext cx="3473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Arial MT"/>
                <a:cs typeface="Arial MT"/>
              </a:rPr>
              <a:t>742,85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611600" y="1916665"/>
            <a:ext cx="22669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Trebuchet MS"/>
                <a:cs typeface="Trebuchet MS"/>
              </a:rPr>
              <a:t>0,00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178100" y="1916665"/>
            <a:ext cx="22352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60" dirty="0">
                <a:latin typeface="Trebuchet MS"/>
                <a:cs typeface="Trebuchet MS"/>
              </a:rPr>
              <a:t>D.00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622151" y="2701475"/>
            <a:ext cx="23495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95" dirty="0">
                <a:latin typeface="Arial MT"/>
                <a:cs typeface="Arial MT"/>
              </a:rPr>
              <a:t>0,O0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193651" y="2701475"/>
            <a:ext cx="2279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Arial MT"/>
                <a:cs typeface="Arial MT"/>
              </a:rPr>
              <a:t>0.00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99098" y="3634173"/>
            <a:ext cx="119951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Arial MT"/>
                <a:cs typeface="Arial MT"/>
              </a:rPr>
              <a:t>16/03/2022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dirty="0">
                <a:latin typeface="Arial MT"/>
                <a:cs typeface="Arial MT"/>
              </a:rPr>
              <a:t>”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16/03/2022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899818" y="3634173"/>
            <a:ext cx="3530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Arial MT"/>
                <a:cs typeface="Arial MT"/>
              </a:rPr>
              <a:t>713,16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634444" y="3634173"/>
            <a:ext cx="2298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Arial MT"/>
                <a:cs typeface="Arial MT"/>
              </a:rPr>
              <a:t>0,00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205128" y="3634173"/>
            <a:ext cx="22669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0" dirty="0">
                <a:latin typeface="Arial MT"/>
                <a:cs typeface="Arial MT"/>
              </a:rPr>
              <a:t>O›00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599098" y="4551582"/>
            <a:ext cx="5556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16/03/2022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252478" y="4551582"/>
            <a:ext cx="5581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0" dirty="0">
                <a:latin typeface="Arial MT"/>
                <a:cs typeface="Arial MT"/>
              </a:rPr>
              <a:t>J6yO3/2g22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915977" y="4551582"/>
            <a:ext cx="3422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481,50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609395" y="5453198"/>
            <a:ext cx="54673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b="1" spc="-40" dirty="0">
                <a:latin typeface="Courier New"/>
                <a:cs typeface="Courier New"/>
              </a:rPr>
              <a:t>ls03zDi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253084" y="5453198"/>
            <a:ext cx="506095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b="1" spc="-85" dirty="0">
                <a:latin typeface="Courier New"/>
                <a:cs typeface="Courier New"/>
              </a:rPr>
              <a:t>l603N02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918144" y="5453198"/>
            <a:ext cx="358140" cy="191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50" b="1" spc="-180" dirty="0">
                <a:latin typeface="Courier New"/>
                <a:cs typeface="Courier New"/>
              </a:rPr>
              <a:t>198,07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646474" y="4536543"/>
            <a:ext cx="2298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Arial MT"/>
                <a:cs typeface="Arial MT"/>
              </a:rPr>
              <a:t>0,00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223990" y="4536543"/>
            <a:ext cx="2298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Arial MT"/>
                <a:cs typeface="Arial MT"/>
              </a:rPr>
              <a:t>0.00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610447" y="6253800"/>
            <a:ext cx="53975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Arial MT"/>
                <a:cs typeface="Arial MT"/>
              </a:rPr>
              <a:t>16/03/2022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248121" y="6253800"/>
            <a:ext cx="57150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45" dirty="0">
                <a:latin typeface="Arial MT"/>
                <a:cs typeface="Arial MT"/>
              </a:rPr>
              <a:t>16/03/2022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933944" y="6253800"/>
            <a:ext cx="36703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Arial MT"/>
                <a:cs typeface="Arial MT"/>
              </a:rPr>
              <a:t>4B1,S0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7670278" y="6253800"/>
            <a:ext cx="2425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25" dirty="0">
                <a:latin typeface="Arial MT"/>
                <a:cs typeface="Arial MT"/>
              </a:rPr>
              <a:t>0,00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259824" y="6232745"/>
            <a:ext cx="24765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25" dirty="0">
                <a:latin typeface="Arial MT"/>
                <a:cs typeface="Arial MT"/>
              </a:rPr>
              <a:t>0,0&lt;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811581" y="1889343"/>
            <a:ext cx="3600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45" dirty="0">
                <a:latin typeface="Courier New"/>
                <a:cs typeface="Courier New"/>
              </a:rPr>
              <a:t>71316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836606" y="2683428"/>
            <a:ext cx="33972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Arial MT"/>
                <a:cs typeface="Arial MT"/>
              </a:rPr>
              <a:t>742,85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854145" y="3604345"/>
            <a:ext cx="4806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onsolas"/>
                <a:cs typeface="Consolas"/>
              </a:rPr>
              <a:t>713,16”</a:t>
            </a:r>
            <a:endParaRPr sz="850">
              <a:latin typeface="Consolas"/>
              <a:cs typeface="Consolas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869915" y="4528020"/>
            <a:ext cx="352425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b="1" spc="-10" dirty="0">
                <a:latin typeface="Cambria"/>
                <a:cs typeface="Cambria"/>
              </a:rPr>
              <a:t>481,50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895068" y="5405574"/>
            <a:ext cx="35496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Arial MT"/>
                <a:cs typeface="Arial MT"/>
              </a:rPr>
              <a:t>198,b7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937203" y="6199658"/>
            <a:ext cx="3473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Arial MT"/>
                <a:cs typeface="Arial MT"/>
              </a:rPr>
              <a:t>4g1,50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9410266" y="1820162"/>
            <a:ext cx="457200" cy="288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30"/>
              </a:lnSpc>
              <a:spcBef>
                <a:spcPts val="135"/>
              </a:spcBef>
            </a:pPr>
            <a:r>
              <a:rPr sz="950" spc="-40" dirty="0">
                <a:latin typeface="Trebuchet MS"/>
                <a:cs typeface="Trebuchet MS"/>
              </a:rPr>
              <a:t>Recursos</a:t>
            </a:r>
            <a:endParaRPr sz="950">
              <a:latin typeface="Trebuchet MS"/>
              <a:cs typeface="Trebuchet MS"/>
            </a:endParaRPr>
          </a:p>
          <a:p>
            <a:pPr marL="14604">
              <a:lnSpc>
                <a:spcPts val="890"/>
              </a:lnSpc>
            </a:pPr>
            <a:r>
              <a:rPr sz="750" spc="-10" dirty="0">
                <a:latin typeface="Trebuchet MS"/>
                <a:cs typeface="Trebuchet MS"/>
              </a:rPr>
              <a:t>Hum600S</a:t>
            </a:r>
            <a:endParaRPr sz="750">
              <a:latin typeface="Trebuchet MS"/>
              <a:cs typeface="Trebuchet MS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422238" y="2614246"/>
            <a:ext cx="4489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85" dirty="0">
                <a:latin typeface="Arial MT"/>
                <a:cs typeface="Arial MT"/>
              </a:rPr>
              <a:t>Recursos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9429073" y="2741079"/>
            <a:ext cx="4552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40" dirty="0">
                <a:latin typeface="Arial MT"/>
                <a:cs typeface="Arial MT"/>
              </a:rPr>
              <a:t>Humanos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9452988" y="3639939"/>
            <a:ext cx="46100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Trebuchet MS"/>
                <a:cs typeface="Trebuchet MS"/>
              </a:rPr>
              <a:t>Humanos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9469084" y="4437282"/>
            <a:ext cx="470534" cy="295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5" dirty="0">
                <a:latin typeface="Arial MT"/>
                <a:cs typeface="Arial MT"/>
              </a:rPr>
              <a:t>&amp;aCursoš</a:t>
            </a:r>
            <a:endParaRPr sz="900">
              <a:latin typeface="Arial MT"/>
              <a:cs typeface="Arial MT"/>
            </a:endParaRPr>
          </a:p>
          <a:p>
            <a:pPr marL="15240">
              <a:lnSpc>
                <a:spcPct val="100000"/>
              </a:lnSpc>
              <a:spcBef>
                <a:spcPts val="40"/>
              </a:spcBef>
            </a:pPr>
            <a:r>
              <a:rPr sz="800" spc="-10" dirty="0">
                <a:latin typeface="Arial MT"/>
                <a:cs typeface="Arial MT"/>
              </a:rPr>
              <a:t>Humanos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9501920" y="5349175"/>
            <a:ext cx="481965" cy="27114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130" marR="5080" indent="-12065">
              <a:lnSpc>
                <a:spcPts val="919"/>
              </a:lnSpc>
              <a:spcBef>
                <a:spcPts val="200"/>
              </a:spcBef>
            </a:pPr>
            <a:r>
              <a:rPr sz="800" spc="-65" dirty="0">
                <a:latin typeface="Arial MT"/>
                <a:cs typeface="Arial MT"/>
              </a:rPr>
              <a:t>ReCurSOS</a:t>
            </a:r>
            <a:r>
              <a:rPr sz="800" spc="500" dirty="0">
                <a:latin typeface="Arial MT"/>
                <a:cs typeface="Arial MT"/>
              </a:rPr>
              <a:t> </a:t>
            </a:r>
            <a:r>
              <a:rPr sz="800" spc="-25" dirty="0">
                <a:latin typeface="Arial MT"/>
                <a:cs typeface="Arial MT"/>
              </a:rPr>
              <a:t>HumanoS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9516969" y="6121703"/>
            <a:ext cx="575310" cy="272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735">
              <a:lnSpc>
                <a:spcPts val="919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R¢curso5</a:t>
            </a:r>
            <a:endParaRPr sz="900">
              <a:latin typeface="Arial MT"/>
              <a:cs typeface="Arial MT"/>
            </a:endParaRPr>
          </a:p>
          <a:p>
            <a:pPr marL="38100">
              <a:lnSpc>
                <a:spcPts val="980"/>
              </a:lnSpc>
            </a:pPr>
            <a:r>
              <a:rPr sz="1425" spc="-15" baseline="-8771" dirty="0">
                <a:latin typeface="Arial MT"/>
                <a:cs typeface="Arial MT"/>
              </a:rPr>
              <a:t>Hum</a:t>
            </a:r>
            <a:r>
              <a:rPr sz="950" spc="-10" dirty="0">
                <a:latin typeface="Arial MT"/>
                <a:cs typeface="Arial MT"/>
              </a:rPr>
              <a:t>anos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562541" y="3524386"/>
            <a:ext cx="8001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25" dirty="0">
                <a:latin typeface="Cambria"/>
                <a:cs typeface="Cambria"/>
              </a:rPr>
              <a:t>łf</a:t>
            </a:r>
            <a:endParaRPr sz="6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7556" y="5336031"/>
            <a:ext cx="499310" cy="90236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1383" y="1109939"/>
          <a:ext cx="9554210" cy="5586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0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4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9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92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30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04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2405">
                <a:tc gridSpan="13"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RELATÓRIO</a:t>
                      </a:r>
                      <a:r>
                        <a:rPr sz="950" b="1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DS</a:t>
                      </a:r>
                      <a:r>
                        <a:rPr sz="9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PRSSTAÇAO</a:t>
                      </a:r>
                      <a:r>
                        <a:rPr sz="950" b="1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5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CONTAS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ts val="1010"/>
                        </a:lnSpc>
                        <a:spcBef>
                          <a:spcPts val="509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Larłța-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29209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menth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46990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50" spc="-30" dirty="0">
                          <a:latin typeface="Trebuchet MS"/>
                          <a:cs typeface="Trebuchet MS"/>
                        </a:rPr>
                        <a:t>Documenta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/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N•</a:t>
                      </a:r>
                      <a:r>
                        <a:rPr sz="950" spc="-1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ts val="1055"/>
                        </a:lnSpc>
                        <a:spcBef>
                          <a:spcPts val="48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OPX/N°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5400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Extrafe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000" spc="-10" dirty="0">
                          <a:latin typeface="Trebuchet MS"/>
                          <a:cs typeface="Trebuchet MS"/>
                        </a:rPr>
                        <a:t>Fornecedor/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20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Receita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Emissào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55"/>
                        </a:lnSpc>
                        <a:spcBef>
                          <a:spcPts val="48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Pagamento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3025">
                        <a:lnSpc>
                          <a:spcPts val="1055"/>
                        </a:lnSpc>
                      </a:pPr>
                      <a:r>
                        <a:rPr sz="950" b="1" spc="-14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Depósite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935" marR="13970" indent="-17335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Valor</a:t>
                      </a:r>
                      <a:r>
                        <a:rPr sz="95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5" dirty="0">
                          <a:latin typeface="Calibri"/>
                          <a:cs typeface="Calibri"/>
                        </a:rPr>
                        <a:t>Bruto/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Principal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 marR="20955" indent="-84455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50" spc="-45" dirty="0">
                          <a:latin typeface="Trebuchet MS"/>
                          <a:cs typeface="Trebuchet MS"/>
                        </a:rPr>
                        <a:t>Euros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ł4uita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ts val="1080"/>
                        </a:lnSpc>
                        <a:spcBef>
                          <a:spcPts val="1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Descontos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R="5715" algn="r">
                        <a:lnSpc>
                          <a:spcPts val="93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R="20955" algn="r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Ratançdes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43815" marR="354965">
                        <a:lnSpc>
                          <a:spcPct val="88900"/>
                        </a:lnSpc>
                        <a:spcBef>
                          <a:spcPts val="180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BRAZIL,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a,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2545">
                        <a:lnSpc>
                          <a:spcPts val="935"/>
                        </a:lnSpc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6355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425" spc="-15" baseline="2923" dirty="0">
                          <a:latin typeface="Trebuchet MS"/>
                          <a:cs typeface="Trebuchet MS"/>
                        </a:rPr>
                        <a:t>Plunlclpal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020" marR="158750" indent="127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Déb|t0 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eletrónico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łD)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065"/>
                        </a:lnSpc>
                        <a:spcBef>
                          <a:spcPts val="10"/>
                        </a:spcBef>
                      </a:pPr>
                      <a:r>
                        <a:rPr sz="950" spc="-95" dirty="0">
                          <a:latin typeface="Trebuchet MS"/>
                          <a:cs typeface="Trebuchet MS"/>
                        </a:rPr>
                        <a:t>Holerite</a:t>
                      </a:r>
                      <a:r>
                        <a:rPr sz="9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184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0480">
                        <a:lnSpc>
                          <a:spcPts val="994"/>
                        </a:lnSpc>
                      </a:pPr>
                      <a:r>
                        <a:rPr sz="950" spc="-3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HOL.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0005">
                        <a:lnSpc>
                          <a:spcPts val="101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ADIANT.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ĂBRIL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BEZERRA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25329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70"/>
                        </a:lnSpc>
                        <a:spcBef>
                          <a:spcPts val="980"/>
                        </a:spcBef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NARtlAGONÇAtVES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29845">
                        <a:lnSpc>
                          <a:spcPts val="930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8EZERRACPF</a:t>
                      </a:r>
                      <a:endParaRPr sz="900">
                        <a:latin typeface="Courier New"/>
                        <a:cs typeface="Courier New"/>
                      </a:endParaRPr>
                    </a:p>
                    <a:p>
                      <a:pPr marL="31115">
                        <a:lnSpc>
                          <a:spcPts val="1060"/>
                        </a:lnSpc>
                      </a:pPr>
                      <a:r>
                        <a:rPr sz="950" spc="-70" dirty="0">
                          <a:latin typeface="Courier New"/>
                          <a:cs typeface="Courier New"/>
                        </a:rPr>
                        <a:t>392.860.89830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ts val="1065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ïaì</a:t>
                      </a:r>
                      <a:r>
                        <a:rPr sz="1275" spc="-30" baseline="-32679" dirty="0">
                          <a:latin typeface="Trebuchet MS"/>
                          <a:cs typeface="Trebuchet MS"/>
                        </a:rPr>
                        <a:t>'</a:t>
                      </a:r>
                      <a:endParaRPr sz="1275" baseline="-32679">
                        <a:latin typeface="Trebuchet MS"/>
                        <a:cs typeface="Trebuchet MS"/>
                      </a:endParaRPr>
                    </a:p>
                    <a:p>
                      <a:pPr marL="31115">
                        <a:lnSpc>
                          <a:spcPts val="944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(föJha]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810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20/04/202Z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20/D4/2022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945,6D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ts val="109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7465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marL="43815" marR="354965">
                        <a:lnSpc>
                          <a:spcPct val="89900"/>
                        </a:lnSpc>
                        <a:spcBef>
                          <a:spcPts val="710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47Y0-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0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23.44g•6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3975">
                        <a:lnSpc>
                          <a:spcPts val="103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țf4unicipal)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149225" indent="1270">
                        <a:lnSpc>
                          <a:spcPct val="899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oébito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etetrônico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(ß)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000"/>
                        </a:lnSpc>
                        <a:spcBef>
                          <a:spcPts val="105"/>
                        </a:spcBef>
                      </a:pPr>
                      <a:r>
                        <a:rPr sz="900" spc="-65" dirty="0">
                          <a:latin typeface="Trebuchet MS"/>
                          <a:cs typeface="Trebuchet MS"/>
                        </a:rPr>
                        <a:t>Holerite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185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102870" indent="-72390">
                        <a:lnSpc>
                          <a:spcPts val="1015"/>
                        </a:lnSpc>
                        <a:buChar char="-"/>
                        <a:tabLst>
                          <a:tab pos="102870" algn="l"/>
                        </a:tabLst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HOL.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0005">
                        <a:lnSpc>
                          <a:spcPts val="965"/>
                        </a:lnSpc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ADIANT.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ABRIL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110489" indent="-73025">
                        <a:lnSpc>
                          <a:spcPts val="930"/>
                        </a:lnSpc>
                        <a:buChar char="-"/>
                        <a:tabLst>
                          <a:tab pos="110489" algn="l"/>
                        </a:tabLst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MARIA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1910" marR="94615" indent="-2540">
                        <a:lnSpc>
                          <a:spcPts val="919"/>
                        </a:lnSpc>
                        <a:spcBef>
                          <a:spcPts val="140"/>
                        </a:spcBef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TRINDADE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0.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SILVA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s5443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189230" indent="190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NARIATRINDADE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OLIVEIRA</a:t>
                      </a:r>
                      <a:r>
                        <a:rPr sz="9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SILYA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346.017.628-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80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ts val="1070"/>
                        </a:lnSpc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(a)</a:t>
                      </a:r>
                      <a:r>
                        <a:rPr sz="1275" spc="-30" baseline="-32679" dirty="0">
                          <a:latin typeface="Trebuchet MS"/>
                          <a:cs typeface="Trebuchet MS"/>
                        </a:rPr>
                        <a:t>'</a:t>
                      </a:r>
                      <a:endParaRPr sz="1275" baseline="-32679">
                        <a:latin typeface="Trebuchet MS"/>
                        <a:cs typeface="Trebuchet MS"/>
                      </a:endParaRPr>
                    </a:p>
                    <a:p>
                      <a:pPr marL="34925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(fólha)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17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810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20/04/2O22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D,00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945,6D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ts val="1030"/>
                        </a:lnSpc>
                      </a:pPr>
                      <a:r>
                        <a:rPr sz="950" spc="-55" dirty="0">
                          <a:latin typeface="Courier New"/>
                          <a:cs typeface="Courier New"/>
                        </a:rPr>
                        <a:t>Recursos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39370">
                        <a:lnSpc>
                          <a:spcPts val="1090"/>
                        </a:lnSpc>
                      </a:pPr>
                      <a:r>
                        <a:rPr sz="1000" spc="-10" dirty="0">
                          <a:latin typeface="Courier New"/>
                          <a:cs typeface="Courier New"/>
                        </a:rPr>
                        <a:t>Humanos</a:t>
                      </a:r>
                      <a:endParaRPr sz="1000">
                        <a:latin typeface="Courier New"/>
                        <a:cs typeface="Courier New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43180" marR="354330">
                        <a:lnSpc>
                          <a:spcPct val="85200"/>
                        </a:lnSpc>
                        <a:spcBef>
                          <a:spcPts val="155"/>
                        </a:spcBef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BRASIL,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100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885"/>
                        </a:lnSpc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23.44B-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635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(yuriicipal)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147320" indent="-3810">
                        <a:lnSpc>
                          <a:spcPct val="86200"/>
                        </a:lnSpc>
                        <a:spcBef>
                          <a:spcPts val="109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Dźbito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eletrónîco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(D)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84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065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Holerite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1B6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97155" indent="-65405">
                        <a:lnSpc>
                          <a:spcPts val="960"/>
                        </a:lnSpc>
                        <a:buChar char="-"/>
                        <a:tabLst>
                          <a:tab pos="97155" algn="l"/>
                        </a:tabLst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HQL.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0640">
                        <a:lnSpc>
                          <a:spcPts val="985"/>
                        </a:lnSpc>
                      </a:pPr>
                      <a:r>
                        <a:rPr sz="850" spc="-55" dirty="0">
                          <a:latin typeface="Arial MT"/>
                          <a:cs typeface="Arial MT"/>
                        </a:rPr>
                        <a:t>ADIANT.</a:t>
                      </a:r>
                      <a:r>
                        <a:rPr sz="8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0" dirty="0">
                          <a:latin typeface="Arial MT"/>
                          <a:cs typeface="Arial MT"/>
                        </a:rPr>
                        <a:t>ABRIL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100330" indent="-57785">
                        <a:lnSpc>
                          <a:spcPts val="960"/>
                        </a:lnSpc>
                        <a:buChar char="-"/>
                        <a:tabLst>
                          <a:tab pos="100330" algn="l"/>
                        </a:tabLst>
                      </a:pPr>
                      <a:r>
                        <a:rPr sz="850" spc="-80" dirty="0">
                          <a:latin typeface="Arial MT"/>
                          <a:cs typeface="Arial MT"/>
                        </a:rPr>
                        <a:t>SHEILA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55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5.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43815">
                        <a:lnSpc>
                          <a:spcPts val="969"/>
                        </a:lnSpc>
                      </a:pPr>
                      <a:r>
                        <a:rPr sz="850" dirty="0">
                          <a:latin typeface="Arial MT"/>
                          <a:cs typeface="Arial MT"/>
                        </a:rPr>
                        <a:t>N.</a:t>
                      </a:r>
                      <a:r>
                        <a:rPr sz="8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0" dirty="0">
                          <a:latin typeface="Arial MT"/>
                          <a:cs typeface="Arial MT"/>
                        </a:rPr>
                        <a:t>S1LVA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39364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005" marR="220979" indent="-1905">
                        <a:lnSpc>
                          <a:spcPts val="950"/>
                        </a:lnSpc>
                      </a:pPr>
                      <a:r>
                        <a:rPr sz="950" spc="-65" dirty="0">
                          <a:latin typeface="Trebuchet MS"/>
                          <a:cs typeface="Trebuchet MS"/>
                        </a:rPr>
                        <a:t>SHEILA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SILVA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UORAES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SILVA</a:t>
                      </a:r>
                      <a:r>
                        <a:rPr sz="9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70" dirty="0">
                          <a:latin typeface="Consolas"/>
                          <a:cs typeface="Consolas"/>
                        </a:rPr>
                        <a:t>4lL548.308-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37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9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 marR="229870" indent="-6350">
                        <a:lnSpc>
                          <a:spcPts val="969"/>
                        </a:lnSpc>
                        <a:tabLst>
                          <a:tab pos="649605" algn="l"/>
                        </a:tabLst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(a)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łfolhał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1350" spc="-75" baseline="27777" dirty="0">
                          <a:latin typeface="Trebuchet MS"/>
                          <a:cs typeface="Trebuchet MS"/>
                        </a:rPr>
                        <a:t>'</a:t>
                      </a:r>
                      <a:endParaRPr sz="1350" baseline="27777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048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20/04/2ô22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851,04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imes New Roman"/>
                          <a:cs typeface="Times New Roman"/>
                        </a:rPr>
                        <a:t>0,00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imes New Roman"/>
                          <a:cs typeface="Times New Roman"/>
                        </a:rPr>
                        <a:t>0,00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851,04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ts val="110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8100">
                        <a:lnSpc>
                          <a:spcPts val="98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Humanos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425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49530" marR="349885" indent="-635">
                        <a:lnSpc>
                          <a:spcPct val="87500"/>
                        </a:lnSpc>
                        <a:spcBef>
                          <a:spcPts val="105"/>
                        </a:spcBef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BkASlL,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VG.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5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5244">
                        <a:lnSpc>
                          <a:spcPts val="86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2705">
                        <a:lnSpc>
                          <a:spcPts val="107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 marR="153035" indent="1905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eletrônico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005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Holerite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187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6355" marR="29209" indent="-9525">
                        <a:lnSpc>
                          <a:spcPts val="969"/>
                        </a:lnSpc>
                        <a:spcBef>
                          <a:spcPts val="75"/>
                        </a:spcBef>
                        <a:buChar char="-"/>
                        <a:tabLst>
                          <a:tab pos="46355" algn="l"/>
                          <a:tab pos="97155" algn="l"/>
                        </a:tabLst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	HOL.</a:t>
                      </a:r>
                      <a:r>
                        <a:rPr sz="950" spc="5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ADIANT.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ABRIL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102870" indent="-66040">
                        <a:lnSpc>
                          <a:spcPts val="890"/>
                        </a:lnSpc>
                        <a:buChar char="-"/>
                        <a:tabLst>
                          <a:tab pos="102870" algn="l"/>
                        </a:tabLst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LARA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îdARIA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ts val="1070"/>
                        </a:lnSpc>
                      </a:pPr>
                      <a:r>
                        <a:rPr sz="950" spc="-60" dirty="0">
                          <a:latin typeface="Trebuchet MS"/>
                          <a:cs typeface="Trebuchet MS"/>
                        </a:rPr>
                        <a:t>bA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SILVA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51316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96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90805" indent="-4445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65" dirty="0">
                          <a:latin typeface="Trebuchet MS"/>
                          <a:cs typeface="Trebuchet MS"/>
                        </a:rPr>
                        <a:t>LARA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MARIA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SILVA </a:t>
                      </a:r>
                      <a:r>
                        <a:rPr sz="950" spc="-100" dirty="0">
                          <a:latin typeface="Trebuchet MS"/>
                          <a:cs typeface="Trebuchet MS"/>
                        </a:rPr>
                        <a:t>CPF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504.790.048-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70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35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marR="283845" indent="254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(a)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(folhaț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35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381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60" dirty="0">
                          <a:latin typeface="Trebuchet MS"/>
                          <a:cs typeface="Trebuchet MS"/>
                        </a:rPr>
                        <a:t>20/01/2022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75" dirty="0">
                          <a:latin typeface="Trebuchet MS"/>
                          <a:cs typeface="Trebuchet MS"/>
                        </a:rPr>
                        <a:t>2ó/O4/zoz2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Trebuchet MS"/>
                          <a:cs typeface="Trebuchet MS"/>
                        </a:rPr>
                        <a:t>g4s,so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25" dirty="0">
                          <a:latin typeface="Trebuchet MS"/>
                          <a:cs typeface="Trebuchet MS"/>
                        </a:rPr>
                        <a:t>o,c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265430" indent="5080">
                        <a:lnSpc>
                          <a:spcPts val="950"/>
                        </a:lnSpc>
                      </a:pPr>
                      <a:r>
                        <a:rPr sz="950" spc="-5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66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385">
                <a:tc>
                  <a:txBody>
                    <a:bodyPr/>
                    <a:lstStyle/>
                    <a:p>
                      <a:pPr marL="48895">
                        <a:lnSpc>
                          <a:spcPts val="1065"/>
                        </a:lnSpc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5880">
                        <a:lnSpc>
                          <a:spcPts val="89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BRAZIL,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AG.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6515">
                        <a:lnSpc>
                          <a:spcPts val="1075"/>
                        </a:lnSpc>
                      </a:pPr>
                      <a:r>
                        <a:rPr sz="1050" spc="-114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1050" spc="-90" dirty="0">
                          <a:latin typeface="Trebuchet MS"/>
                          <a:cs typeface="Trebuchet MS"/>
                        </a:rPr>
                        <a:t>s,</a:t>
                      </a:r>
                      <a:r>
                        <a:rPr sz="1050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93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705">
                        <a:lnSpc>
                          <a:spcPts val="105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(l'4unicipal)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marR="151765" indent="1270">
                        <a:lnSpc>
                          <a:spcPct val="84000"/>
                        </a:lnSpc>
                        <a:spcBef>
                          <a:spcPts val="118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Débio </a:t>
                      </a:r>
                      <a:r>
                        <a:rPr sz="1050" spc="-140" dirty="0">
                          <a:latin typeface="Trebuchet MS"/>
                          <a:cs typeface="Trebuchet MS"/>
                        </a:rPr>
                        <a:t>eletrônlco</a:t>
                      </a:r>
                      <a:r>
                        <a:rPr sz="10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îDJ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498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055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Holerite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188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6355" marR="29209" indent="-9525">
                        <a:lnSpc>
                          <a:spcPts val="969"/>
                        </a:lnSpc>
                        <a:spcBef>
                          <a:spcPts val="100"/>
                        </a:spcBef>
                      </a:pPr>
                      <a:r>
                        <a:rPr sz="9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HOL.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ADîANT.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ABRIL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102870" indent="-70485">
                        <a:lnSpc>
                          <a:spcPts val="840"/>
                        </a:lnSpc>
                        <a:buChar char="•"/>
                        <a:tabLst>
                          <a:tab pos="102870" algn="l"/>
                        </a:tabLst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NICOLAU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3180">
                        <a:lnSpc>
                          <a:spcPts val="1075"/>
                        </a:lnSpc>
                      </a:pPr>
                      <a:r>
                        <a:rPr sz="950" spc="-50" dirty="0"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S.</a:t>
                      </a:r>
                      <a:r>
                        <a:rPr sz="950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SOUZA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5231Łî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65405" indent="1270">
                        <a:lnSpc>
                          <a:spcPct val="85000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NICOLAU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SANTOS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SOUZA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018.089,685-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73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 marR="323850" indent="10795">
                        <a:lnSpc>
                          <a:spcPct val="85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Auxilîar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Operacional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(fo|ha)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31115" algn="ctr">
                        <a:lnSpc>
                          <a:spcPct val="100000"/>
                        </a:lnSpc>
                      </a:pPr>
                      <a:r>
                        <a:rPr sz="950" spc="-3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45720" algn="ctr">
                        <a:lnSpc>
                          <a:spcPct val="100000"/>
                        </a:lnSpc>
                      </a:pPr>
                      <a:r>
                        <a:rPr sz="950" spc="-4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684,38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050" spc="-20" dirty="0">
                          <a:latin typeface="Consolas"/>
                          <a:cs typeface="Consolas"/>
                        </a:rPr>
                        <a:t>0,00</a:t>
                      </a:r>
                      <a:endParaRPr sz="1050">
                        <a:latin typeface="Consolas"/>
                        <a:cs typeface="Consolas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050" spc="-20" dirty="0">
                          <a:latin typeface="Consolas"/>
                          <a:cs typeface="Consolas"/>
                        </a:rPr>
                        <a:t>0,00</a:t>
                      </a:r>
                      <a:endParaRPr sz="1050">
                        <a:latin typeface="Consolas"/>
                        <a:cs typeface="Consolas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Ø84,38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 marR="264160" indent="-635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4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54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6515" marR="342265" indent="-1905">
                        <a:lnSpc>
                          <a:spcPts val="969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BRASIL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855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705">
                        <a:lnSpc>
                          <a:spcPts val="108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(ł4unicipaI)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 marR="146685" indent="1905">
                        <a:lnSpc>
                          <a:spcPct val="85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eletrônico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080"/>
                        </a:lnSpc>
                        <a:spcBef>
                          <a:spcPts val="30"/>
                        </a:spcBef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Holerite</a:t>
                      </a:r>
                      <a:r>
                        <a:rPr sz="950" spc="-10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1B9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6355" marR="27940" indent="-3175">
                        <a:lnSpc>
                          <a:spcPct val="77700"/>
                        </a:lnSpc>
                        <a:spcBef>
                          <a:spcPts val="185"/>
                        </a:spcBef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HOL.</a:t>
                      </a:r>
                      <a:r>
                        <a:rPr sz="900" spc="5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ADIANT.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135" dirty="0">
                          <a:latin typeface="Trebuchet MS"/>
                          <a:cs typeface="Trebuchet MS"/>
                        </a:rPr>
                        <a:t>ABRIL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  <a:p>
                      <a:pPr marL="104775" indent="-73025">
                        <a:lnSpc>
                          <a:spcPts val="805"/>
                        </a:lnSpc>
                        <a:buChar char="•"/>
                        <a:tabLst>
                          <a:tab pos="104775" algn="l"/>
                        </a:tabLst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TELMA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1275" marR="258445" indent="-4445">
                        <a:lnSpc>
                          <a:spcPts val="969"/>
                        </a:lnSpc>
                        <a:spcBef>
                          <a:spcPts val="90"/>
                        </a:spcBef>
                      </a:pPr>
                      <a:r>
                        <a:rPr sz="950" spc="75" dirty="0">
                          <a:latin typeface="Trebuchet MS"/>
                          <a:cs typeface="Trebuchet MS"/>
                        </a:rPr>
                        <a:t>LVES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SOUZA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Trebuchet MS"/>
                          <a:cs typeface="Trebuchet MS"/>
                        </a:rPr>
                        <a:t>1lzoz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T="133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 marR="317500" indent="-1270">
                        <a:lnSpc>
                          <a:spcPct val="89900"/>
                        </a:lnSpc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TELMA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ALVES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SOUZA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304.341.518-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31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 marR="322580" indent="10795">
                        <a:lnSpc>
                          <a:spcPct val="899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Auxiliąr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Operational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684.06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684,06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265430" indent="5080">
                        <a:lnSpc>
                          <a:spcPts val="969"/>
                        </a:lnSpc>
                      </a:pPr>
                      <a:r>
                        <a:rPr sz="950" spc="-5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3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55244" marR="342265">
                        <a:lnSpc>
                          <a:spcPct val="87500"/>
                        </a:lnSpc>
                        <a:spcBef>
                          <a:spcPts val="170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BRASIL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60960">
                        <a:lnSpc>
                          <a:spcPts val="86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23,44łP6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9055">
                        <a:lnSpc>
                          <a:spcPts val="1115"/>
                        </a:lnSpc>
                      </a:pPr>
                      <a:r>
                        <a:rPr sz="1050" spc="-40" dirty="0">
                          <a:latin typeface="Trebuchet MS"/>
                          <a:cs typeface="Trebuchet MS"/>
                        </a:rPr>
                        <a:t>tuunicîpałț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ts val="835"/>
                        </a:lnSpc>
                      </a:pPr>
                      <a:r>
                        <a:rPr sz="750" spc="-10" dirty="0">
                          <a:latin typeface="Trebuchet MS"/>
                          <a:cs typeface="Trebuchet MS"/>
                        </a:rPr>
                        <a:t>DObitO</a:t>
                      </a:r>
                      <a:endParaRPr sz="750">
                        <a:latin typeface="Trebuchet MS"/>
                        <a:cs typeface="Trebuchet MS"/>
                      </a:endParaRPr>
                    </a:p>
                    <a:p>
                      <a:pPr marL="45720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eleŁrônico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50" spc="-45" dirty="0">
                          <a:latin typeface="Trebuchet MS"/>
                          <a:cs typeface="Trebuchet MS"/>
                        </a:rPr>
                        <a:t>Holerłte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190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ts val="940"/>
                        </a:lnSpc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HOL. 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ADIANT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925"/>
                        </a:lnSpc>
                      </a:pPr>
                      <a:r>
                        <a:rPr sz="850" spc="-90" dirty="0">
                          <a:latin typeface="Trebuchet MS"/>
                          <a:cs typeface="Trebuchet MS"/>
                        </a:rPr>
                        <a:t>.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ABRIL</a:t>
                      </a:r>
                      <a:r>
                        <a:rPr sz="850" spc="-1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LEIA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9370">
                        <a:lnSpc>
                          <a:spcPts val="994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TEODORO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2705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ŁtASClłńENT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24881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 marR="289560" indent="-1270">
                        <a:lnSpc>
                          <a:spcPct val="898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LEIATEODORO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NASCIMENTO</a:t>
                      </a:r>
                      <a:r>
                        <a:rPr sz="8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CPE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336.752.928-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19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 marR="263525" indent="1905">
                        <a:lnSpc>
                          <a:spcPts val="969"/>
                        </a:lnSpc>
                        <a:spcBef>
                          <a:spcPts val="5"/>
                        </a:spcBef>
                        <a:tabLst>
                          <a:tab pos="623570" algn="l"/>
                        </a:tabLst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ía)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(folha)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1275" spc="-142" baseline="32679" dirty="0">
                          <a:latin typeface="Trebuchet MS"/>
                          <a:cs typeface="Trebuchet MS"/>
                        </a:rPr>
                        <a:t>'</a:t>
                      </a:r>
                      <a:endParaRPr sz="1275" baseline="32679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49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95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20/04/2022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94560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270510" indent="-635">
                        <a:lnSpc>
                          <a:spcPts val="990"/>
                        </a:lnSpc>
                      </a:pPr>
                      <a:r>
                        <a:rPr sz="950" spc="-55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596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07756" y="2141646"/>
            <a:ext cx="547436" cy="902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40992" y="1534051"/>
            <a:ext cx="571499" cy="8422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57660" y="1413735"/>
            <a:ext cx="601578" cy="962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867233" y="1455846"/>
            <a:ext cx="1431757" cy="29477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13672" y="487303"/>
            <a:ext cx="132347" cy="15039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64067" y="6436921"/>
            <a:ext cx="132347" cy="9625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46285" y="4245000"/>
            <a:ext cx="6286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50" dirty="0">
                <a:latin typeface="Trebuchet MS"/>
                <a:cs typeface="Trebuchet MS"/>
              </a:rPr>
              <a:t>‹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3767" y="6965533"/>
            <a:ext cx="1785620" cy="18605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50" spc="-125" dirty="0">
                <a:latin typeface="Trebuchet MS"/>
                <a:cs typeface="Trebuchet MS"/>
              </a:rPr>
              <a:t>wwiy.yejJ30J9.com.br/sp/guaru/host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5673" rIns="0" bIns="0" rtlCol="0">
            <a:spAutoFit/>
          </a:bodyPr>
          <a:lstStyle/>
          <a:p>
            <a:pPr marL="16510">
              <a:lnSpc>
                <a:spcPts val="1030"/>
              </a:lnSpc>
            </a:pPr>
            <a:r>
              <a:rPr dirty="0">
                <a:latin typeface="Calibri"/>
                <a:cs typeface="Calibri"/>
              </a:rPr>
              <a:t>Pág.</a:t>
            </a:r>
            <a:r>
              <a:rPr spc="-15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39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465997" y="278840"/>
            <a:ext cx="6357620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spc="-75" dirty="0">
                <a:latin typeface="Arial MT"/>
                <a:cs typeface="Arial MT"/>
              </a:rPr>
              <a:t>AMAA</a:t>
            </a:r>
            <a:r>
              <a:rPr sz="1200" dirty="0">
                <a:latin typeface="Arial MT"/>
                <a:cs typeface="Arial MT"/>
              </a:rPr>
              <a:t> -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ASSOCIAÇÅO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spc="-140" dirty="0">
                <a:latin typeface="Arial MT"/>
                <a:cs typeface="Arial MT"/>
              </a:rPr>
              <a:t>DOS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MORADORES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PARA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0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DESENVOLVIMENTO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DO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ÁGUA</a:t>
            </a:r>
            <a:r>
              <a:rPr sz="1200" spc="90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AZUL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65" dirty="0">
                <a:latin typeface="Arial MT"/>
                <a:cs typeface="Arial MT"/>
              </a:rPr>
              <a:t>FILIAL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IV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ts val="1335"/>
              </a:lnSpc>
            </a:pPr>
            <a:r>
              <a:rPr sz="1200" spc="-90" dirty="0">
                <a:latin typeface="Arial MT"/>
                <a:cs typeface="Arial MT"/>
              </a:rPr>
              <a:t>Avenida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Lydia</a:t>
            </a:r>
            <a:r>
              <a:rPr sz="1200" spc="9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jesus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Mendonça,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1146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Água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80" dirty="0">
                <a:latin typeface="Arial MT"/>
                <a:cs typeface="Arial MT"/>
              </a:rPr>
              <a:t>Axul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-</a:t>
            </a:r>
            <a:r>
              <a:rPr sz="1200" spc="-30" dirty="0">
                <a:latin typeface="Arial MT"/>
                <a:cs typeface="Arial MT"/>
              </a:rPr>
              <a:t> Guarulhos/SP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13760" y="4999112"/>
            <a:ext cx="2857500" cy="167840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09624" y="0"/>
            <a:ext cx="409073" cy="516755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935744" y="7385879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5">
                <a:moveTo>
                  <a:pt x="0" y="0"/>
                </a:moveTo>
                <a:lnTo>
                  <a:pt x="261686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26080" y="731970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607" y="0"/>
                </a:lnTo>
              </a:path>
            </a:pathLst>
          </a:custGeom>
          <a:ln w="150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9373" y="1049744"/>
            <a:ext cx="0" cy="5652135"/>
          </a:xfrm>
          <a:custGeom>
            <a:avLst/>
            <a:gdLst/>
            <a:ahLst/>
            <a:cxnLst/>
            <a:rect l="l" t="t" r="r" b="b"/>
            <a:pathLst>
              <a:path h="5652134">
                <a:moveTo>
                  <a:pt x="0" y="565183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67916" y="1236233"/>
            <a:ext cx="0" cy="5477510"/>
          </a:xfrm>
          <a:custGeom>
            <a:avLst/>
            <a:gdLst/>
            <a:ahLst/>
            <a:cxnLst/>
            <a:rect l="l" t="t" r="r" b="b"/>
            <a:pathLst>
              <a:path h="5477509">
                <a:moveTo>
                  <a:pt x="0" y="5477381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05589" y="1242249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69595" y="1242249"/>
            <a:ext cx="0" cy="5471795"/>
          </a:xfrm>
          <a:custGeom>
            <a:avLst/>
            <a:gdLst/>
            <a:ahLst/>
            <a:cxnLst/>
            <a:rect l="l" t="t" r="r" b="b"/>
            <a:pathLst>
              <a:path h="5471795">
                <a:moveTo>
                  <a:pt x="0" y="5471365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44843" y="1242249"/>
            <a:ext cx="0" cy="5471795"/>
          </a:xfrm>
          <a:custGeom>
            <a:avLst/>
            <a:gdLst/>
            <a:ahLst/>
            <a:cxnLst/>
            <a:rect l="l" t="t" r="r" b="b"/>
            <a:pathLst>
              <a:path h="5471795">
                <a:moveTo>
                  <a:pt x="0" y="5471365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99873" y="1242249"/>
            <a:ext cx="0" cy="5465445"/>
          </a:xfrm>
          <a:custGeom>
            <a:avLst/>
            <a:gdLst/>
            <a:ahLst/>
            <a:cxnLst/>
            <a:rect l="l" t="t" r="r" b="b"/>
            <a:pathLst>
              <a:path h="5465445">
                <a:moveTo>
                  <a:pt x="0" y="546534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2321" y="1248265"/>
            <a:ext cx="0" cy="5459730"/>
          </a:xfrm>
          <a:custGeom>
            <a:avLst/>
            <a:gdLst/>
            <a:ahLst/>
            <a:cxnLst/>
            <a:rect l="l" t="t" r="r" b="b"/>
            <a:pathLst>
              <a:path h="5459730">
                <a:moveTo>
                  <a:pt x="0" y="5459333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76011" y="1242249"/>
            <a:ext cx="0" cy="5453380"/>
          </a:xfrm>
          <a:custGeom>
            <a:avLst/>
            <a:gdLst/>
            <a:ahLst/>
            <a:cxnLst/>
            <a:rect l="l" t="t" r="r" b="b"/>
            <a:pathLst>
              <a:path h="5453380">
                <a:moveTo>
                  <a:pt x="0" y="545331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31732" y="1236233"/>
            <a:ext cx="0" cy="5453380"/>
          </a:xfrm>
          <a:custGeom>
            <a:avLst/>
            <a:gdLst/>
            <a:ahLst/>
            <a:cxnLst/>
            <a:rect l="l" t="t" r="r" b="b"/>
            <a:pathLst>
              <a:path h="5453380">
                <a:moveTo>
                  <a:pt x="0" y="545331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59643" y="1230217"/>
            <a:ext cx="0" cy="4526915"/>
          </a:xfrm>
          <a:custGeom>
            <a:avLst/>
            <a:gdLst/>
            <a:ahLst/>
            <a:cxnLst/>
            <a:rect l="l" t="t" r="r" b="b"/>
            <a:pathLst>
              <a:path h="4526915">
                <a:moveTo>
                  <a:pt x="0" y="4526885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25127" y="1218185"/>
            <a:ext cx="0" cy="4406900"/>
          </a:xfrm>
          <a:custGeom>
            <a:avLst/>
            <a:gdLst/>
            <a:ahLst/>
            <a:cxnLst/>
            <a:rect l="l" t="t" r="r" b="b"/>
            <a:pathLst>
              <a:path h="4406900">
                <a:moveTo>
                  <a:pt x="0" y="4406569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74832" y="1206154"/>
            <a:ext cx="0" cy="4394835"/>
          </a:xfrm>
          <a:custGeom>
            <a:avLst/>
            <a:gdLst/>
            <a:ahLst/>
            <a:cxnLst/>
            <a:rect l="l" t="t" r="r" b="b"/>
            <a:pathLst>
              <a:path h="4394835">
                <a:moveTo>
                  <a:pt x="0" y="4394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00475" y="2686040"/>
            <a:ext cx="0" cy="2879090"/>
          </a:xfrm>
          <a:custGeom>
            <a:avLst/>
            <a:gdLst/>
            <a:ahLst/>
            <a:cxnLst/>
            <a:rect l="l" t="t" r="r" b="b"/>
            <a:pathLst>
              <a:path h="2879090">
                <a:moveTo>
                  <a:pt x="0" y="2878557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10338" y="1903986"/>
            <a:ext cx="0" cy="3293745"/>
          </a:xfrm>
          <a:custGeom>
            <a:avLst/>
            <a:gdLst/>
            <a:ahLst/>
            <a:cxnLst/>
            <a:rect l="l" t="t" r="r" b="b"/>
            <a:pathLst>
              <a:path h="3293745">
                <a:moveTo>
                  <a:pt x="0" y="3293647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3806" y="6694062"/>
            <a:ext cx="7065645" cy="0"/>
          </a:xfrm>
          <a:custGeom>
            <a:avLst/>
            <a:gdLst/>
            <a:ahLst/>
            <a:cxnLst/>
            <a:rect l="l" t="t" r="r" b="b"/>
            <a:pathLst>
              <a:path w="7065645">
                <a:moveTo>
                  <a:pt x="0" y="0"/>
                </a:moveTo>
                <a:lnTo>
                  <a:pt x="7065543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821" y="5659346"/>
            <a:ext cx="8251190" cy="0"/>
          </a:xfrm>
          <a:custGeom>
            <a:avLst/>
            <a:gdLst/>
            <a:ahLst/>
            <a:cxnLst/>
            <a:rect l="l" t="t" r="r" b="b"/>
            <a:pathLst>
              <a:path w="8251190">
                <a:moveTo>
                  <a:pt x="0" y="0"/>
                </a:moveTo>
                <a:lnTo>
                  <a:pt x="8250654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759028" y="5557077"/>
            <a:ext cx="1549400" cy="0"/>
          </a:xfrm>
          <a:custGeom>
            <a:avLst/>
            <a:gdLst/>
            <a:ahLst/>
            <a:cxnLst/>
            <a:rect l="l" t="t" r="r" b="b"/>
            <a:pathLst>
              <a:path w="1549400">
                <a:moveTo>
                  <a:pt x="0" y="0"/>
                </a:moveTo>
                <a:lnTo>
                  <a:pt x="1549065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85837" y="4726897"/>
            <a:ext cx="9568180" cy="0"/>
          </a:xfrm>
          <a:custGeom>
            <a:avLst/>
            <a:gdLst/>
            <a:ahLst/>
            <a:cxnLst/>
            <a:rect l="l" t="t" r="r" b="b"/>
            <a:pathLst>
              <a:path w="9568180">
                <a:moveTo>
                  <a:pt x="0" y="0"/>
                </a:moveTo>
                <a:lnTo>
                  <a:pt x="9568111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691853" y="3937325"/>
            <a:ext cx="9538335" cy="33655"/>
            <a:chOff x="691853" y="3937325"/>
            <a:chExt cx="9538335" cy="33655"/>
          </a:xfrm>
        </p:grpSpPr>
        <p:sp>
          <p:nvSpPr>
            <p:cNvPr id="25" name="object 25"/>
            <p:cNvSpPr/>
            <p:nvPr/>
          </p:nvSpPr>
          <p:spPr>
            <a:xfrm>
              <a:off x="2929728" y="3968908"/>
              <a:ext cx="1783714" cy="0"/>
            </a:xfrm>
            <a:custGeom>
              <a:avLst/>
              <a:gdLst/>
              <a:ahLst/>
              <a:cxnLst/>
              <a:rect l="l" t="t" r="r" b="b"/>
              <a:pathLst>
                <a:path w="1783714">
                  <a:moveTo>
                    <a:pt x="0" y="0"/>
                  </a:moveTo>
                  <a:lnTo>
                    <a:pt x="1783681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1853" y="3938829"/>
              <a:ext cx="9538335" cy="0"/>
            </a:xfrm>
            <a:custGeom>
              <a:avLst/>
              <a:gdLst/>
              <a:ahLst/>
              <a:cxnLst/>
              <a:rect l="l" t="t" r="r" b="b"/>
              <a:pathLst>
                <a:path w="9538335">
                  <a:moveTo>
                    <a:pt x="0" y="0"/>
                  </a:moveTo>
                  <a:lnTo>
                    <a:pt x="9538032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697869" y="3018412"/>
            <a:ext cx="9508490" cy="0"/>
          </a:xfrm>
          <a:custGeom>
            <a:avLst/>
            <a:gdLst/>
            <a:ahLst/>
            <a:cxnLst/>
            <a:rect l="l" t="t" r="r" b="b"/>
            <a:pathLst>
              <a:path w="9508490">
                <a:moveTo>
                  <a:pt x="0" y="0"/>
                </a:moveTo>
                <a:lnTo>
                  <a:pt x="9507954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7869" y="2344644"/>
            <a:ext cx="9484360" cy="0"/>
          </a:xfrm>
          <a:custGeom>
            <a:avLst/>
            <a:gdLst/>
            <a:ahLst/>
            <a:cxnLst/>
            <a:rect l="l" t="t" r="r" b="b"/>
            <a:pathLst>
              <a:path w="9484360">
                <a:moveTo>
                  <a:pt x="0" y="0"/>
                </a:moveTo>
                <a:lnTo>
                  <a:pt x="948389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3885" y="1664858"/>
            <a:ext cx="9448165" cy="0"/>
          </a:xfrm>
          <a:custGeom>
            <a:avLst/>
            <a:gdLst/>
            <a:ahLst/>
            <a:cxnLst/>
            <a:rect l="l" t="t" r="r" b="b"/>
            <a:pathLst>
              <a:path w="9448165">
                <a:moveTo>
                  <a:pt x="0" y="0"/>
                </a:moveTo>
                <a:lnTo>
                  <a:pt x="9447796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703885" y="1236233"/>
            <a:ext cx="9436100" cy="27305"/>
            <a:chOff x="703885" y="1236233"/>
            <a:chExt cx="9436100" cy="27305"/>
          </a:xfrm>
        </p:grpSpPr>
        <p:sp>
          <p:nvSpPr>
            <p:cNvPr id="31" name="object 31"/>
            <p:cNvSpPr/>
            <p:nvPr/>
          </p:nvSpPr>
          <p:spPr>
            <a:xfrm>
              <a:off x="2304085" y="1261800"/>
              <a:ext cx="4431030" cy="0"/>
            </a:xfrm>
            <a:custGeom>
              <a:avLst/>
              <a:gdLst/>
              <a:ahLst/>
              <a:cxnLst/>
              <a:rect l="l" t="t" r="r" b="b"/>
              <a:pathLst>
                <a:path w="4431030">
                  <a:moveTo>
                    <a:pt x="0" y="0"/>
                  </a:moveTo>
                  <a:lnTo>
                    <a:pt x="4430628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3885" y="1237737"/>
              <a:ext cx="9436100" cy="0"/>
            </a:xfrm>
            <a:custGeom>
              <a:avLst/>
              <a:gdLst/>
              <a:ahLst/>
              <a:cxnLst/>
              <a:rect l="l" t="t" r="r" b="b"/>
              <a:pathLst>
                <a:path w="9436100">
                  <a:moveTo>
                    <a:pt x="0" y="0"/>
                  </a:moveTo>
                  <a:lnTo>
                    <a:pt x="9435764" y="0"/>
                  </a:lnTo>
                </a:path>
              </a:pathLst>
            </a:custGeom>
            <a:ln w="3175">
              <a:solidFill>
                <a:srgbClr val="1313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703885" y="1051248"/>
            <a:ext cx="9424035" cy="0"/>
          </a:xfrm>
          <a:custGeom>
            <a:avLst/>
            <a:gdLst/>
            <a:ahLst/>
            <a:cxnLst/>
            <a:rect l="l" t="t" r="r" b="b"/>
            <a:pathLst>
              <a:path w="9424035">
                <a:moveTo>
                  <a:pt x="0" y="0"/>
                </a:moveTo>
                <a:lnTo>
                  <a:pt x="9423732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84459" y="2039342"/>
            <a:ext cx="451184" cy="22258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34164" y="1798710"/>
            <a:ext cx="463215" cy="90236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73417" y="1491904"/>
            <a:ext cx="571500" cy="90236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456860" y="1876915"/>
            <a:ext cx="415089" cy="78205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016329" y="986578"/>
            <a:ext cx="114300" cy="204537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52112" y="439140"/>
            <a:ext cx="132347" cy="15641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727069" y="1425730"/>
            <a:ext cx="403057" cy="96252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719980" y="1311764"/>
            <a:ext cx="567055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3970" marR="5080" indent="-1905">
              <a:lnSpc>
                <a:spcPts val="950"/>
              </a:lnSpc>
              <a:spcBef>
                <a:spcPts val="325"/>
              </a:spcBef>
            </a:pPr>
            <a:r>
              <a:rPr sz="950" b="1" spc="-10" dirty="0">
                <a:latin typeface="Cambria"/>
                <a:cs typeface="Cambria"/>
              </a:rPr>
              <a:t>Vínculo </a:t>
            </a:r>
            <a:r>
              <a:rPr sz="950" b="1" spc="-55" dirty="0">
                <a:latin typeface="Cambria"/>
                <a:cs typeface="Cambria"/>
              </a:rPr>
              <a:t>Financeiro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39" name="object 1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85"/>
              </a:spcBef>
            </a:pPr>
            <a:r>
              <a:rPr spc="-10" dirty="0"/>
              <a:t>Pág.</a:t>
            </a:r>
            <a:r>
              <a:rPr spc="10" dirty="0"/>
              <a:t> </a:t>
            </a:r>
            <a:r>
              <a:rPr spc="-35" dirty="0"/>
              <a:t>24</a:t>
            </a:r>
          </a:p>
        </p:txBody>
      </p:sp>
      <p:sp>
        <p:nvSpPr>
          <p:cNvPr id="140" name="object 140"/>
          <p:cNvSpPr txBox="1"/>
          <p:nvPr/>
        </p:nvSpPr>
        <p:spPr>
          <a:xfrm>
            <a:off x="640323" y="6955833"/>
            <a:ext cx="1823720" cy="151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30"/>
              </a:lnSpc>
            </a:pPr>
            <a:r>
              <a:rPr sz="950" i="1" spc="-10" dirty="0">
                <a:latin typeface="Calibri"/>
                <a:cs typeface="Calibri"/>
              </a:rPr>
              <a:t>www.Ief130J9,com.br/sp/guarulhos/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67292" y="1311764"/>
            <a:ext cx="368300" cy="29654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4445">
              <a:lnSpc>
                <a:spcPts val="950"/>
              </a:lnSpc>
              <a:spcBef>
                <a:spcPts val="325"/>
              </a:spcBef>
            </a:pPr>
            <a:r>
              <a:rPr sz="950" b="1" spc="-70" dirty="0">
                <a:latin typeface="Cambria"/>
                <a:cs typeface="Cambria"/>
              </a:rPr>
              <a:t>Lança•</a:t>
            </a:r>
            <a:r>
              <a:rPr sz="950" b="1" spc="500" dirty="0">
                <a:latin typeface="Cambria"/>
                <a:cs typeface="Cambria"/>
              </a:rPr>
              <a:t> </a:t>
            </a:r>
            <a:r>
              <a:rPr sz="950" b="1" spc="-40" dirty="0">
                <a:latin typeface="Cambria"/>
                <a:cs typeface="Cambria"/>
              </a:rPr>
              <a:t>mento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4160" y="1685245"/>
            <a:ext cx="583565" cy="6597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9050">
              <a:lnSpc>
                <a:spcPts val="955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BANCO</a:t>
            </a:r>
            <a:r>
              <a:rPr sz="850" spc="15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DO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1030"/>
              </a:lnSpc>
            </a:pPr>
            <a:r>
              <a:rPr sz="950" spc="-60" dirty="0">
                <a:latin typeface="Cambria"/>
                <a:cs typeface="Cambria"/>
              </a:rPr>
              <a:t>8RASIL,</a:t>
            </a:r>
            <a:r>
              <a:rPr sz="950" spc="6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AG.</a:t>
            </a:r>
            <a:endParaRPr sz="950">
              <a:latin typeface="Cambria"/>
              <a:cs typeface="Cambria"/>
            </a:endParaRPr>
          </a:p>
          <a:p>
            <a:pPr marL="15240">
              <a:lnSpc>
                <a:spcPts val="950"/>
              </a:lnSpc>
            </a:pPr>
            <a:r>
              <a:rPr sz="850" spc="-30" dirty="0">
                <a:latin typeface="Cambria"/>
                <a:cs typeface="Cambria"/>
              </a:rPr>
              <a:t>477ß•8,</a:t>
            </a:r>
            <a:r>
              <a:rPr sz="850" spc="2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C/C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935"/>
              </a:lnSpc>
            </a:pPr>
            <a:r>
              <a:rPr sz="850" spc="-20" dirty="0">
                <a:latin typeface="Cambria"/>
                <a:cs typeface="Cambria"/>
              </a:rPr>
              <a:t>23.448-</a:t>
            </a:r>
            <a:r>
              <a:rPr sz="850" spc="-5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4604">
              <a:lnSpc>
                <a:spcPts val="1075"/>
              </a:lnSpc>
            </a:pPr>
            <a:r>
              <a:rPr sz="950" spc="-60" dirty="0">
                <a:latin typeface="Cambria"/>
                <a:cs typeface="Cambria"/>
              </a:rPr>
              <a:t>(&gt;łun1cIpaI)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07834" y="2355756"/>
            <a:ext cx="588010" cy="66294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9050" marR="5080" indent="-6985">
              <a:lnSpc>
                <a:spcPct val="88800"/>
              </a:lnSpc>
              <a:spcBef>
                <a:spcPts val="254"/>
              </a:spcBef>
            </a:pPr>
            <a:r>
              <a:rPr sz="900" spc="-10" dirty="0">
                <a:latin typeface="Courier New"/>
                <a:cs typeface="Courier New"/>
              </a:rPr>
              <a:t>8AhCODO </a:t>
            </a:r>
            <a:r>
              <a:rPr sz="900" spc="-50" dirty="0">
                <a:latin typeface="Cambria"/>
                <a:cs typeface="Cambria"/>
              </a:rPr>
              <a:t>BRASIL,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8,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7780">
              <a:lnSpc>
                <a:spcPts val="910"/>
              </a:lnSpc>
            </a:pPr>
            <a:r>
              <a:rPr sz="950" spc="-75" dirty="0">
                <a:latin typeface="Cambria"/>
                <a:cs typeface="Cambria"/>
              </a:rPr>
              <a:t>23.44B-</a:t>
            </a:r>
            <a:r>
              <a:rPr sz="950" spc="-50" dirty="0">
                <a:latin typeface="Cambria"/>
                <a:cs typeface="Cambria"/>
              </a:rPr>
              <a:t>6</a:t>
            </a:r>
            <a:endParaRPr sz="950">
              <a:latin typeface="Cambria"/>
              <a:cs typeface="Cambria"/>
            </a:endParaRPr>
          </a:p>
          <a:p>
            <a:pPr marL="14604">
              <a:lnSpc>
                <a:spcPts val="1065"/>
              </a:lnSpc>
            </a:pPr>
            <a:r>
              <a:rPr sz="950" spc="-55" dirty="0">
                <a:latin typeface="Cambria"/>
                <a:cs typeface="Cambria"/>
              </a:rPr>
              <a:t>(h1unicipal)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62107" y="1741893"/>
            <a:ext cx="444500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0955">
              <a:lnSpc>
                <a:spcPts val="1095"/>
              </a:lnSpc>
              <a:spcBef>
                <a:spcPts val="135"/>
              </a:spcBef>
            </a:pPr>
            <a:r>
              <a:rPr sz="950" spc="-10" dirty="0">
                <a:latin typeface="Cambria"/>
                <a:cs typeface="Cambria"/>
              </a:rPr>
              <a:t>Qébito</a:t>
            </a:r>
            <a:endParaRPr sz="950">
              <a:latin typeface="Cambria"/>
              <a:cs typeface="Cambria"/>
            </a:endParaRPr>
          </a:p>
          <a:p>
            <a:pPr marL="12700">
              <a:lnSpc>
                <a:spcPts val="975"/>
              </a:lnSpc>
            </a:pPr>
            <a:r>
              <a:rPr sz="850" spc="-35" dirty="0">
                <a:latin typeface="Cambria"/>
                <a:cs typeface="Cambria"/>
              </a:rPr>
              <a:t>T5D/DOC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70799" y="2418921"/>
            <a:ext cx="32004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Débito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56091" y="2548511"/>
            <a:ext cx="451484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30" dirty="0">
                <a:latin typeface="Cambria"/>
                <a:cs typeface="Cambria"/>
              </a:rPr>
              <a:t>TED/DOC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64783" y="2668577"/>
            <a:ext cx="480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35"/>
              </a:spcBef>
            </a:pPr>
            <a:r>
              <a:rPr sz="900" spc="-40" dirty="0">
                <a:latin typeface="Cambria"/>
                <a:cs typeface="Cambria"/>
              </a:rPr>
              <a:t>Devolvfdo</a:t>
            </a:r>
            <a:endParaRPr sz="900">
              <a:latin typeface="Cambria"/>
              <a:cs typeface="Cambria"/>
            </a:endParaRPr>
          </a:p>
          <a:p>
            <a:pPr marL="18415">
              <a:lnSpc>
                <a:spcPts val="1050"/>
              </a:lnSpc>
            </a:pPr>
            <a:r>
              <a:rPr sz="950" spc="-25" dirty="0">
                <a:latin typeface="Cambria"/>
                <a:cs typeface="Cambria"/>
              </a:rPr>
              <a:t>łoț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02128" y="3143573"/>
            <a:ext cx="589280" cy="66929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5240" marR="5080" indent="2540">
              <a:lnSpc>
                <a:spcPct val="88200"/>
              </a:lnSpc>
              <a:spcBef>
                <a:spcPts val="270"/>
              </a:spcBef>
            </a:pPr>
            <a:r>
              <a:rPr sz="950" spc="-70" dirty="0">
                <a:latin typeface="Cambria"/>
                <a:cs typeface="Cambria"/>
              </a:rPr>
              <a:t>BANCO</a:t>
            </a:r>
            <a:r>
              <a:rPr sz="950" spc="2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DO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1425" spc="-44" baseline="2923" dirty="0">
                <a:latin typeface="Cambria"/>
                <a:cs typeface="Cambria"/>
              </a:rPr>
              <a:t>BRÁS</a:t>
            </a:r>
            <a:r>
              <a:rPr sz="950" spc="-30" dirty="0">
                <a:latin typeface="Cambria"/>
                <a:cs typeface="Cambria"/>
              </a:rPr>
              <a:t>IL</a:t>
            </a:r>
            <a:r>
              <a:rPr sz="950" spc="-20" dirty="0">
                <a:latin typeface="Cambria"/>
                <a:cs typeface="Cambria"/>
              </a:rPr>
              <a:t> </a:t>
            </a:r>
            <a:r>
              <a:rPr sz="1425" spc="-37" baseline="2923" dirty="0">
                <a:latin typeface="Cambria"/>
                <a:cs typeface="Cambria"/>
              </a:rPr>
              <a:t>AG.</a:t>
            </a:r>
            <a:r>
              <a:rPr sz="1425" spc="750" baseline="2923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4770-</a:t>
            </a:r>
            <a:r>
              <a:rPr sz="900" dirty="0">
                <a:latin typeface="Cambria"/>
                <a:cs typeface="Cambria"/>
              </a:rPr>
              <a:t>8.</a:t>
            </a:r>
            <a:r>
              <a:rPr sz="900" spc="3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850"/>
              </a:lnSpc>
            </a:pPr>
            <a:r>
              <a:rPr sz="850" spc="-10" dirty="0">
                <a:latin typeface="Cambria"/>
                <a:cs typeface="Cambria"/>
              </a:rPr>
              <a:t>23.448-</a:t>
            </a:r>
            <a:r>
              <a:rPr sz="850" spc="-60" dirty="0">
                <a:latin typeface="Cambria"/>
                <a:cs typeface="Cambria"/>
              </a:rPr>
              <a:t>6</a:t>
            </a:r>
            <a:endParaRPr sz="850">
              <a:latin typeface="Cambria"/>
              <a:cs typeface="Cambria"/>
            </a:endParaRPr>
          </a:p>
          <a:p>
            <a:pPr marL="14604">
              <a:lnSpc>
                <a:spcPts val="1075"/>
              </a:lnSpc>
            </a:pPr>
            <a:r>
              <a:rPr sz="950" spc="-25" dirty="0">
                <a:latin typeface="Cambria"/>
                <a:cs typeface="Cambria"/>
              </a:rPr>
              <a:t>(Municipal)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64414" y="3272914"/>
            <a:ext cx="32448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Cambria"/>
                <a:cs typeface="Cambria"/>
              </a:rPr>
              <a:t>Débito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59696" y="3399496"/>
            <a:ext cx="48450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Cambria"/>
                <a:cs typeface="Cambria"/>
              </a:rPr>
              <a:t>eletrônico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5829" y="3523070"/>
            <a:ext cx="18288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5" dirty="0">
                <a:latin typeface="Cambria"/>
                <a:cs typeface="Cambria"/>
              </a:rPr>
              <a:t>(0)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59696" y="4136430"/>
            <a:ext cx="484505" cy="4089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5080">
              <a:lnSpc>
                <a:spcPct val="87700"/>
              </a:lnSpc>
              <a:spcBef>
                <a:spcPts val="270"/>
              </a:spcBef>
            </a:pPr>
            <a:r>
              <a:rPr sz="900" spc="-10" dirty="0">
                <a:latin typeface="Cambria"/>
                <a:cs typeface="Cambria"/>
              </a:rPr>
              <a:t>DźbiŁo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eletrônico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fD)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8741" y="4010099"/>
            <a:ext cx="586105" cy="66167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indent="3175">
              <a:lnSpc>
                <a:spcPct val="88800"/>
              </a:lnSpc>
              <a:spcBef>
                <a:spcPts val="254"/>
              </a:spcBef>
            </a:pPr>
            <a:r>
              <a:rPr sz="900" spc="-35" dirty="0">
                <a:latin typeface="Cambria"/>
                <a:cs typeface="Cambria"/>
              </a:rPr>
              <a:t>BANCO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BRASIL,</a:t>
            </a:r>
            <a:r>
              <a:rPr sz="900" spc="8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AG.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35" dirty="0">
                <a:latin typeface="Cambria"/>
                <a:cs typeface="Cambria"/>
              </a:rPr>
              <a:t>47Y0-</a:t>
            </a:r>
            <a:r>
              <a:rPr sz="900" dirty="0">
                <a:latin typeface="Cambria"/>
                <a:cs typeface="Cambria"/>
              </a:rPr>
              <a:t>g,</a:t>
            </a:r>
            <a:r>
              <a:rPr sz="900" spc="90" dirty="0">
                <a:latin typeface="Cambria"/>
                <a:cs typeface="Cambria"/>
              </a:rPr>
              <a:t> </a:t>
            </a:r>
            <a:r>
              <a:rPr sz="900" spc="-60" dirty="0">
                <a:latin typeface="Cambria"/>
                <a:cs typeface="Cambria"/>
              </a:rPr>
              <a:t>C/C</a:t>
            </a:r>
            <a:endParaRPr sz="900">
              <a:latin typeface="Cambria"/>
              <a:cs typeface="Cambria"/>
            </a:endParaRPr>
          </a:p>
          <a:p>
            <a:pPr marL="15240">
              <a:lnSpc>
                <a:spcPts val="930"/>
              </a:lnSpc>
            </a:pPr>
            <a:r>
              <a:rPr sz="900" spc="-35" dirty="0">
                <a:latin typeface="Cambria"/>
                <a:cs typeface="Cambria"/>
              </a:rPr>
              <a:t>23.448-</a:t>
            </a:r>
            <a:r>
              <a:rPr sz="900" spc="-50" dirty="0">
                <a:latin typeface="Cambria"/>
                <a:cs typeface="Cambria"/>
              </a:rPr>
              <a:t>ó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1035"/>
              </a:lnSpc>
            </a:pPr>
            <a:r>
              <a:rPr sz="900" spc="-10" dirty="0">
                <a:latin typeface="Cambria"/>
                <a:cs typeface="Cambria"/>
              </a:rPr>
              <a:t>(Municipal)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95718" y="4876624"/>
            <a:ext cx="589915" cy="65659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635">
              <a:lnSpc>
                <a:spcPct val="87700"/>
              </a:lnSpc>
              <a:spcBef>
                <a:spcPts val="260"/>
              </a:spcBef>
            </a:pPr>
            <a:r>
              <a:rPr sz="850" dirty="0">
                <a:latin typeface="Cambria"/>
                <a:cs typeface="Cambria"/>
              </a:rPr>
              <a:t>BANCO</a:t>
            </a:r>
            <a:r>
              <a:rPr sz="850" spc="100" dirty="0">
                <a:latin typeface="Cambria"/>
                <a:cs typeface="Cambria"/>
              </a:rPr>
              <a:t> </a:t>
            </a:r>
            <a:r>
              <a:rPr sz="850" spc="-35" dirty="0">
                <a:latin typeface="Cambria"/>
                <a:cs typeface="Cambria"/>
              </a:rPr>
              <a:t>DO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950" spc="-70" dirty="0">
                <a:latin typeface="Cambria"/>
                <a:cs typeface="Cambria"/>
              </a:rPr>
              <a:t>BRAZIL,</a:t>
            </a:r>
            <a:r>
              <a:rPr sz="950" spc="90" dirty="0">
                <a:latin typeface="Cambria"/>
                <a:cs typeface="Cambria"/>
              </a:rPr>
              <a:t> </a:t>
            </a:r>
            <a:r>
              <a:rPr sz="950" spc="-30" dirty="0">
                <a:latin typeface="Cambria"/>
                <a:cs typeface="Cambria"/>
              </a:rPr>
              <a:t>AG.</a:t>
            </a:r>
            <a:r>
              <a:rPr sz="950" spc="-1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4770-</a:t>
            </a:r>
            <a:r>
              <a:rPr sz="850" dirty="0">
                <a:latin typeface="Cambria"/>
                <a:cs typeface="Cambria"/>
              </a:rPr>
              <a:t>8,</a:t>
            </a:r>
            <a:r>
              <a:rPr sz="850" spc="9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C/C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ts val="935"/>
              </a:lnSpc>
            </a:pPr>
            <a:r>
              <a:rPr sz="900" spc="-40" dirty="0">
                <a:latin typeface="Cambria"/>
                <a:cs typeface="Cambria"/>
              </a:rPr>
              <a:t>23.448-</a:t>
            </a:r>
            <a:r>
              <a:rPr sz="900" spc="-50" dirty="0">
                <a:latin typeface="Cambria"/>
                <a:cs typeface="Cambria"/>
              </a:rPr>
              <a:t>6</a:t>
            </a:r>
            <a:endParaRPr sz="900">
              <a:latin typeface="Cambria"/>
              <a:cs typeface="Cambria"/>
            </a:endParaRPr>
          </a:p>
          <a:p>
            <a:pPr marL="14604">
              <a:lnSpc>
                <a:spcPts val="1070"/>
              </a:lnSpc>
            </a:pPr>
            <a:r>
              <a:rPr sz="950" spc="-30" dirty="0">
                <a:latin typeface="Cambria"/>
                <a:cs typeface="Cambria"/>
              </a:rPr>
              <a:t>(Municipaî)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58767" y="4996689"/>
            <a:ext cx="482600" cy="40767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5240" marR="5080" indent="-3175">
              <a:lnSpc>
                <a:spcPct val="87300"/>
              </a:lnSpc>
              <a:spcBef>
                <a:spcPts val="275"/>
              </a:spcBef>
            </a:pPr>
            <a:r>
              <a:rPr sz="900" spc="-10" dirty="0">
                <a:latin typeface="Cambria"/>
                <a:cs typeface="Cambria"/>
              </a:rPr>
              <a:t>Débito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spc="-65" dirty="0">
                <a:latin typeface="Cambria"/>
                <a:cs typeface="Cambria"/>
              </a:rPr>
              <a:t>eletrônico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850" spc="-25" dirty="0">
                <a:latin typeface="Cambria"/>
                <a:cs typeface="Cambria"/>
              </a:rPr>
              <a:t>(D)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664414" y="5970997"/>
            <a:ext cx="31750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5" dirty="0">
                <a:latin typeface="Cambria"/>
                <a:cs typeface="Cambria"/>
              </a:rPr>
              <a:t>Débito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89797" y="5844665"/>
            <a:ext cx="593090" cy="42545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3810">
              <a:lnSpc>
                <a:spcPct val="86200"/>
              </a:lnSpc>
              <a:spcBef>
                <a:spcPts val="295"/>
              </a:spcBef>
            </a:pPr>
            <a:r>
              <a:rPr sz="950" spc="-70" dirty="0">
                <a:latin typeface="Trebuchet MS"/>
                <a:cs typeface="Trebuchet MS"/>
              </a:rPr>
              <a:t>BANCO</a:t>
            </a:r>
            <a:r>
              <a:rPr sz="950" spc="5" dirty="0">
                <a:latin typeface="Trebuchet MS"/>
                <a:cs typeface="Trebuchet MS"/>
              </a:rPr>
              <a:t> </a:t>
            </a:r>
            <a:r>
              <a:rPr sz="950" spc="-25" dirty="0">
                <a:latin typeface="Trebuchet MS"/>
                <a:cs typeface="Trebuchet MS"/>
              </a:rPr>
              <a:t>DO </a:t>
            </a:r>
            <a:r>
              <a:rPr sz="950" spc="-55" dirty="0">
                <a:latin typeface="Cambria"/>
                <a:cs typeface="Cambria"/>
              </a:rPr>
              <a:t>BRASIL,</a:t>
            </a:r>
            <a:r>
              <a:rPr sz="950" spc="20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AG.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65" dirty="0">
                <a:latin typeface="Cambria"/>
                <a:cs typeface="Cambria"/>
              </a:rPr>
              <a:t>4770-</a:t>
            </a:r>
            <a:r>
              <a:rPr sz="950" dirty="0">
                <a:latin typeface="Cambria"/>
                <a:cs typeface="Cambria"/>
              </a:rPr>
              <a:t>8,</a:t>
            </a:r>
            <a:r>
              <a:rPr sz="950" spc="35" dirty="0">
                <a:latin typeface="Cambria"/>
                <a:cs typeface="Cambria"/>
              </a:rPr>
              <a:t> </a:t>
            </a:r>
            <a:r>
              <a:rPr sz="950" spc="-90" dirty="0">
                <a:latin typeface="Cambria"/>
                <a:cs typeface="Cambria"/>
              </a:rPr>
              <a:t>CXC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59379" y="6094321"/>
            <a:ext cx="47434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80" dirty="0">
                <a:latin typeface="Cambria"/>
                <a:cs typeface="Cambria"/>
              </a:rPr>
              <a:t>eleŁrônico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89307" y="6211629"/>
            <a:ext cx="44132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Cambria"/>
                <a:cs typeface="Cambria"/>
              </a:rPr>
              <a:t>23,448-</a:t>
            </a:r>
            <a:r>
              <a:rPr sz="950" spc="-50" dirty="0">
                <a:latin typeface="Cambria"/>
                <a:cs typeface="Cambria"/>
              </a:rPr>
              <a:t>6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54728" y="6211629"/>
            <a:ext cx="16637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Cambria"/>
                <a:cs typeface="Cambria"/>
              </a:rPr>
              <a:t>(D)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85634" y="6331694"/>
            <a:ext cx="54673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85" dirty="0">
                <a:latin typeface="Cambria"/>
                <a:cs typeface="Cambria"/>
              </a:rPr>
              <a:t>(municipal)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572330" y="239700"/>
            <a:ext cx="6364605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3815">
              <a:lnSpc>
                <a:spcPts val="1350"/>
              </a:lnSpc>
              <a:spcBef>
                <a:spcPts val="130"/>
              </a:spcBef>
            </a:pPr>
            <a:r>
              <a:rPr sz="1800" spc="-67" baseline="2314" dirty="0">
                <a:latin typeface="Cambria"/>
                <a:cs typeface="Cambria"/>
              </a:rPr>
              <a:t>APIAA</a:t>
            </a:r>
            <a:r>
              <a:rPr sz="1800" spc="15" baseline="2314" dirty="0">
                <a:latin typeface="Cambria"/>
                <a:cs typeface="Cambria"/>
              </a:rPr>
              <a:t> </a:t>
            </a:r>
            <a:r>
              <a:rPr sz="1800" baseline="2314" dirty="0">
                <a:latin typeface="Cambria"/>
                <a:cs typeface="Cambria"/>
              </a:rPr>
              <a:t>-</a:t>
            </a:r>
            <a:r>
              <a:rPr sz="1800" spc="67" baseline="2314" dirty="0">
                <a:latin typeface="Cambria"/>
                <a:cs typeface="Cambria"/>
              </a:rPr>
              <a:t> </a:t>
            </a:r>
            <a:r>
              <a:rPr sz="1800" b="1" spc="-37" baseline="2314" dirty="0">
                <a:latin typeface="Cambria"/>
                <a:cs typeface="Cambria"/>
              </a:rPr>
              <a:t>ASSDCIAÇÃO</a:t>
            </a:r>
            <a:r>
              <a:rPr sz="1800" b="1" spc="127" baseline="2314" dirty="0">
                <a:latin typeface="Cambria"/>
                <a:cs typeface="Cambria"/>
              </a:rPr>
              <a:t> </a:t>
            </a:r>
            <a:r>
              <a:rPr sz="1800" b="1" spc="-44" baseline="2314" dirty="0">
                <a:latin typeface="Cambria"/>
                <a:cs typeface="Cambria"/>
              </a:rPr>
              <a:t>DO5</a:t>
            </a:r>
            <a:r>
              <a:rPr sz="1800" b="1" spc="97" baseline="2314" dirty="0">
                <a:latin typeface="Cambria"/>
                <a:cs typeface="Cambria"/>
              </a:rPr>
              <a:t> </a:t>
            </a:r>
            <a:r>
              <a:rPr sz="1800" b="1" spc="-75" baseline="2314" dirty="0">
                <a:latin typeface="Cambria"/>
                <a:cs typeface="Cambria"/>
              </a:rPr>
              <a:t>NORADORES</a:t>
            </a:r>
            <a:r>
              <a:rPr sz="1800" b="1" spc="209" baseline="2314" dirty="0">
                <a:latin typeface="Cambria"/>
                <a:cs typeface="Cambria"/>
              </a:rPr>
              <a:t> </a:t>
            </a:r>
            <a:r>
              <a:rPr sz="1800" spc="-15" baseline="2314" dirty="0">
                <a:latin typeface="Cambria"/>
                <a:cs typeface="Cambria"/>
              </a:rPr>
              <a:t>PARA</a:t>
            </a:r>
            <a:r>
              <a:rPr sz="1800" spc="44" baseline="2314" dirty="0">
                <a:latin typeface="Cambria"/>
                <a:cs typeface="Cambria"/>
              </a:rPr>
              <a:t> </a:t>
            </a:r>
            <a:r>
              <a:rPr sz="1800" baseline="2314" dirty="0">
                <a:latin typeface="Cambria"/>
                <a:cs typeface="Cambria"/>
              </a:rPr>
              <a:t>D</a:t>
            </a:r>
            <a:r>
              <a:rPr sz="1800" spc="-7" baseline="2314" dirty="0">
                <a:latin typeface="Cambria"/>
                <a:cs typeface="Cambria"/>
              </a:rPr>
              <a:t> </a:t>
            </a:r>
            <a:r>
              <a:rPr sz="1800" b="1" spc="-67" baseline="2314" dirty="0">
                <a:latin typeface="Cambria"/>
                <a:cs typeface="Cambria"/>
              </a:rPr>
              <a:t>DESENV</a:t>
            </a:r>
            <a:r>
              <a:rPr sz="1200" b="1" spc="-45" dirty="0">
                <a:latin typeface="Cambria"/>
                <a:cs typeface="Cambria"/>
              </a:rPr>
              <a:t>O</a:t>
            </a:r>
            <a:r>
              <a:rPr sz="1800" b="1" spc="-67" baseline="2314" dirty="0">
                <a:latin typeface="Cambria"/>
                <a:cs typeface="Cambria"/>
              </a:rPr>
              <a:t>LVINEN</a:t>
            </a:r>
            <a:r>
              <a:rPr sz="1800" b="1" spc="-67" baseline="6944" dirty="0">
                <a:latin typeface="Cambria"/>
                <a:cs typeface="Cambria"/>
              </a:rPr>
              <a:t>TO</a:t>
            </a:r>
            <a:r>
              <a:rPr sz="1800" b="1" spc="-195" baseline="6944" dirty="0">
                <a:latin typeface="Cambria"/>
                <a:cs typeface="Cambria"/>
              </a:rPr>
              <a:t> </a:t>
            </a:r>
            <a:r>
              <a:rPr sz="1800" b="1" spc="-52" baseline="2314" dirty="0">
                <a:latin typeface="Cambria"/>
                <a:cs typeface="Cambria"/>
              </a:rPr>
              <a:t>DO</a:t>
            </a:r>
            <a:r>
              <a:rPr sz="1800" b="1" spc="-15" baseline="2314" dirty="0">
                <a:latin typeface="Cambria"/>
                <a:cs typeface="Cambria"/>
              </a:rPr>
              <a:t> </a:t>
            </a:r>
            <a:r>
              <a:rPr sz="1800" b="1" spc="-60" baseline="2314" dirty="0">
                <a:latin typeface="Cambria"/>
                <a:cs typeface="Cambria"/>
              </a:rPr>
              <a:t>ĂGUA</a:t>
            </a:r>
            <a:r>
              <a:rPr sz="1800" b="1" spc="97" baseline="2314" dirty="0">
                <a:latin typeface="Cambria"/>
                <a:cs typeface="Cambria"/>
              </a:rPr>
              <a:t> </a:t>
            </a:r>
            <a:r>
              <a:rPr sz="1800" b="1" spc="-82" baseline="2314" dirty="0">
                <a:latin typeface="Cambria"/>
                <a:cs typeface="Cambria"/>
              </a:rPr>
              <a:t>AZUL</a:t>
            </a:r>
            <a:r>
              <a:rPr sz="1800" b="1" spc="-15" baseline="2314" dirty="0">
                <a:latin typeface="Cambria"/>
                <a:cs typeface="Cambria"/>
              </a:rPr>
              <a:t> </a:t>
            </a:r>
            <a:r>
              <a:rPr sz="1800" baseline="9259" dirty="0">
                <a:latin typeface="Cambria"/>
                <a:cs typeface="Cambria"/>
              </a:rPr>
              <a:t>-</a:t>
            </a:r>
            <a:r>
              <a:rPr sz="1800" spc="82" baseline="9259" dirty="0">
                <a:latin typeface="Cambria"/>
                <a:cs typeface="Cambria"/>
              </a:rPr>
              <a:t> </a:t>
            </a:r>
            <a:r>
              <a:rPr sz="1800" spc="-60" baseline="11574" dirty="0">
                <a:latin typeface="Cambria"/>
                <a:cs typeface="Cambria"/>
              </a:rPr>
              <a:t>FILIAL</a:t>
            </a:r>
            <a:r>
              <a:rPr sz="1800" spc="97" baseline="11574" dirty="0">
                <a:latin typeface="Cambria"/>
                <a:cs typeface="Cambria"/>
              </a:rPr>
              <a:t> </a:t>
            </a:r>
            <a:r>
              <a:rPr sz="1800" spc="-37" baseline="13888" dirty="0">
                <a:latin typeface="Cambria"/>
                <a:cs typeface="Cambria"/>
              </a:rPr>
              <a:t>IV</a:t>
            </a:r>
            <a:endParaRPr sz="1800" baseline="13888">
              <a:latin typeface="Cambria"/>
              <a:cs typeface="Cambria"/>
            </a:endParaRPr>
          </a:p>
          <a:p>
            <a:pPr marL="38100">
              <a:lnSpc>
                <a:spcPts val="1350"/>
              </a:lnSpc>
            </a:pPr>
            <a:r>
              <a:rPr sz="1200" spc="-60" dirty="0">
                <a:latin typeface="Cambria"/>
                <a:cs typeface="Cambria"/>
              </a:rPr>
              <a:t>Avenida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85" dirty="0">
                <a:latin typeface="Cambria"/>
                <a:cs typeface="Cambria"/>
              </a:rPr>
              <a:t>Lydia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</a:t>
            </a:r>
            <a:r>
              <a:rPr sz="1200" spc="-40" dirty="0">
                <a:latin typeface="Cambria"/>
                <a:cs typeface="Cambria"/>
              </a:rPr>
              <a:t> </a:t>
            </a:r>
            <a:r>
              <a:rPr sz="1200" spc="-20" dirty="0">
                <a:latin typeface="Cambria"/>
                <a:cs typeface="Cambria"/>
              </a:rPr>
              <a:t>jesus </a:t>
            </a:r>
            <a:r>
              <a:rPr sz="1200" spc="-60" dirty="0">
                <a:latin typeface="Cambria"/>
                <a:cs typeface="Cambria"/>
              </a:rPr>
              <a:t>Mendonça,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0" dirty="0">
                <a:latin typeface="Cambria"/>
                <a:cs typeface="Cambria"/>
              </a:rPr>
              <a:t>1146</a:t>
            </a:r>
            <a:r>
              <a:rPr sz="1200" spc="4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-65" dirty="0">
                <a:latin typeface="Cambria"/>
                <a:cs typeface="Cambria"/>
              </a:rPr>
              <a:t> </a:t>
            </a:r>
            <a:r>
              <a:rPr sz="1200" spc="-40" dirty="0">
                <a:latin typeface="Cambria"/>
                <a:cs typeface="Cambria"/>
              </a:rPr>
              <a:t>Água</a:t>
            </a:r>
            <a:r>
              <a:rPr sz="1200" spc="80" dirty="0">
                <a:latin typeface="Cambria"/>
                <a:cs typeface="Cambria"/>
              </a:rPr>
              <a:t> </a:t>
            </a:r>
            <a:r>
              <a:rPr sz="1200" spc="-100" dirty="0">
                <a:latin typeface="Cambria"/>
                <a:cs typeface="Cambria"/>
              </a:rPr>
              <a:t>Azul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-</a:t>
            </a:r>
            <a:r>
              <a:rPr sz="1200" spc="-6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Gaaruthos/SP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314121" y="1314772"/>
            <a:ext cx="694690" cy="2997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35"/>
              </a:spcBef>
            </a:pPr>
            <a:r>
              <a:rPr sz="950" dirty="0">
                <a:latin typeface="Cambria"/>
                <a:cs typeface="Cambria"/>
              </a:rPr>
              <a:t>Documento</a:t>
            </a:r>
            <a:r>
              <a:rPr sz="950" spc="-15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/</a:t>
            </a:r>
            <a:endParaRPr sz="950">
              <a:latin typeface="Cambria"/>
              <a:cs typeface="Cambria"/>
            </a:endParaRPr>
          </a:p>
          <a:p>
            <a:pPr marL="13970">
              <a:lnSpc>
                <a:spcPts val="1055"/>
              </a:lnSpc>
            </a:pPr>
            <a:r>
              <a:rPr sz="950" b="1" spc="-155" dirty="0">
                <a:latin typeface="Cambria"/>
                <a:cs typeface="Cambria"/>
              </a:rPr>
              <a:t>N-</a:t>
            </a:r>
            <a:r>
              <a:rPr sz="950" b="1" spc="-10" dirty="0">
                <a:latin typeface="Cambria"/>
                <a:cs typeface="Cambria"/>
              </a:rPr>
              <a:t>•</a:t>
            </a:r>
            <a:r>
              <a:rPr sz="950" b="1" spc="10" dirty="0">
                <a:latin typeface="Cambria"/>
                <a:cs typeface="Cambria"/>
              </a:rPr>
              <a:t> </a:t>
            </a:r>
            <a:r>
              <a:rPr sz="950" b="1" spc="-25" dirty="0">
                <a:latin typeface="Cambria"/>
                <a:cs typeface="Cambria"/>
              </a:rPr>
              <a:t>Doc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72171" y="1314772"/>
            <a:ext cx="401955" cy="2997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35"/>
              </a:spcBef>
            </a:pPr>
            <a:r>
              <a:rPr sz="950" spc="-40" dirty="0">
                <a:latin typeface="Cambria"/>
                <a:cs typeface="Cambria"/>
              </a:rPr>
              <a:t>OFX/N¢</a:t>
            </a:r>
            <a:endParaRPr sz="950">
              <a:latin typeface="Cambria"/>
              <a:cs typeface="Cambria"/>
            </a:endParaRPr>
          </a:p>
          <a:p>
            <a:pPr marL="13970">
              <a:lnSpc>
                <a:spcPts val="1055"/>
              </a:lnSpc>
            </a:pPr>
            <a:r>
              <a:rPr sz="950" b="1" spc="-40" dirty="0">
                <a:latin typeface="Cambria"/>
                <a:cs typeface="Cambria"/>
              </a:rPr>
              <a:t>Extrato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314800" y="1868225"/>
            <a:ext cx="582295" cy="42290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5080">
              <a:lnSpc>
                <a:spcPct val="89900"/>
              </a:lnSpc>
              <a:spcBef>
                <a:spcPts val="250"/>
              </a:spcBef>
            </a:pPr>
            <a:r>
              <a:rPr sz="950" spc="-20" dirty="0">
                <a:latin typeface="Cambria"/>
                <a:cs typeface="Cambria"/>
              </a:rPr>
              <a:t>IRRF</a:t>
            </a:r>
            <a:r>
              <a:rPr sz="950" spc="-1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FEVEßEIRO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950" spc="-95" dirty="0">
                <a:latin typeface="Cambria"/>
                <a:cs typeface="Cambria"/>
              </a:rPr>
              <a:t>UNIDADE</a:t>
            </a:r>
            <a:r>
              <a:rPr sz="950" spc="85" dirty="0">
                <a:latin typeface="Cambria"/>
                <a:cs typeface="Cambria"/>
              </a:rPr>
              <a:t> </a:t>
            </a:r>
            <a:r>
              <a:rPr sz="950" spc="-75" dirty="0">
                <a:latin typeface="Cambria"/>
                <a:cs typeface="Cambria"/>
              </a:rPr>
              <a:t>IV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309169" y="2427945"/>
            <a:ext cx="657225" cy="53276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604" marR="5080" indent="2540">
              <a:lnSpc>
                <a:spcPts val="950"/>
              </a:lnSpc>
              <a:spcBef>
                <a:spcPts val="275"/>
              </a:spcBef>
            </a:pPr>
            <a:r>
              <a:rPr sz="900" spc="-30" dirty="0">
                <a:latin typeface="Cambria"/>
                <a:cs typeface="Cambria"/>
              </a:rPr>
              <a:t>Depósito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Transferencia</a:t>
            </a:r>
            <a:endParaRPr sz="900">
              <a:latin typeface="Cambria"/>
              <a:cs typeface="Cambria"/>
            </a:endParaRPr>
          </a:p>
          <a:p>
            <a:pPr marL="17780" marR="122555" indent="-5715">
              <a:lnSpc>
                <a:spcPts val="950"/>
              </a:lnSpc>
              <a:spcBef>
                <a:spcPts val="20"/>
              </a:spcBef>
            </a:pPr>
            <a:r>
              <a:rPr sz="900" dirty="0">
                <a:latin typeface="Cambria"/>
                <a:cs typeface="Cambria"/>
              </a:rPr>
              <a:t>-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Valores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0" dirty="0">
                <a:latin typeface="Cambria"/>
                <a:cs typeface="Cambria"/>
              </a:rPr>
              <a:t>Devolvìdos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310570" y="3029273"/>
            <a:ext cx="673735" cy="9150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1270">
              <a:lnSpc>
                <a:spcPct val="87100"/>
              </a:lnSpc>
              <a:spcBef>
                <a:spcPts val="280"/>
              </a:spcBef>
            </a:pPr>
            <a:r>
              <a:rPr sz="950" spc="-10" dirty="0">
                <a:latin typeface="Trebuchet MS"/>
                <a:cs typeface="Trebuchet MS"/>
              </a:rPr>
              <a:t>rolha </a:t>
            </a:r>
            <a:r>
              <a:rPr sz="950" spc="-10" dirty="0">
                <a:latin typeface="Cambria"/>
                <a:cs typeface="Cambria"/>
              </a:rPr>
              <a:t>Pagamento.- </a:t>
            </a:r>
            <a:r>
              <a:rPr sz="950" spc="-60" dirty="0">
                <a:latin typeface="Cambria"/>
                <a:cs typeface="Cambria"/>
              </a:rPr>
              <a:t>108</a:t>
            </a:r>
            <a:r>
              <a:rPr sz="950" spc="15" dirty="0">
                <a:latin typeface="Cambria"/>
                <a:cs typeface="Cambria"/>
              </a:rPr>
              <a:t> </a:t>
            </a:r>
            <a:r>
              <a:rPr sz="950" spc="-30" dirty="0">
                <a:latin typeface="Cambria"/>
                <a:cs typeface="Cambria"/>
              </a:rPr>
              <a:t>-</a:t>
            </a:r>
            <a:r>
              <a:rPr sz="950" spc="-25" dirty="0">
                <a:latin typeface="Cambria"/>
                <a:cs typeface="Cambria"/>
              </a:rPr>
              <a:t> HOL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ADIANT.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60" dirty="0">
                <a:latin typeface="Cambria"/>
                <a:cs typeface="Cambria"/>
              </a:rPr>
              <a:t>MAR.</a:t>
            </a:r>
            <a:endParaRPr sz="900">
              <a:latin typeface="Cambria"/>
              <a:cs typeface="Cambria"/>
            </a:endParaRPr>
          </a:p>
          <a:p>
            <a:pPr marL="17145">
              <a:lnSpc>
                <a:spcPts val="855"/>
              </a:lnSpc>
            </a:pPr>
            <a:r>
              <a:rPr sz="900" dirty="0">
                <a:latin typeface="Cambria"/>
                <a:cs typeface="Cambria"/>
              </a:rPr>
              <a:t>-</a:t>
            </a:r>
            <a:r>
              <a:rPr sz="900" spc="1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ELIANE</a:t>
            </a:r>
            <a:endParaRPr sz="900">
              <a:latin typeface="Cambria"/>
              <a:cs typeface="Cambria"/>
            </a:endParaRPr>
          </a:p>
          <a:p>
            <a:pPr marL="16510" marR="140335" indent="-635">
              <a:lnSpc>
                <a:spcPts val="990"/>
              </a:lnSpc>
              <a:spcBef>
                <a:spcPts val="70"/>
              </a:spcBef>
            </a:pPr>
            <a:r>
              <a:rPr sz="900" spc="-30" dirty="0">
                <a:latin typeface="Cambria"/>
                <a:cs typeface="Cambria"/>
              </a:rPr>
              <a:t>GOMES</a:t>
            </a:r>
            <a:r>
              <a:rPr sz="900" spc="5" dirty="0">
                <a:latin typeface="Cambria"/>
                <a:cs typeface="Cambria"/>
              </a:rPr>
              <a:t> </a:t>
            </a:r>
            <a:r>
              <a:rPr sz="900" spc="-50" dirty="0">
                <a:latin typeface="Cambria"/>
                <a:cs typeface="Cambria"/>
              </a:rPr>
              <a:t>DA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SILVA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308839" y="3949691"/>
            <a:ext cx="704850" cy="78867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3970" marR="27940" indent="3175">
              <a:lnSpc>
                <a:spcPct val="85700"/>
              </a:lnSpc>
              <a:spcBef>
                <a:spcPts val="300"/>
              </a:spcBef>
            </a:pPr>
            <a:r>
              <a:rPr sz="950" spc="-10" dirty="0">
                <a:latin typeface="Cambria"/>
                <a:cs typeface="Cambria"/>
              </a:rPr>
              <a:t>Folha </a:t>
            </a:r>
            <a:r>
              <a:rPr sz="950" spc="-55" dirty="0">
                <a:latin typeface="Cambria"/>
                <a:cs typeface="Cambria"/>
              </a:rPr>
              <a:t>Pagamento</a:t>
            </a:r>
            <a:r>
              <a:rPr sz="950" spc="50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75" dirty="0">
                <a:latin typeface="Cambria"/>
                <a:cs typeface="Cambria"/>
              </a:rPr>
              <a:t>1û9</a:t>
            </a:r>
            <a:r>
              <a:rPr sz="950" spc="10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-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HOL.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00" spc="-55" dirty="0">
                <a:latin typeface="Cambria"/>
                <a:cs typeface="Cambria"/>
              </a:rPr>
              <a:t>ADÎANT.</a:t>
            </a:r>
            <a:r>
              <a:rPr sz="900" spc="60" dirty="0">
                <a:latin typeface="Cambria"/>
                <a:cs typeface="Cambria"/>
              </a:rPr>
              <a:t> </a:t>
            </a:r>
            <a:r>
              <a:rPr sz="900" spc="-45" dirty="0">
                <a:latin typeface="Cambria"/>
                <a:cs typeface="Cambria"/>
              </a:rPr>
              <a:t>MAR.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ts val="935"/>
              </a:lnSpc>
            </a:pPr>
            <a:r>
              <a:rPr sz="950" dirty="0">
                <a:latin typeface="Cambria"/>
                <a:cs typeface="Cambria"/>
              </a:rPr>
              <a:t>-</a:t>
            </a:r>
            <a:r>
              <a:rPr sz="950" spc="-60" dirty="0">
                <a:latin typeface="Cambria"/>
                <a:cs typeface="Cambria"/>
              </a:rPr>
              <a:t> </a:t>
            </a:r>
            <a:r>
              <a:rPr sz="950" spc="-90" dirty="0">
                <a:latin typeface="Cambria"/>
                <a:cs typeface="Cambria"/>
              </a:rPr>
              <a:t>ZILENE</a:t>
            </a:r>
            <a:r>
              <a:rPr sz="950" spc="85" dirty="0">
                <a:latin typeface="Cambria"/>
                <a:cs typeface="Cambria"/>
              </a:rPr>
              <a:t> </a:t>
            </a:r>
            <a:r>
              <a:rPr sz="950" spc="-80" dirty="0">
                <a:latin typeface="Cambria"/>
                <a:cs typeface="Cambria"/>
              </a:rPr>
              <a:t>DA</a:t>
            </a:r>
            <a:r>
              <a:rPr sz="950" spc="1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S,</a:t>
            </a:r>
            <a:endParaRPr sz="950">
              <a:latin typeface="Cambria"/>
              <a:cs typeface="Cambria"/>
            </a:endParaRPr>
          </a:p>
          <a:p>
            <a:pPr marL="16510">
              <a:lnSpc>
                <a:spcPts val="1010"/>
              </a:lnSpc>
            </a:pPr>
            <a:r>
              <a:rPr sz="900" dirty="0">
                <a:latin typeface="Cambria"/>
                <a:cs typeface="Cambria"/>
              </a:rPr>
              <a:t>5.</a:t>
            </a:r>
            <a:r>
              <a:rPr sz="900" spc="1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BORGES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303166" y="4756057"/>
            <a:ext cx="692785" cy="90360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715" indent="8255">
              <a:lnSpc>
                <a:spcPct val="89200"/>
              </a:lnSpc>
              <a:spcBef>
                <a:spcPts val="254"/>
              </a:spcBef>
            </a:pPr>
            <a:r>
              <a:rPr sz="900" spc="-10" dirty="0">
                <a:latin typeface="Arial MT"/>
                <a:cs typeface="Arial MT"/>
              </a:rPr>
              <a:t>Folha </a:t>
            </a:r>
            <a:r>
              <a:rPr sz="950" spc="-90" dirty="0">
                <a:latin typeface="Arial MT"/>
                <a:cs typeface="Arial MT"/>
              </a:rPr>
              <a:t>Pagamento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- </a:t>
            </a:r>
            <a:r>
              <a:rPr sz="850" dirty="0">
                <a:latin typeface="Arial MT"/>
                <a:cs typeface="Arial MT"/>
              </a:rPr>
              <a:t>110</a:t>
            </a:r>
            <a:r>
              <a:rPr sz="850" spc="-5" dirty="0">
                <a:latin typeface="Arial MT"/>
                <a:cs typeface="Arial MT"/>
              </a:rPr>
              <a:t> </a:t>
            </a:r>
            <a:r>
              <a:rPr sz="850" dirty="0">
                <a:latin typeface="Arial MT"/>
                <a:cs typeface="Arial MT"/>
              </a:rPr>
              <a:t>-</a:t>
            </a:r>
            <a:r>
              <a:rPr sz="850" spc="-5" dirty="0">
                <a:latin typeface="Arial MT"/>
                <a:cs typeface="Arial MT"/>
              </a:rPr>
              <a:t> </a:t>
            </a:r>
            <a:r>
              <a:rPr sz="850" spc="-20" dirty="0">
                <a:latin typeface="Arial MT"/>
                <a:cs typeface="Arial MT"/>
              </a:rPr>
              <a:t>HOL. </a:t>
            </a:r>
            <a:r>
              <a:rPr sz="900" spc="-95" dirty="0">
                <a:latin typeface="Arial MT"/>
                <a:cs typeface="Arial MT"/>
              </a:rPr>
              <a:t>ADIANT.</a:t>
            </a:r>
            <a:r>
              <a:rPr sz="900" spc="-15" dirty="0">
                <a:latin typeface="Arial MT"/>
                <a:cs typeface="Arial MT"/>
              </a:rPr>
              <a:t> I'</a:t>
            </a:r>
            <a:r>
              <a:rPr sz="900" spc="7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AR.</a:t>
            </a:r>
            <a:endParaRPr sz="900">
              <a:latin typeface="Arial MT"/>
              <a:cs typeface="Arial MT"/>
            </a:endParaRPr>
          </a:p>
          <a:p>
            <a:pPr marL="81280" indent="-68580">
              <a:lnSpc>
                <a:spcPts val="865"/>
              </a:lnSpc>
              <a:buChar char="•"/>
              <a:tabLst>
                <a:tab pos="81280" algn="l"/>
              </a:tabLst>
            </a:pPr>
            <a:r>
              <a:rPr sz="850" spc="-10" dirty="0">
                <a:latin typeface="Arial MT"/>
                <a:cs typeface="Arial MT"/>
              </a:rPr>
              <a:t>THAYMÁ</a:t>
            </a:r>
            <a:endParaRPr sz="850">
              <a:latin typeface="Arial MT"/>
              <a:cs typeface="Arial MT"/>
            </a:endParaRPr>
          </a:p>
          <a:p>
            <a:pPr marL="22225">
              <a:lnSpc>
                <a:spcPts val="965"/>
              </a:lnSpc>
            </a:pPr>
            <a:r>
              <a:rPr sz="900" spc="-90" dirty="0">
                <a:latin typeface="Arial MT"/>
                <a:cs typeface="Arial MT"/>
              </a:rPr>
              <a:t>LIGIAN£</a:t>
            </a:r>
            <a:r>
              <a:rPr sz="900" spc="25" dirty="0">
                <a:latin typeface="Arial MT"/>
                <a:cs typeface="Arial MT"/>
              </a:rPr>
              <a:t> </a:t>
            </a:r>
            <a:r>
              <a:rPr sz="900" spc="-114" dirty="0">
                <a:latin typeface="Arial MT"/>
                <a:cs typeface="Arial MT"/>
              </a:rPr>
              <a:t>DA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S.</a:t>
            </a:r>
            <a:endParaRPr sz="900">
              <a:latin typeface="Arial MT"/>
              <a:cs typeface="Arial MT"/>
            </a:endParaRPr>
          </a:p>
          <a:p>
            <a:pPr marL="20955">
              <a:lnSpc>
                <a:spcPts val="1070"/>
              </a:lnSpc>
            </a:pPr>
            <a:r>
              <a:rPr sz="950" spc="-25" dirty="0">
                <a:latin typeface="Arial MT"/>
                <a:cs typeface="Arial MT"/>
              </a:rPr>
              <a:t>ROC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08044" y="5790524"/>
            <a:ext cx="635000" cy="90995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-635">
              <a:lnSpc>
                <a:spcPct val="86000"/>
              </a:lnSpc>
              <a:spcBef>
                <a:spcPts val="295"/>
              </a:spcBef>
            </a:pPr>
            <a:r>
              <a:rPr sz="950" spc="-50" dirty="0">
                <a:latin typeface="Cambria"/>
                <a:cs typeface="Cambria"/>
              </a:rPr>
              <a:t>Pagamento</a:t>
            </a:r>
            <a:r>
              <a:rPr sz="950" spc="100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-</a:t>
            </a:r>
            <a:r>
              <a:rPr sz="950" dirty="0">
                <a:latin typeface="Cambria"/>
                <a:cs typeface="Cambria"/>
              </a:rPr>
              <a:t> UI</a:t>
            </a:r>
            <a:r>
              <a:rPr sz="950" spc="409" dirty="0">
                <a:latin typeface="Cambria"/>
                <a:cs typeface="Cambria"/>
              </a:rPr>
              <a:t> </a:t>
            </a:r>
            <a:r>
              <a:rPr sz="950" dirty="0">
                <a:latin typeface="Cambria"/>
                <a:cs typeface="Cambria"/>
              </a:rPr>
              <a:t>-</a:t>
            </a:r>
            <a:r>
              <a:rPr sz="950" spc="3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HO</a:t>
            </a:r>
            <a:r>
              <a:rPr sz="950" spc="-1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AOIANT.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NARÇO</a:t>
            </a:r>
            <a:r>
              <a:rPr sz="900" spc="-5" dirty="0">
                <a:latin typeface="Cambria"/>
                <a:cs typeface="Cambria"/>
              </a:rPr>
              <a:t> </a:t>
            </a:r>
            <a:r>
              <a:rPr sz="900" spc="-60" dirty="0">
                <a:latin typeface="Cambria"/>
                <a:cs typeface="Cambria"/>
              </a:rPr>
              <a:t>-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spc="-10" dirty="0">
                <a:latin typeface="Cambria"/>
                <a:cs typeface="Cambria"/>
              </a:rPr>
              <a:t>NI6HELE </a:t>
            </a:r>
            <a:r>
              <a:rPr sz="950" spc="-85" dirty="0">
                <a:latin typeface="Cambria"/>
                <a:cs typeface="Cambria"/>
              </a:rPr>
              <a:t>CßISTINA</a:t>
            </a:r>
            <a:r>
              <a:rPr sz="950" spc="7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A.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Ał4O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53683" y="1324047"/>
            <a:ext cx="65405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Cambria"/>
                <a:cs typeface="Cambria"/>
              </a:rPr>
              <a:t>Fornecedor/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93626" y="1074392"/>
            <a:ext cx="20421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Trebuchet MS"/>
                <a:cs typeface="Trebuchet MS"/>
              </a:rPr>
              <a:t>RELATÔRIO</a:t>
            </a:r>
            <a:r>
              <a:rPr sz="900" spc="13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DE</a:t>
            </a:r>
            <a:r>
              <a:rPr sz="900" spc="-3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PRESTAÇÂO</a:t>
            </a:r>
            <a:r>
              <a:rPr sz="900" spc="4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DE</a:t>
            </a:r>
            <a:r>
              <a:rPr sz="900" spc="10" dirty="0">
                <a:latin typeface="Trebuchet MS"/>
                <a:cs typeface="Trebuchet MS"/>
              </a:rPr>
              <a:t> </a:t>
            </a:r>
            <a:r>
              <a:rPr sz="900" spc="-10" dirty="0">
                <a:latin typeface="Trebuchet MS"/>
                <a:cs typeface="Trebuchet MS"/>
              </a:rPr>
              <a:t>CONTA8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64626" y="1808068"/>
            <a:ext cx="1504950" cy="42164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488950">
              <a:lnSpc>
                <a:spcPts val="950"/>
              </a:lnSpc>
              <a:spcBef>
                <a:spcPts val="325"/>
              </a:spcBef>
              <a:tabLst>
                <a:tab pos="501650" algn="l"/>
              </a:tabLst>
            </a:pPr>
            <a:r>
              <a:rPr sz="950" spc="-50" dirty="0">
                <a:latin typeface="Cambria"/>
                <a:cs typeface="Cambria"/>
              </a:rPr>
              <a:t>Secretarta</a:t>
            </a:r>
            <a:r>
              <a:rPr sz="950" spc="60" dirty="0">
                <a:latin typeface="Cambria"/>
                <a:cs typeface="Cambria"/>
              </a:rPr>
              <a:t> </a:t>
            </a:r>
            <a:r>
              <a:rPr sz="950" spc="-30" dirty="0">
                <a:latin typeface="Cambria"/>
                <a:cs typeface="Cambria"/>
              </a:rPr>
              <a:t>da</a:t>
            </a:r>
            <a:r>
              <a:rPr sz="950" spc="10" dirty="0">
                <a:latin typeface="Cambria"/>
                <a:cs typeface="Cambria"/>
              </a:rPr>
              <a:t> </a:t>
            </a:r>
            <a:r>
              <a:rPr sz="950" spc="-55" dirty="0">
                <a:latin typeface="Cambria"/>
                <a:cs typeface="Cambria"/>
              </a:rPr>
              <a:t>Receita</a:t>
            </a:r>
            <a:r>
              <a:rPr sz="950" spc="-10" dirty="0">
                <a:latin typeface="Cambria"/>
                <a:cs typeface="Cambria"/>
              </a:rPr>
              <a:t> 31603</a:t>
            </a:r>
            <a:r>
              <a:rPr sz="950" dirty="0">
                <a:latin typeface="Cambria"/>
                <a:cs typeface="Cambria"/>
              </a:rPr>
              <a:t>	</a:t>
            </a:r>
            <a:r>
              <a:rPr sz="900" spc="-35" dirty="0">
                <a:latin typeface="Cambria"/>
                <a:cs typeface="Cambria"/>
              </a:rPr>
              <a:t>Federal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20" dirty="0">
                <a:latin typeface="Cambria"/>
                <a:cs typeface="Cambria"/>
              </a:rPr>
              <a:t>CNPj</a:t>
            </a:r>
            <a:endParaRPr sz="900">
              <a:latin typeface="Cambria"/>
              <a:cs typeface="Cambria"/>
            </a:endParaRPr>
          </a:p>
          <a:p>
            <a:pPr marL="501015">
              <a:lnSpc>
                <a:spcPts val="980"/>
              </a:lnSpc>
            </a:pPr>
            <a:r>
              <a:rPr sz="900" spc="-50" dirty="0">
                <a:latin typeface="Cambria"/>
                <a:cs typeface="Cambria"/>
              </a:rPr>
              <a:t>00.394.460/0058-</a:t>
            </a:r>
            <a:r>
              <a:rPr sz="900" spc="-25" dirty="0">
                <a:latin typeface="Cambria"/>
                <a:cs typeface="Cambria"/>
              </a:rPr>
              <a:t>87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069104" y="2608418"/>
            <a:ext cx="3117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0" dirty="0">
                <a:latin typeface="Cambria"/>
                <a:cs typeface="Cambria"/>
              </a:rPr>
              <a:t>1Æ275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547202" y="2358513"/>
            <a:ext cx="986790" cy="66484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 indent="6985">
              <a:lnSpc>
                <a:spcPct val="86800"/>
              </a:lnSpc>
              <a:spcBef>
                <a:spcPts val="285"/>
              </a:spcBef>
            </a:pPr>
            <a:r>
              <a:rPr sz="950" spc="-65" dirty="0">
                <a:latin typeface="Trebuchet MS"/>
                <a:cs typeface="Trebuchet MS"/>
              </a:rPr>
              <a:t>Associaçäo</a:t>
            </a:r>
            <a:r>
              <a:rPr sz="950" spc="20" dirty="0">
                <a:latin typeface="Trebuchet MS"/>
                <a:cs typeface="Trebuchet MS"/>
              </a:rPr>
              <a:t> </a:t>
            </a:r>
            <a:r>
              <a:rPr sz="950" spc="-25" dirty="0">
                <a:latin typeface="Trebuchet MS"/>
                <a:cs typeface="Trebuchet MS"/>
              </a:rPr>
              <a:t>dos </a:t>
            </a:r>
            <a:r>
              <a:rPr sz="950" spc="-55" dirty="0">
                <a:latin typeface="Cambria"/>
                <a:cs typeface="Cambria"/>
              </a:rPr>
              <a:t>Noradores</a:t>
            </a:r>
            <a:r>
              <a:rPr sz="950" spc="45" dirty="0">
                <a:latin typeface="Cambria"/>
                <a:cs typeface="Cambria"/>
              </a:rPr>
              <a:t> </a:t>
            </a:r>
            <a:r>
              <a:rPr sz="950" spc="-55" dirty="0">
                <a:latin typeface="Cambria"/>
                <a:cs typeface="Cambria"/>
              </a:rPr>
              <a:t>para</a:t>
            </a:r>
            <a:r>
              <a:rPr sz="950" spc="50" dirty="0">
                <a:latin typeface="Cambria"/>
                <a:cs typeface="Cambria"/>
              </a:rPr>
              <a:t> </a:t>
            </a:r>
            <a:r>
              <a:rPr sz="950" spc="-50" dirty="0">
                <a:latin typeface="Cambria"/>
                <a:cs typeface="Cambria"/>
              </a:rPr>
              <a:t>o</a:t>
            </a:r>
            <a:r>
              <a:rPr sz="950" spc="500" dirty="0">
                <a:latin typeface="Cambria"/>
                <a:cs typeface="Cambria"/>
              </a:rPr>
              <a:t> </a:t>
            </a:r>
            <a:r>
              <a:rPr sz="950" spc="-55" dirty="0">
                <a:latin typeface="Cambria"/>
                <a:cs typeface="Cambria"/>
              </a:rPr>
              <a:t>Desenvolvimento</a:t>
            </a:r>
            <a:r>
              <a:rPr sz="950" spc="75" dirty="0">
                <a:latin typeface="Cambria"/>
                <a:cs typeface="Cambria"/>
              </a:rPr>
              <a:t> </a:t>
            </a:r>
            <a:r>
              <a:rPr sz="950" spc="-25" dirty="0">
                <a:latin typeface="Cambria"/>
                <a:cs typeface="Cambria"/>
              </a:rPr>
              <a:t>d0</a:t>
            </a:r>
            <a:r>
              <a:rPr sz="950" spc="-1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Âgua</a:t>
            </a:r>
            <a:r>
              <a:rPr sz="900" spc="25" dirty="0">
                <a:latin typeface="Cambria"/>
                <a:cs typeface="Cambria"/>
              </a:rPr>
              <a:t> </a:t>
            </a:r>
            <a:r>
              <a:rPr sz="900" spc="-65" dirty="0">
                <a:latin typeface="Cambria"/>
                <a:cs typeface="Cambria"/>
              </a:rPr>
              <a:t>Azuł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CłłP}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45" dirty="0">
                <a:latin typeface="Cambria"/>
                <a:cs typeface="Cambria"/>
              </a:rPr>
              <a:t>08.953.367/0002-</a:t>
            </a:r>
            <a:r>
              <a:rPr sz="900" spc="-25" dirty="0">
                <a:latin typeface="Cambria"/>
                <a:cs typeface="Cambria"/>
              </a:rPr>
              <a:t>12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073641" y="3278930"/>
            <a:ext cx="1252855" cy="4197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94030">
              <a:lnSpc>
                <a:spcPts val="1055"/>
              </a:lnSpc>
              <a:spcBef>
                <a:spcPts val="135"/>
              </a:spcBef>
            </a:pPr>
            <a:r>
              <a:rPr sz="950" spc="-45" dirty="0">
                <a:latin typeface="Courier New"/>
                <a:cs typeface="Courier New"/>
              </a:rPr>
              <a:t>ELIANEGOMES</a:t>
            </a:r>
            <a:endParaRPr sz="950">
              <a:latin typeface="Courier New"/>
              <a:cs typeface="Courier New"/>
            </a:endParaRPr>
          </a:p>
          <a:p>
            <a:pPr marL="12700">
              <a:lnSpc>
                <a:spcPts val="960"/>
              </a:lnSpc>
              <a:tabLst>
                <a:tab pos="481965" algn="l"/>
              </a:tabLst>
            </a:pPr>
            <a:r>
              <a:rPr sz="900" spc="-10" dirty="0">
                <a:latin typeface="Cambria"/>
                <a:cs typeface="Cambria"/>
              </a:rPr>
              <a:t>90445</a:t>
            </a:r>
            <a:r>
              <a:rPr sz="900" dirty="0">
                <a:latin typeface="Cambria"/>
                <a:cs typeface="Cambria"/>
              </a:rPr>
              <a:t>	</a:t>
            </a:r>
            <a:r>
              <a:rPr sz="1425" spc="-15" baseline="2923" dirty="0">
                <a:latin typeface="Courier New"/>
                <a:cs typeface="Courier New"/>
              </a:rPr>
              <a:t>SLVACPF</a:t>
            </a:r>
            <a:endParaRPr sz="1425" baseline="2923">
              <a:latin typeface="Courier New"/>
              <a:cs typeface="Courier New"/>
            </a:endParaRPr>
          </a:p>
          <a:p>
            <a:pPr marL="481330">
              <a:lnSpc>
                <a:spcPts val="1045"/>
              </a:lnSpc>
            </a:pPr>
            <a:r>
              <a:rPr sz="950" spc="-150" dirty="0">
                <a:latin typeface="Courier New"/>
                <a:cs typeface="Courier New"/>
              </a:rPr>
              <a:t>390.646.O1B•52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704825" y="1324047"/>
            <a:ext cx="501015" cy="2914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7145">
              <a:lnSpc>
                <a:spcPts val="965"/>
              </a:lnSpc>
              <a:spcBef>
                <a:spcPts val="135"/>
              </a:spcBef>
            </a:pPr>
            <a:r>
              <a:rPr sz="900" spc="-30" dirty="0">
                <a:latin typeface="Consolas"/>
                <a:cs typeface="Consolas"/>
              </a:rPr>
              <a:t>Despesa/</a:t>
            </a:r>
            <a:endParaRPr sz="900">
              <a:latin typeface="Consolas"/>
              <a:cs typeface="Consolas"/>
            </a:endParaRPr>
          </a:p>
          <a:p>
            <a:pPr marL="12700">
              <a:lnSpc>
                <a:spcPts val="1085"/>
              </a:lnSpc>
            </a:pPr>
            <a:r>
              <a:rPr sz="1000" spc="55" dirty="0">
                <a:latin typeface="Consolas"/>
                <a:cs typeface="Consolas"/>
              </a:rPr>
              <a:t>Rweaa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708830" y="3342346"/>
            <a:ext cx="734060" cy="2921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6350">
              <a:lnSpc>
                <a:spcPts val="969"/>
              </a:lnSpc>
              <a:spcBef>
                <a:spcPts val="260"/>
              </a:spcBef>
            </a:pPr>
            <a:r>
              <a:rPr sz="900" spc="-50" dirty="0">
                <a:latin typeface="Cambria"/>
                <a:cs typeface="Cambria"/>
              </a:rPr>
              <a:t>Auxlllar</a:t>
            </a:r>
            <a:r>
              <a:rPr sz="900" spc="15" dirty="0">
                <a:latin typeface="Cambria"/>
                <a:cs typeface="Cambria"/>
              </a:rPr>
              <a:t> </a:t>
            </a:r>
            <a:r>
              <a:rPr sz="900" spc="-25" dirty="0">
                <a:latin typeface="Cambria"/>
                <a:cs typeface="Cambria"/>
              </a:rPr>
              <a:t>de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30" dirty="0">
                <a:latin typeface="Cambria"/>
                <a:cs typeface="Cambria"/>
              </a:rPr>
              <a:t>Cozinha</a:t>
            </a:r>
            <a:r>
              <a:rPr sz="900" spc="35" dirty="0">
                <a:latin typeface="Cambria"/>
                <a:cs typeface="Cambria"/>
              </a:rPr>
              <a:t> </a:t>
            </a:r>
            <a:r>
              <a:rPr sz="900" spc="-30" dirty="0">
                <a:latin typeface="Cambria"/>
                <a:cs typeface="Cambria"/>
              </a:rPr>
              <a:t>tfolha)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546440" y="4133172"/>
            <a:ext cx="983615" cy="419734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1905">
              <a:lnSpc>
                <a:spcPct val="86400"/>
              </a:lnSpc>
              <a:spcBef>
                <a:spcPts val="290"/>
              </a:spcBef>
            </a:pPr>
            <a:r>
              <a:rPr sz="950" spc="-90" dirty="0">
                <a:latin typeface="Cambria"/>
                <a:cs typeface="Cambria"/>
              </a:rPr>
              <a:t>ZILENE</a:t>
            </a:r>
            <a:r>
              <a:rPr sz="950" spc="65" dirty="0">
                <a:latin typeface="Cambria"/>
                <a:cs typeface="Cambria"/>
              </a:rPr>
              <a:t> </a:t>
            </a:r>
            <a:r>
              <a:rPr sz="950" spc="-100" dirty="0">
                <a:latin typeface="Cambria"/>
                <a:cs typeface="Cambria"/>
              </a:rPr>
              <a:t>DA</a:t>
            </a:r>
            <a:r>
              <a:rPr sz="950" spc="6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SILVA</a:t>
            </a:r>
            <a:r>
              <a:rPr sz="950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SOUZA</a:t>
            </a:r>
            <a:r>
              <a:rPr sz="900" spc="-35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8ORGES </a:t>
            </a:r>
            <a:r>
              <a:rPr sz="900" spc="-55" dirty="0">
                <a:latin typeface="Cambria"/>
                <a:cs typeface="Cambria"/>
              </a:rPr>
              <a:t>CPF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50" b="1" spc="-95" dirty="0">
                <a:latin typeface="Courier New"/>
                <a:cs typeface="Courier New"/>
              </a:rPr>
              <a:t>304.556.628.60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067929" y="4272036"/>
            <a:ext cx="31877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90640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074513" y="5009222"/>
            <a:ext cx="1454785" cy="3835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83234">
              <a:lnSpc>
                <a:spcPts val="925"/>
              </a:lnSpc>
              <a:spcBef>
                <a:spcPts val="135"/>
              </a:spcBef>
            </a:pPr>
            <a:r>
              <a:rPr sz="800" dirty="0">
                <a:latin typeface="Cambria"/>
                <a:cs typeface="Cambria"/>
              </a:rPr>
              <a:t>THßYłtÂ</a:t>
            </a:r>
            <a:r>
              <a:rPr sz="800" spc="60" dirty="0">
                <a:latin typeface="Cambria"/>
                <a:cs typeface="Cambria"/>
              </a:rPr>
              <a:t> </a:t>
            </a:r>
            <a:r>
              <a:rPr sz="800" dirty="0">
                <a:latin typeface="Cambria"/>
                <a:cs typeface="Cambria"/>
              </a:rPr>
              <a:t>LIGIANE</a:t>
            </a:r>
            <a:r>
              <a:rPr sz="800" spc="50" dirty="0">
                <a:latin typeface="Cambria"/>
                <a:cs typeface="Cambria"/>
              </a:rPr>
              <a:t> </a:t>
            </a:r>
            <a:r>
              <a:rPr sz="800" spc="-25" dirty="0">
                <a:latin typeface="Cambria"/>
                <a:cs typeface="Cambria"/>
              </a:rPr>
              <a:t>DA</a:t>
            </a:r>
            <a:endParaRPr sz="800">
              <a:latin typeface="Cambria"/>
              <a:cs typeface="Cambria"/>
            </a:endParaRPr>
          </a:p>
          <a:p>
            <a:pPr marL="12700">
              <a:lnSpc>
                <a:spcPts val="935"/>
              </a:lnSpc>
              <a:tabLst>
                <a:tab pos="487045" algn="l"/>
              </a:tabLst>
            </a:pPr>
            <a:r>
              <a:rPr sz="900" spc="-10" dirty="0">
                <a:latin typeface="Arial MT"/>
                <a:cs typeface="Arial MT"/>
              </a:rPr>
              <a:t>92774</a:t>
            </a:r>
            <a:r>
              <a:rPr sz="900" dirty="0">
                <a:latin typeface="Arial MT"/>
                <a:cs typeface="Arial MT"/>
              </a:rPr>
              <a:t>	</a:t>
            </a:r>
            <a:r>
              <a:rPr sz="900" spc="-110" dirty="0">
                <a:latin typeface="Arial MT"/>
                <a:cs typeface="Arial MT"/>
              </a:rPr>
              <a:t>SILVA</a:t>
            </a:r>
            <a:r>
              <a:rPr sz="900" spc="40" dirty="0">
                <a:latin typeface="Arial MT"/>
                <a:cs typeface="Arial MT"/>
              </a:rPr>
              <a:t> </a:t>
            </a:r>
            <a:r>
              <a:rPr sz="900" spc="-130" dirty="0">
                <a:latin typeface="Arial MT"/>
                <a:cs typeface="Arial MT"/>
              </a:rPr>
              <a:t>ROCHA</a:t>
            </a:r>
            <a:r>
              <a:rPr sz="900" spc="10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CPF</a:t>
            </a:r>
            <a:endParaRPr sz="900">
              <a:latin typeface="Arial MT"/>
              <a:cs typeface="Arial MT"/>
            </a:endParaRPr>
          </a:p>
          <a:p>
            <a:pPr marL="478155">
              <a:lnSpc>
                <a:spcPts val="910"/>
              </a:lnSpc>
            </a:pPr>
            <a:r>
              <a:rPr sz="850" spc="-235" dirty="0">
                <a:latin typeface="Arial MT"/>
                <a:cs typeface="Arial MT"/>
              </a:rPr>
              <a:t>ą</a:t>
            </a:r>
            <a:r>
              <a:rPr sz="850" spc="165" dirty="0">
                <a:latin typeface="Arial MT"/>
                <a:cs typeface="Arial MT"/>
              </a:rPr>
              <a:t> </a:t>
            </a:r>
            <a:r>
              <a:rPr sz="850" spc="-20" dirty="0">
                <a:latin typeface="Arial MT"/>
                <a:cs typeface="Arial MT"/>
              </a:rPr>
              <a:t>g.gg8.yş</a:t>
            </a:r>
            <a:r>
              <a:rPr sz="850" spc="260" dirty="0">
                <a:latin typeface="Arial MT"/>
                <a:cs typeface="Arial MT"/>
              </a:rPr>
              <a:t> </a:t>
            </a:r>
            <a:r>
              <a:rPr sz="850" spc="-35" dirty="0">
                <a:latin typeface="Arial MT"/>
                <a:cs typeface="Arial MT"/>
              </a:rPr>
              <a:t>țg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073335" y="5974005"/>
            <a:ext cx="1569085" cy="419734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473709">
              <a:lnSpc>
                <a:spcPts val="990"/>
              </a:lnSpc>
              <a:spcBef>
                <a:spcPts val="295"/>
              </a:spcBef>
              <a:tabLst>
                <a:tab pos="493395" algn="l"/>
              </a:tabLst>
            </a:pPr>
            <a:r>
              <a:rPr sz="950" spc="-105" dirty="0">
                <a:latin typeface="Cambria"/>
                <a:cs typeface="Cambria"/>
              </a:rPr>
              <a:t>MICHELE</a:t>
            </a:r>
            <a:r>
              <a:rPr sz="950" spc="80" dirty="0">
                <a:latin typeface="Cambria"/>
                <a:cs typeface="Cambria"/>
              </a:rPr>
              <a:t> </a:t>
            </a:r>
            <a:r>
              <a:rPr sz="950" spc="-10" dirty="0">
                <a:latin typeface="Cambria"/>
                <a:cs typeface="Cambria"/>
              </a:rPr>
              <a:t>CRISTINA 98631</a:t>
            </a:r>
            <a:r>
              <a:rPr sz="950" dirty="0">
                <a:latin typeface="Cambria"/>
                <a:cs typeface="Cambria"/>
              </a:rPr>
              <a:t>	</a:t>
            </a:r>
            <a:r>
              <a:rPr sz="1425" spc="-112" baseline="2923" dirty="0">
                <a:latin typeface="Cambria"/>
                <a:cs typeface="Cambria"/>
              </a:rPr>
              <a:t>ADRîANO</a:t>
            </a:r>
            <a:r>
              <a:rPr sz="1425" spc="60" baseline="2923" dirty="0">
                <a:latin typeface="Cambria"/>
                <a:cs typeface="Cambria"/>
              </a:rPr>
              <a:t> </a:t>
            </a:r>
            <a:r>
              <a:rPr sz="1425" spc="-127" baseline="2923" dirty="0">
                <a:latin typeface="Cambria"/>
                <a:cs typeface="Cambria"/>
              </a:rPr>
              <a:t>ANORIM</a:t>
            </a:r>
            <a:r>
              <a:rPr sz="1425" spc="60" baseline="2923" dirty="0">
                <a:latin typeface="Cambria"/>
                <a:cs typeface="Cambria"/>
              </a:rPr>
              <a:t> </a:t>
            </a:r>
            <a:r>
              <a:rPr sz="1425" spc="-97" baseline="2923" dirty="0">
                <a:latin typeface="Cambria"/>
                <a:cs typeface="Cambria"/>
              </a:rPr>
              <a:t>CPF</a:t>
            </a:r>
            <a:endParaRPr sz="1425" baseline="2923">
              <a:latin typeface="Cambria"/>
              <a:cs typeface="Cambria"/>
            </a:endParaRPr>
          </a:p>
          <a:p>
            <a:pPr marL="492125">
              <a:lnSpc>
                <a:spcPts val="919"/>
              </a:lnSpc>
            </a:pPr>
            <a:r>
              <a:rPr sz="950" spc="-60" dirty="0">
                <a:latin typeface="Cambria"/>
                <a:cs typeface="Cambria"/>
              </a:rPr>
              <a:t>277.34d.068-</a:t>
            </a:r>
            <a:r>
              <a:rPr sz="950" spc="-25" dirty="0">
                <a:latin typeface="Cambria"/>
                <a:cs typeface="Cambria"/>
              </a:rPr>
              <a:t>40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708830" y="4199596"/>
            <a:ext cx="643890" cy="2921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4604" marR="5080" indent="-2540">
              <a:lnSpc>
                <a:spcPts val="969"/>
              </a:lnSpc>
              <a:spcBef>
                <a:spcPts val="260"/>
              </a:spcBef>
            </a:pPr>
            <a:r>
              <a:rPr sz="900" spc="-45" dirty="0">
                <a:latin typeface="Cambria"/>
                <a:cs typeface="Cambria"/>
              </a:rPr>
              <a:t>Cozînheiro{a)</a:t>
            </a:r>
            <a:r>
              <a:rPr sz="900" spc="500" dirty="0">
                <a:latin typeface="Cambria"/>
                <a:cs typeface="Cambria"/>
              </a:rPr>
              <a:t> </a:t>
            </a:r>
            <a:r>
              <a:rPr sz="900" spc="-10" dirty="0">
                <a:latin typeface="Cambria"/>
                <a:cs typeface="Cambria"/>
              </a:rPr>
              <a:t>(folha)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720376" y="5050581"/>
            <a:ext cx="35433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60" dirty="0">
                <a:latin typeface="Cambria"/>
                <a:cs typeface="Cambria"/>
              </a:rPr>
              <a:t>Profess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258153" y="1299733"/>
            <a:ext cx="60261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5" dirty="0">
                <a:latin typeface="Arial MT"/>
                <a:cs typeface="Arial MT"/>
              </a:rPr>
              <a:t>Pagamento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947057" y="1299733"/>
            <a:ext cx="647700" cy="311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05"/>
              </a:lnSpc>
              <a:spcBef>
                <a:spcPts val="135"/>
              </a:spcBef>
            </a:pPr>
            <a:r>
              <a:rPr sz="950" spc="-25" dirty="0">
                <a:latin typeface="Arial MT"/>
                <a:cs typeface="Arial MT"/>
              </a:rPr>
              <a:t>Valor</a:t>
            </a:r>
            <a:r>
              <a:rPr sz="950" spc="-20" dirty="0">
                <a:latin typeface="Arial MT"/>
                <a:cs typeface="Arial MT"/>
              </a:rPr>
              <a:t> </a:t>
            </a:r>
            <a:r>
              <a:rPr sz="950" spc="-35" dirty="0">
                <a:latin typeface="Arial MT"/>
                <a:cs typeface="Arial MT"/>
              </a:rPr>
              <a:t>Bruno/</a:t>
            </a:r>
            <a:endParaRPr sz="950">
              <a:latin typeface="Arial MT"/>
              <a:cs typeface="Arial MT"/>
            </a:endParaRPr>
          </a:p>
          <a:p>
            <a:pPr marL="186055">
              <a:lnSpc>
                <a:spcPts val="1105"/>
              </a:lnSpc>
            </a:pPr>
            <a:r>
              <a:rPr sz="950" spc="-10" dirty="0">
                <a:latin typeface="Cambria"/>
                <a:cs typeface="Cambria"/>
              </a:rPr>
              <a:t>Principal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755840" y="1299733"/>
            <a:ext cx="405130" cy="311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05"/>
              </a:lnSpc>
              <a:spcBef>
                <a:spcPts val="135"/>
              </a:spcBef>
            </a:pPr>
            <a:r>
              <a:rPr sz="950" spc="-55" dirty="0">
                <a:latin typeface="Arial MT"/>
                <a:cs typeface="Arial MT"/>
              </a:rPr>
              <a:t>Euros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-50" dirty="0">
                <a:latin typeface="Arial MT"/>
                <a:cs typeface="Arial MT"/>
              </a:rPr>
              <a:t>e</a:t>
            </a:r>
            <a:endParaRPr sz="950">
              <a:latin typeface="Arial MT"/>
              <a:cs typeface="Arial MT"/>
            </a:endParaRPr>
          </a:p>
          <a:p>
            <a:pPr marL="100330">
              <a:lnSpc>
                <a:spcPts val="1105"/>
              </a:lnSpc>
            </a:pPr>
            <a:r>
              <a:rPr sz="950" dirty="0">
                <a:latin typeface="Cambria"/>
                <a:cs typeface="Cambria"/>
              </a:rPr>
              <a:t>‹</a:t>
            </a:r>
            <a:r>
              <a:rPr sz="950" spc="220" dirty="0">
                <a:latin typeface="Cambria"/>
                <a:cs typeface="Cambria"/>
              </a:rPr>
              <a:t> </a:t>
            </a:r>
            <a:r>
              <a:rPr sz="950" spc="-20" dirty="0">
                <a:latin typeface="Cambria"/>
                <a:cs typeface="Cambria"/>
              </a:rPr>
              <a:t>ulta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288091" y="1435088"/>
            <a:ext cx="55689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55" dirty="0">
                <a:latin typeface="Cambria"/>
                <a:cs typeface="Cambria"/>
              </a:rPr>
              <a:t>/</a:t>
            </a:r>
            <a:r>
              <a:rPr sz="950" spc="95" dirty="0">
                <a:latin typeface="Cambria"/>
                <a:cs typeface="Cambria"/>
              </a:rPr>
              <a:t> </a:t>
            </a:r>
            <a:r>
              <a:rPr sz="950" spc="-10" dirty="0">
                <a:latin typeface="Cambria"/>
                <a:cs typeface="Cambria"/>
              </a:rPr>
              <a:t>bepasłto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631593" y="1934901"/>
            <a:ext cx="54610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35" dirty="0">
                <a:latin typeface="Cambria"/>
                <a:cs typeface="Cambria"/>
              </a:rPr>
              <a:t>i6/0s/2\›22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258018" y="1934901"/>
            <a:ext cx="56515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dirty="0">
                <a:latin typeface="Cambria"/>
                <a:cs typeface="Cambria"/>
              </a:rPr>
              <a:t>16/</a:t>
            </a:r>
            <a:r>
              <a:rPr sz="850" spc="100" dirty="0">
                <a:latin typeface="Cambria"/>
                <a:cs typeface="Cambria"/>
              </a:rPr>
              <a:t> </a:t>
            </a:r>
            <a:r>
              <a:rPr sz="850" spc="-30" dirty="0">
                <a:latin typeface="Cambria"/>
                <a:cs typeface="Cambria"/>
              </a:rPr>
              <a:t>3/2022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919084" y="1934901"/>
            <a:ext cx="34925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z98,67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626360" y="2608669"/>
            <a:ext cx="54356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40" dirty="0">
                <a:latin typeface="Cambria"/>
                <a:cs typeface="Cambria"/>
              </a:rPr>
              <a:t>18f03/2022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270368" y="2608669"/>
            <a:ext cx="54864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l8/03f2022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921629" y="2608669"/>
            <a:ext cx="3536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335,20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238756" y="1231053"/>
            <a:ext cx="567055" cy="41020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19685" algn="r">
              <a:lnSpc>
                <a:spcPts val="910"/>
              </a:lnSpc>
              <a:spcBef>
                <a:spcPts val="135"/>
              </a:spcBef>
            </a:pPr>
            <a:r>
              <a:rPr sz="850" spc="-10" dirty="0">
                <a:latin typeface="Trebuchet MS"/>
                <a:cs typeface="Trebuchet MS"/>
              </a:rPr>
              <a:t>Dasconto5</a:t>
            </a:r>
            <a:endParaRPr sz="850">
              <a:latin typeface="Trebuchet MS"/>
              <a:cs typeface="Trebuchet MS"/>
            </a:endParaRPr>
          </a:p>
          <a:p>
            <a:pPr marR="5080" algn="r">
              <a:lnSpc>
                <a:spcPts val="980"/>
              </a:lnSpc>
            </a:pPr>
            <a:r>
              <a:rPr sz="950" spc="15" dirty="0">
                <a:latin typeface="Trebuchet MS"/>
                <a:cs typeface="Trebuchet MS"/>
              </a:rPr>
              <a:t>e</a:t>
            </a:r>
            <a:endParaRPr sz="950">
              <a:latin typeface="Trebuchet MS"/>
              <a:cs typeface="Trebuchet MS"/>
            </a:endParaRPr>
          </a:p>
          <a:p>
            <a:pPr marL="14604">
              <a:lnSpc>
                <a:spcPts val="1090"/>
              </a:lnSpc>
            </a:pPr>
            <a:r>
              <a:rPr sz="950" b="1" spc="-25" dirty="0">
                <a:latin typeface="Cambria"/>
                <a:cs typeface="Cambria"/>
              </a:rPr>
              <a:t>Retençaes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971764" y="1332820"/>
            <a:ext cx="99123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" dirty="0">
                <a:latin typeface="Trebuchet MS"/>
                <a:cs typeface="Trebuchet MS"/>
              </a:rPr>
              <a:t>Líqu\do</a:t>
            </a:r>
            <a:r>
              <a:rPr sz="950" spc="60" dirty="0">
                <a:latin typeface="Trebuchet MS"/>
                <a:cs typeface="Trebuchet MS"/>
              </a:rPr>
              <a:t> </a:t>
            </a:r>
            <a:r>
              <a:rPr sz="950" spc="-65" dirty="0">
                <a:latin typeface="Trebuchet MS"/>
                <a:cs typeface="Trebuchet MS"/>
              </a:rPr>
              <a:t>Pr9•/AS1•’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644745" y="1917103"/>
            <a:ext cx="234315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0" dirty="0">
                <a:latin typeface="Cambria"/>
                <a:cs typeface="Cambria"/>
              </a:rPr>
              <a:t>0,00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213142" y="1917103"/>
            <a:ext cx="224154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0" dirty="0">
                <a:latin typeface="Cambria"/>
                <a:cs typeface="Cambria"/>
              </a:rPr>
              <a:t>û,00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653945" y="2587613"/>
            <a:ext cx="22034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5" dirty="0">
                <a:latin typeface="Trebuchet MS"/>
                <a:cs typeface="Trebuchet MS"/>
              </a:rPr>
              <a:t>0,00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219430" y="2587613"/>
            <a:ext cx="2266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Trebuchet MS"/>
                <a:cs typeface="Trebuchet MS"/>
              </a:rPr>
              <a:t>0.00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5625627" y="3377939"/>
            <a:ext cx="55181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35" dirty="0">
                <a:latin typeface="Consolas"/>
                <a:cs typeface="Consolas"/>
              </a:rPr>
              <a:t>zuo3zo22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270409" y="3377939"/>
            <a:ext cx="56896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0" dirty="0">
                <a:latin typeface="Consolas"/>
                <a:cs typeface="Consolas"/>
              </a:rPr>
              <a:t>2l03So2z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928058" y="3377939"/>
            <a:ext cx="35496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14" dirty="0">
                <a:latin typeface="Consolas"/>
                <a:cs typeface="Consolas"/>
              </a:rPr>
              <a:t>710.61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691365" y="5173905"/>
            <a:ext cx="4095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950" spc="-55" dirty="0">
                <a:latin typeface="Cambria"/>
                <a:cs typeface="Cambria"/>
              </a:rPr>
              <a:t>(folha)</a:t>
            </a:r>
            <a:r>
              <a:rPr sz="1425" spc="-82" baseline="29239" dirty="0">
                <a:latin typeface="Trebuchet MS"/>
                <a:cs typeface="Trebuchet MS"/>
              </a:rPr>
              <a:t>=</a:t>
            </a:r>
            <a:endParaRPr sz="1425" baseline="29239">
              <a:latin typeface="Trebuchet MS"/>
              <a:cs typeface="Trebuchet MS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663847" y="3389971"/>
            <a:ext cx="85090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0" dirty="0">
                <a:latin typeface="Consolas"/>
                <a:cs typeface="Consolas"/>
              </a:rPr>
              <a:t>0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723221" y="3374931"/>
            <a:ext cx="20383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65" dirty="0">
                <a:latin typeface="Consolas"/>
                <a:cs typeface="Consolas"/>
              </a:rPr>
              <a:t>,o0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235347" y="3359892"/>
            <a:ext cx="225425" cy="183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50" dirty="0">
                <a:latin typeface="Consolas"/>
                <a:cs typeface="Consolas"/>
              </a:rPr>
              <a:t>0.D0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634682" y="4253739"/>
            <a:ext cx="5530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5" dirty="0">
                <a:latin typeface="Cambria"/>
                <a:cs typeface="Cambria"/>
              </a:rPr>
              <a:t>21/03/2022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283515" y="4253739"/>
            <a:ext cx="5600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Cambria"/>
                <a:cs typeface="Cambria"/>
              </a:rPr>
              <a:t>3J/03/2022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945018" y="4253739"/>
            <a:ext cx="3543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Cambria"/>
                <a:cs typeface="Cambria"/>
              </a:rPr>
              <a:t>750,61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173171" y="5110738"/>
            <a:ext cx="21653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Trebuchet MS"/>
                <a:cs typeface="Trebuchet MS"/>
              </a:rPr>
              <a:t>(°*</a:t>
            </a:r>
            <a:r>
              <a:rPr sz="950" spc="-20" dirty="0">
                <a:latin typeface="Trebuchet MS"/>
                <a:cs typeface="Trebuchet MS"/>
              </a:rPr>
              <a:t> </a:t>
            </a:r>
            <a:r>
              <a:rPr sz="950" spc="-50" dirty="0">
                <a:latin typeface="Trebuchet MS"/>
                <a:cs typeface="Trebuchet MS"/>
              </a:rPr>
              <a:t>'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638570" y="5110738"/>
            <a:ext cx="55753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85" dirty="0">
                <a:latin typeface="Trebuchet MS"/>
                <a:cs typeface="Trebuchet MS"/>
              </a:rPr>
              <a:t>21/03/2022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300307" y="5110738"/>
            <a:ext cx="551180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90" dirty="0">
                <a:latin typeface="Trebuchet MS"/>
                <a:cs typeface="Trebuchet MS"/>
              </a:rPr>
              <a:t>21/03/2022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955110" y="5110738"/>
            <a:ext cx="34861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45" dirty="0">
                <a:latin typeface="Trebuchet MS"/>
                <a:cs typeface="Trebuchet MS"/>
              </a:rPr>
              <a:t>945,g0</a:t>
            </a:r>
            <a:endParaRPr sz="950">
              <a:latin typeface="Trebuchet MS"/>
              <a:cs typeface="Trebuchet MS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720376" y="6034163"/>
            <a:ext cx="615315" cy="29972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7780" marR="5080" indent="-5715">
              <a:lnSpc>
                <a:spcPts val="969"/>
              </a:lnSpc>
              <a:spcBef>
                <a:spcPts val="310"/>
              </a:spcBef>
            </a:pPr>
            <a:r>
              <a:rPr sz="950" spc="-70" dirty="0">
                <a:latin typeface="Cambria"/>
                <a:cs typeface="Cambria"/>
              </a:rPr>
              <a:t>Professor</a:t>
            </a:r>
            <a:r>
              <a:rPr sz="950" spc="85" dirty="0">
                <a:latin typeface="Cambria"/>
                <a:cs typeface="Cambria"/>
              </a:rPr>
              <a:t> </a:t>
            </a:r>
            <a:r>
              <a:rPr sz="950" spc="-55" dirty="0">
                <a:latin typeface="Cambria"/>
                <a:cs typeface="Cambria"/>
              </a:rPr>
              <a:t>(a)</a:t>
            </a:r>
            <a:r>
              <a:rPr sz="950" spc="-10" dirty="0">
                <a:latin typeface="Cambria"/>
                <a:cs typeface="Cambria"/>
              </a:rPr>
              <a:t> tfolha)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321305" y="6091563"/>
            <a:ext cx="793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Consolas"/>
                <a:cs typeface="Consolas"/>
              </a:rPr>
              <a:t>'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641743" y="6091563"/>
            <a:ext cx="5619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nsolas"/>
                <a:cs typeface="Consolas"/>
              </a:rPr>
              <a:t>Z1/O3f2022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307402" y="6091563"/>
            <a:ext cx="55499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Consolas"/>
                <a:cs typeface="Consolas"/>
              </a:rPr>
              <a:t>2E03/2Oz2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977888" y="6091563"/>
            <a:ext cx="3435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nsolas"/>
                <a:cs typeface="Consolas"/>
              </a:rPr>
              <a:t>948,6D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677758" y="4226417"/>
            <a:ext cx="22923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20" dirty="0">
                <a:latin typeface="Consolas"/>
                <a:cs typeface="Consolas"/>
              </a:rPr>
              <a:t>b,0O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255562" y="4226417"/>
            <a:ext cx="224154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0" dirty="0">
                <a:latin typeface="Consolas"/>
                <a:cs typeface="Consolas"/>
              </a:rPr>
              <a:t>O.OO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7702072" y="5093193"/>
            <a:ext cx="2266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Trebuchet MS"/>
                <a:cs typeface="Trebuchet MS"/>
              </a:rPr>
              <a:t>0,00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267556" y="5093193"/>
            <a:ext cx="22669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Trebuchet MS"/>
                <a:cs typeface="Trebuchet MS"/>
              </a:rPr>
              <a:t>0,00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722161" y="6052461"/>
            <a:ext cx="24637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0,0D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8299677" y="6052461"/>
            <a:ext cx="2406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Cambria"/>
                <a:cs typeface="Cambria"/>
              </a:rPr>
              <a:t>0.00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850279" y="1892540"/>
            <a:ext cx="3333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Cambria"/>
                <a:cs typeface="Cambria"/>
              </a:rPr>
              <a:t>198.67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851817" y="2557034"/>
            <a:ext cx="34607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50" dirty="0">
                <a:latin typeface="Cambria"/>
                <a:cs typeface="Cambria"/>
              </a:rPr>
              <a:t>335,20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871779" y="3345103"/>
            <a:ext cx="36385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0" dirty="0">
                <a:latin typeface="Courier New"/>
                <a:cs typeface="Courier New"/>
              </a:rPr>
              <a:t>710,61</a:t>
            </a:r>
            <a:endParaRPr sz="950">
              <a:latin typeface="Courier New"/>
              <a:cs typeface="Courier New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8900151" y="4208620"/>
            <a:ext cx="35433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Cambria"/>
                <a:cs typeface="Cambria"/>
              </a:rPr>
              <a:t>750.61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927352" y="5044816"/>
            <a:ext cx="34734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75" dirty="0">
                <a:latin typeface="Consolas"/>
                <a:cs typeface="Consolas"/>
              </a:rPr>
              <a:t>g45,60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987468" y="6013609"/>
            <a:ext cx="35052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Cambria"/>
                <a:cs typeface="Cambria"/>
              </a:rPr>
              <a:t>945,60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9442772" y="1931391"/>
            <a:ext cx="45465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70" dirty="0">
                <a:latin typeface="Cambria"/>
                <a:cs typeface="Cambria"/>
              </a:rPr>
              <a:t>Humanos</a:t>
            </a:r>
            <a:endParaRPr sz="950">
              <a:latin typeface="Cambria"/>
              <a:cs typeface="Cambria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446192" y="2481836"/>
            <a:ext cx="449580" cy="2921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510">
              <a:lnSpc>
                <a:spcPts val="1055"/>
              </a:lnSpc>
              <a:spcBef>
                <a:spcPts val="135"/>
              </a:spcBef>
            </a:pPr>
            <a:r>
              <a:rPr sz="950" spc="-10" dirty="0">
                <a:latin typeface="Consolas"/>
                <a:cs typeface="Consolas"/>
              </a:rPr>
              <a:t>Cu:/o&amp;</a:t>
            </a:r>
            <a:endParaRPr sz="950">
              <a:latin typeface="Consolas"/>
              <a:cs typeface="Consolas"/>
            </a:endParaRPr>
          </a:p>
          <a:p>
            <a:pPr marL="12700">
              <a:lnSpc>
                <a:spcPts val="994"/>
              </a:lnSpc>
            </a:pPr>
            <a:r>
              <a:rPr sz="900" spc="-85" dirty="0">
                <a:latin typeface="Consolas"/>
                <a:cs typeface="Consolas"/>
              </a:rPr>
              <a:t>lndietos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9476386" y="3273164"/>
            <a:ext cx="4438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RecufsoS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9491509" y="3390221"/>
            <a:ext cx="45465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35" dirty="0">
                <a:latin typeface="Consolas"/>
                <a:cs typeface="Consolas"/>
              </a:rPr>
              <a:t>HumoopS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503670" y="4133674"/>
            <a:ext cx="477520" cy="28765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8415" marR="5080" indent="-6350">
              <a:lnSpc>
                <a:spcPts val="990"/>
              </a:lnSpc>
              <a:spcBef>
                <a:spcPts val="195"/>
              </a:spcBef>
            </a:pPr>
            <a:r>
              <a:rPr sz="850" spc="-10" dirty="0">
                <a:latin typeface="Cambria"/>
                <a:cs typeface="Cambria"/>
              </a:rPr>
              <a:t>Recursos</a:t>
            </a:r>
            <a:r>
              <a:rPr sz="850" spc="500" dirty="0">
                <a:latin typeface="Cambria"/>
                <a:cs typeface="Cambria"/>
              </a:rPr>
              <a:t> </a:t>
            </a:r>
            <a:r>
              <a:rPr sz="850" spc="-10" dirty="0">
                <a:latin typeface="Cambria"/>
                <a:cs typeface="Cambria"/>
              </a:rPr>
              <a:t>Hu</a:t>
            </a:r>
            <a:r>
              <a:rPr sz="1275" spc="-15" baseline="3267" dirty="0">
                <a:latin typeface="Cambria"/>
                <a:cs typeface="Cambria"/>
              </a:rPr>
              <a:t>manos</a:t>
            </a:r>
            <a:endParaRPr sz="1275" baseline="3267">
              <a:latin typeface="Cambria"/>
              <a:cs typeface="Cambria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9536436" y="4960344"/>
            <a:ext cx="466725" cy="29337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415" marR="5080" indent="-6350">
              <a:lnSpc>
                <a:spcPts val="919"/>
              </a:lnSpc>
              <a:spcBef>
                <a:spcPts val="350"/>
              </a:spcBef>
            </a:pPr>
            <a:r>
              <a:rPr sz="950" spc="-60" dirty="0">
                <a:latin typeface="Trebuchet MS"/>
                <a:cs typeface="Trebuchet MS"/>
              </a:rPr>
              <a:t>ftocursos </a:t>
            </a:r>
            <a:r>
              <a:rPr sz="950" spc="-65" dirty="0">
                <a:latin typeface="Trebuchet MS"/>
                <a:cs typeface="Trebuchet MS"/>
              </a:rPr>
              <a:t>fluman0s</a:t>
            </a:r>
            <a:endParaRPr sz="9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1168" y="1049742"/>
            <a:ext cx="0" cy="5345430"/>
          </a:xfrm>
          <a:custGeom>
            <a:avLst/>
            <a:gdLst/>
            <a:ahLst/>
            <a:cxnLst/>
            <a:rect l="l" t="t" r="r" b="b"/>
            <a:pathLst>
              <a:path h="5345430">
                <a:moveTo>
                  <a:pt x="0" y="534502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71663" y="1236231"/>
            <a:ext cx="0" cy="5158740"/>
          </a:xfrm>
          <a:custGeom>
            <a:avLst/>
            <a:gdLst/>
            <a:ahLst/>
            <a:cxnLst/>
            <a:rect l="l" t="t" r="r" b="b"/>
            <a:pathLst>
              <a:path h="5158740">
                <a:moveTo>
                  <a:pt x="0" y="5158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33400" y="1236231"/>
            <a:ext cx="0" cy="5165090"/>
          </a:xfrm>
          <a:custGeom>
            <a:avLst/>
            <a:gdLst/>
            <a:ahLst/>
            <a:cxnLst/>
            <a:rect l="l" t="t" r="r" b="b"/>
            <a:pathLst>
              <a:path h="5165090">
                <a:moveTo>
                  <a:pt x="0" y="516455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9359" y="1242247"/>
            <a:ext cx="0" cy="5158740"/>
          </a:xfrm>
          <a:custGeom>
            <a:avLst/>
            <a:gdLst/>
            <a:ahLst/>
            <a:cxnLst/>
            <a:rect l="l" t="t" r="r" b="b"/>
            <a:pathLst>
              <a:path h="5158740">
                <a:moveTo>
                  <a:pt x="0" y="5158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60621" y="1236231"/>
            <a:ext cx="0" cy="5165090"/>
          </a:xfrm>
          <a:custGeom>
            <a:avLst/>
            <a:gdLst/>
            <a:ahLst/>
            <a:cxnLst/>
            <a:rect l="l" t="t" r="r" b="b"/>
            <a:pathLst>
              <a:path h="5165090">
                <a:moveTo>
                  <a:pt x="0" y="516455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21669" y="1242247"/>
            <a:ext cx="0" cy="5158740"/>
          </a:xfrm>
          <a:custGeom>
            <a:avLst/>
            <a:gdLst/>
            <a:ahLst/>
            <a:cxnLst/>
            <a:rect l="l" t="t" r="r" b="b"/>
            <a:pathLst>
              <a:path h="5158740">
                <a:moveTo>
                  <a:pt x="0" y="5158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36069" y="1236231"/>
            <a:ext cx="0" cy="5165090"/>
          </a:xfrm>
          <a:custGeom>
            <a:avLst/>
            <a:gdLst/>
            <a:ahLst/>
            <a:cxnLst/>
            <a:rect l="l" t="t" r="r" b="b"/>
            <a:pathLst>
              <a:path h="5165090">
                <a:moveTo>
                  <a:pt x="0" y="5164554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79759" y="1242247"/>
            <a:ext cx="0" cy="5158740"/>
          </a:xfrm>
          <a:custGeom>
            <a:avLst/>
            <a:gdLst/>
            <a:ahLst/>
            <a:cxnLst/>
            <a:rect l="l" t="t" r="r" b="b"/>
            <a:pathLst>
              <a:path h="5158740">
                <a:moveTo>
                  <a:pt x="0" y="5158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35480" y="1236231"/>
            <a:ext cx="0" cy="5158740"/>
          </a:xfrm>
          <a:custGeom>
            <a:avLst/>
            <a:gdLst/>
            <a:ahLst/>
            <a:cxnLst/>
            <a:rect l="l" t="t" r="r" b="b"/>
            <a:pathLst>
              <a:path h="5158740">
                <a:moveTo>
                  <a:pt x="0" y="51585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75422" y="1230215"/>
            <a:ext cx="0" cy="5146675"/>
          </a:xfrm>
          <a:custGeom>
            <a:avLst/>
            <a:gdLst/>
            <a:ahLst/>
            <a:cxnLst/>
            <a:rect l="l" t="t" r="r" b="b"/>
            <a:pathLst>
              <a:path h="5146675">
                <a:moveTo>
                  <a:pt x="0" y="5146507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40906" y="1224199"/>
            <a:ext cx="0" cy="5146675"/>
          </a:xfrm>
          <a:custGeom>
            <a:avLst/>
            <a:gdLst/>
            <a:ahLst/>
            <a:cxnLst/>
            <a:rect l="l" t="t" r="r" b="b"/>
            <a:pathLst>
              <a:path h="5146675">
                <a:moveTo>
                  <a:pt x="0" y="5146507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778580" y="1212169"/>
            <a:ext cx="0" cy="4424680"/>
          </a:xfrm>
          <a:custGeom>
            <a:avLst/>
            <a:gdLst/>
            <a:ahLst/>
            <a:cxnLst/>
            <a:rect l="l" t="t" r="r" b="b"/>
            <a:pathLst>
              <a:path h="4424680">
                <a:moveTo>
                  <a:pt x="0" y="4424612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68128" y="1206153"/>
            <a:ext cx="0" cy="4352925"/>
          </a:xfrm>
          <a:custGeom>
            <a:avLst/>
            <a:gdLst/>
            <a:ahLst/>
            <a:cxnLst/>
            <a:rect l="l" t="t" r="r" b="b"/>
            <a:pathLst>
              <a:path h="4352925">
                <a:moveTo>
                  <a:pt x="0" y="4352423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84006" y="989583"/>
            <a:ext cx="0" cy="3901440"/>
          </a:xfrm>
          <a:custGeom>
            <a:avLst/>
            <a:gdLst/>
            <a:ahLst/>
            <a:cxnLst/>
            <a:rect l="l" t="t" r="r" b="b"/>
            <a:pathLst>
              <a:path h="3901440">
                <a:moveTo>
                  <a:pt x="0" y="3901238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162212" y="4478742"/>
            <a:ext cx="0" cy="1819910"/>
          </a:xfrm>
          <a:custGeom>
            <a:avLst/>
            <a:gdLst/>
            <a:ahLst/>
            <a:cxnLst/>
            <a:rect l="l" t="t" r="r" b="b"/>
            <a:pathLst>
              <a:path h="1819910">
                <a:moveTo>
                  <a:pt x="0" y="1819776"/>
                </a:moveTo>
                <a:lnTo>
                  <a:pt x="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7632" y="6381235"/>
            <a:ext cx="8503920" cy="0"/>
          </a:xfrm>
          <a:custGeom>
            <a:avLst/>
            <a:gdLst/>
            <a:ahLst/>
            <a:cxnLst/>
            <a:rect l="l" t="t" r="r" b="b"/>
            <a:pathLst>
              <a:path w="8503920">
                <a:moveTo>
                  <a:pt x="0" y="0"/>
                </a:moveTo>
                <a:lnTo>
                  <a:pt x="8503317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79344" y="6315061"/>
            <a:ext cx="1338580" cy="0"/>
          </a:xfrm>
          <a:custGeom>
            <a:avLst/>
            <a:gdLst/>
            <a:ahLst/>
            <a:cxnLst/>
            <a:rect l="l" t="t" r="r" b="b"/>
            <a:pathLst>
              <a:path w="1338579">
                <a:moveTo>
                  <a:pt x="0" y="0"/>
                </a:moveTo>
                <a:lnTo>
                  <a:pt x="1338512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3648" y="5460819"/>
            <a:ext cx="9556115" cy="0"/>
          </a:xfrm>
          <a:custGeom>
            <a:avLst/>
            <a:gdLst/>
            <a:ahLst/>
            <a:cxnLst/>
            <a:rect l="l" t="t" r="r" b="b"/>
            <a:pathLst>
              <a:path w="9556115">
                <a:moveTo>
                  <a:pt x="0" y="0"/>
                </a:moveTo>
                <a:lnTo>
                  <a:pt x="955608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7632" y="4420087"/>
            <a:ext cx="9526270" cy="0"/>
          </a:xfrm>
          <a:custGeom>
            <a:avLst/>
            <a:gdLst/>
            <a:ahLst/>
            <a:cxnLst/>
            <a:rect l="l" t="t" r="r" b="b"/>
            <a:pathLst>
              <a:path w="9526270">
                <a:moveTo>
                  <a:pt x="0" y="0"/>
                </a:moveTo>
                <a:lnTo>
                  <a:pt x="9526001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7632" y="3505687"/>
            <a:ext cx="9508490" cy="0"/>
          </a:xfrm>
          <a:custGeom>
            <a:avLst/>
            <a:gdLst/>
            <a:ahLst/>
            <a:cxnLst/>
            <a:rect l="l" t="t" r="r" b="b"/>
            <a:pathLst>
              <a:path w="9508490">
                <a:moveTo>
                  <a:pt x="0" y="0"/>
                </a:moveTo>
                <a:lnTo>
                  <a:pt x="9507954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9664" y="2585271"/>
            <a:ext cx="9472295" cy="0"/>
          </a:xfrm>
          <a:custGeom>
            <a:avLst/>
            <a:gdLst/>
            <a:ahLst/>
            <a:cxnLst/>
            <a:rect l="l" t="t" r="r" b="b"/>
            <a:pathLst>
              <a:path w="9472295">
                <a:moveTo>
                  <a:pt x="0" y="0"/>
                </a:moveTo>
                <a:lnTo>
                  <a:pt x="9471859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9664" y="1670873"/>
            <a:ext cx="9441815" cy="0"/>
          </a:xfrm>
          <a:custGeom>
            <a:avLst/>
            <a:gdLst/>
            <a:ahLst/>
            <a:cxnLst/>
            <a:rect l="l" t="t" r="r" b="b"/>
            <a:pathLst>
              <a:path w="9441815">
                <a:moveTo>
                  <a:pt x="0" y="0"/>
                </a:moveTo>
                <a:lnTo>
                  <a:pt x="9441780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9664" y="1237735"/>
            <a:ext cx="9429750" cy="0"/>
          </a:xfrm>
          <a:custGeom>
            <a:avLst/>
            <a:gdLst/>
            <a:ahLst/>
            <a:cxnLst/>
            <a:rect l="l" t="t" r="r" b="b"/>
            <a:pathLst>
              <a:path w="9429750">
                <a:moveTo>
                  <a:pt x="0" y="0"/>
                </a:moveTo>
                <a:lnTo>
                  <a:pt x="9429748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19664" y="1051246"/>
            <a:ext cx="9424035" cy="0"/>
          </a:xfrm>
          <a:custGeom>
            <a:avLst/>
            <a:gdLst/>
            <a:ahLst/>
            <a:cxnLst/>
            <a:rect l="l" t="t" r="r" b="b"/>
            <a:pathLst>
              <a:path w="9424035">
                <a:moveTo>
                  <a:pt x="0" y="0"/>
                </a:moveTo>
                <a:lnTo>
                  <a:pt x="9423732" y="0"/>
                </a:lnTo>
              </a:path>
            </a:pathLst>
          </a:custGeom>
          <a:ln w="3175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50244" y="1371587"/>
            <a:ext cx="463215" cy="10226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80134" y="5480370"/>
            <a:ext cx="12031" cy="168442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31217" y="4872776"/>
            <a:ext cx="318836" cy="108284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91576" y="3609460"/>
            <a:ext cx="78205" cy="66173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67891" y="433124"/>
            <a:ext cx="132347" cy="150394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30505" y="1309006"/>
            <a:ext cx="573405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5240" marR="5080" indent="-3175">
              <a:lnSpc>
                <a:spcPts val="990"/>
              </a:lnSpc>
              <a:spcBef>
                <a:spcPts val="245"/>
              </a:spcBef>
            </a:pPr>
            <a:r>
              <a:rPr sz="900" spc="-10" dirty="0">
                <a:latin typeface="Arial MT"/>
                <a:cs typeface="Arial MT"/>
              </a:rPr>
              <a:t>Vfncuîo Financairo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79673" y="6936023"/>
            <a:ext cx="1789430" cy="15875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900" i="1" spc="-10" dirty="0">
                <a:latin typeface="Arial"/>
                <a:cs typeface="Arial"/>
              </a:rPr>
              <a:t>www.łei130J9,com.br/sp/guarulhos/</a:t>
            </a:r>
            <a:endParaRPr sz="9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01211" y="6943418"/>
            <a:ext cx="388620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25"/>
              </a:lnSpc>
            </a:pPr>
            <a:r>
              <a:rPr sz="1050" i="1" spc="-55" dirty="0">
                <a:latin typeface="Calibri"/>
                <a:cs typeface="Calibri"/>
              </a:rPr>
              <a:t>Pág.</a:t>
            </a:r>
            <a:r>
              <a:rPr sz="1050" i="1" spc="20" dirty="0">
                <a:latin typeface="Calibri"/>
                <a:cs typeface="Calibri"/>
              </a:rPr>
              <a:t> </a:t>
            </a:r>
            <a:r>
              <a:rPr sz="1050" i="1" spc="-45" dirty="0">
                <a:latin typeface="Calibri"/>
                <a:cs typeface="Calibri"/>
              </a:rPr>
              <a:t>10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2922" y="1796285"/>
            <a:ext cx="636270" cy="682625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43815" marR="30480" indent="-6350">
              <a:lnSpc>
                <a:spcPct val="91000"/>
              </a:lnSpc>
              <a:spcBef>
                <a:spcPts val="234"/>
              </a:spcBef>
            </a:pPr>
            <a:r>
              <a:rPr sz="900" spc="-140" dirty="0">
                <a:latin typeface="Arial MT"/>
                <a:cs typeface="Arial MT"/>
              </a:rPr>
              <a:t>BANCO</a:t>
            </a:r>
            <a:r>
              <a:rPr sz="900" spc="9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OO </a:t>
            </a:r>
            <a:r>
              <a:rPr sz="900" spc="-75" dirty="0">
                <a:latin typeface="Arial MT"/>
                <a:cs typeface="Arial MT"/>
              </a:rPr>
              <a:t>BRASîL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80" dirty="0">
                <a:latin typeface="Arial MT"/>
                <a:cs typeface="Arial MT"/>
              </a:rPr>
              <a:t>AG.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00" spc="-60" dirty="0">
                <a:latin typeface="Arial MT"/>
                <a:cs typeface="Arial MT"/>
              </a:rPr>
              <a:t>4770-</a:t>
            </a:r>
            <a:r>
              <a:rPr sz="900" spc="-45" dirty="0">
                <a:latin typeface="Arial MT"/>
                <a:cs typeface="Arial MT"/>
              </a:rPr>
              <a:t>8,</a:t>
            </a:r>
            <a:r>
              <a:rPr sz="900" spc="35" dirty="0">
                <a:latin typeface="Arial MT"/>
                <a:cs typeface="Arial MT"/>
              </a:rPr>
              <a:t> </a:t>
            </a:r>
            <a:r>
              <a:rPr sz="900" spc="-65" dirty="0">
                <a:latin typeface="Arial MT"/>
                <a:cs typeface="Arial MT"/>
              </a:rPr>
              <a:t>C/C</a:t>
            </a:r>
            <a:endParaRPr sz="900">
              <a:latin typeface="Arial MT"/>
              <a:cs typeface="Arial MT"/>
            </a:endParaRPr>
          </a:p>
          <a:p>
            <a:pPr marL="43180">
              <a:lnSpc>
                <a:spcPts val="915"/>
              </a:lnSpc>
            </a:pPr>
            <a:r>
              <a:rPr sz="850" spc="-35" dirty="0">
                <a:latin typeface="Arial MT"/>
                <a:cs typeface="Arial MT"/>
              </a:rPr>
              <a:t>23.448-</a:t>
            </a:r>
            <a:r>
              <a:rPr sz="850" spc="-50" dirty="0">
                <a:latin typeface="Arial MT"/>
                <a:cs typeface="Arial MT"/>
              </a:rPr>
              <a:t>6</a:t>
            </a:r>
            <a:endParaRPr sz="850">
              <a:latin typeface="Arial MT"/>
              <a:cs typeface="Arial MT"/>
            </a:endParaRPr>
          </a:p>
          <a:p>
            <a:pPr marL="46355">
              <a:lnSpc>
                <a:spcPct val="100000"/>
              </a:lnSpc>
              <a:spcBef>
                <a:spcPts val="90"/>
              </a:spcBef>
            </a:pPr>
            <a:r>
              <a:rPr sz="1350" baseline="6172" dirty="0">
                <a:latin typeface="Arial MT"/>
                <a:cs typeface="Arial MT"/>
              </a:rPr>
              <a:t>ł</a:t>
            </a:r>
            <a:r>
              <a:rPr sz="1350" spc="577" baseline="6172" dirty="0">
                <a:latin typeface="Arial MT"/>
                <a:cs typeface="Arial MT"/>
              </a:rPr>
              <a:t> </a:t>
            </a:r>
            <a:r>
              <a:rPr sz="1350" spc="-15" baseline="6172" dirty="0">
                <a:latin typeface="Arial MT"/>
                <a:cs typeface="Arial MT"/>
              </a:rPr>
              <a:t>unicipal</a:t>
            </a:r>
            <a:r>
              <a:rPr sz="900" spc="-10" dirty="0">
                <a:latin typeface="Arial MT"/>
                <a:cs typeface="Arial MT"/>
              </a:rPr>
              <a:t>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2306" y="2725974"/>
            <a:ext cx="603885" cy="66484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21590" indent="6350">
              <a:lnSpc>
                <a:spcPct val="91400"/>
              </a:lnSpc>
              <a:spcBef>
                <a:spcPts val="225"/>
              </a:spcBef>
            </a:pPr>
            <a:r>
              <a:rPr sz="850" spc="-100" dirty="0">
                <a:latin typeface="Arial MT"/>
                <a:cs typeface="Arial MT"/>
              </a:rPr>
              <a:t>BANCO</a:t>
            </a:r>
            <a:r>
              <a:rPr sz="850" spc="40" dirty="0">
                <a:latin typeface="Arial MT"/>
                <a:cs typeface="Arial MT"/>
              </a:rPr>
              <a:t> </a:t>
            </a:r>
            <a:r>
              <a:rPr sz="850" spc="-25" dirty="0">
                <a:latin typeface="Arial MT"/>
                <a:cs typeface="Arial MT"/>
              </a:rPr>
              <a:t>DO </a:t>
            </a:r>
            <a:r>
              <a:rPr sz="900" spc="-75" dirty="0">
                <a:latin typeface="Arial MT"/>
                <a:cs typeface="Arial MT"/>
              </a:rPr>
              <a:t>BRASIL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80" dirty="0">
                <a:latin typeface="Arial MT"/>
                <a:cs typeface="Arial MT"/>
              </a:rPr>
              <a:t>AG.</a:t>
            </a:r>
            <a:r>
              <a:rPr sz="900" spc="-35" dirty="0">
                <a:latin typeface="Arial MT"/>
                <a:cs typeface="Arial MT"/>
              </a:rPr>
              <a:t> </a:t>
            </a:r>
            <a:r>
              <a:rPr sz="850" spc="-35" dirty="0">
                <a:latin typeface="Arial MT"/>
                <a:cs typeface="Arial MT"/>
              </a:rPr>
              <a:t>4770-</a:t>
            </a:r>
            <a:r>
              <a:rPr sz="850" dirty="0">
                <a:latin typeface="Arial MT"/>
                <a:cs typeface="Arial MT"/>
              </a:rPr>
              <a:t>8,</a:t>
            </a:r>
            <a:r>
              <a:rPr sz="850" spc="40" dirty="0">
                <a:latin typeface="Arial MT"/>
                <a:cs typeface="Arial MT"/>
              </a:rPr>
              <a:t> </a:t>
            </a:r>
            <a:r>
              <a:rPr sz="850" spc="-35" dirty="0">
                <a:latin typeface="Arial MT"/>
                <a:cs typeface="Arial MT"/>
              </a:rPr>
              <a:t>C/C</a:t>
            </a:r>
            <a:endParaRPr sz="850">
              <a:latin typeface="Arial MT"/>
              <a:cs typeface="Arial MT"/>
            </a:endParaRPr>
          </a:p>
          <a:p>
            <a:pPr marL="23495">
              <a:lnSpc>
                <a:spcPts val="969"/>
              </a:lnSpc>
            </a:pPr>
            <a:r>
              <a:rPr sz="850" spc="-10" dirty="0">
                <a:latin typeface="Arial MT"/>
                <a:cs typeface="Arial MT"/>
              </a:rPr>
              <a:t>23.448•6</a:t>
            </a:r>
            <a:endParaRPr sz="850">
              <a:latin typeface="Arial MT"/>
              <a:cs typeface="Arial MT"/>
            </a:endParaRPr>
          </a:p>
          <a:p>
            <a:pPr marL="19685">
              <a:lnSpc>
                <a:spcPts val="1080"/>
              </a:lnSpc>
            </a:pPr>
            <a:r>
              <a:rPr sz="900" spc="-10" dirty="0">
                <a:latin typeface="Arial MT"/>
                <a:cs typeface="Arial MT"/>
              </a:rPr>
              <a:t>(</a:t>
            </a:r>
            <a:r>
              <a:rPr sz="1350" spc="-15" baseline="3086" dirty="0">
                <a:latin typeface="Arial MT"/>
                <a:cs typeface="Arial MT"/>
              </a:rPr>
              <a:t>Municipal)</a:t>
            </a:r>
            <a:endParaRPr sz="1350" baseline="3086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8322" y="3643131"/>
            <a:ext cx="579755" cy="28575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919"/>
              </a:lnSpc>
              <a:spcBef>
                <a:spcPts val="300"/>
              </a:spcBef>
            </a:pPr>
            <a:r>
              <a:rPr sz="900" spc="-135" dirty="0">
                <a:latin typeface="Arial MT"/>
                <a:cs typeface="Arial MT"/>
              </a:rPr>
              <a:t>BANCO</a:t>
            </a:r>
            <a:r>
              <a:rPr sz="900" spc="8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 </a:t>
            </a:r>
            <a:r>
              <a:rPr sz="900" spc="-110" dirty="0">
                <a:latin typeface="Arial MT"/>
                <a:cs typeface="Arial MT"/>
              </a:rPr>
              <a:t>BRASIL,</a:t>
            </a:r>
            <a:r>
              <a:rPr sz="900" spc="85" dirty="0">
                <a:latin typeface="Arial MT"/>
                <a:cs typeface="Arial MT"/>
              </a:rPr>
              <a:t> </a:t>
            </a:r>
            <a:r>
              <a:rPr sz="900" spc="-80" dirty="0">
                <a:latin typeface="Arial MT"/>
                <a:cs typeface="Arial MT"/>
              </a:rPr>
              <a:t>AG.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2306" y="4623705"/>
            <a:ext cx="585470" cy="65468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3970" marR="5080" indent="-1270">
              <a:lnSpc>
                <a:spcPct val="90900"/>
              </a:lnSpc>
              <a:spcBef>
                <a:spcPts val="235"/>
              </a:spcBef>
            </a:pPr>
            <a:r>
              <a:rPr sz="900" spc="-125" dirty="0">
                <a:latin typeface="Arial MT"/>
                <a:cs typeface="Arial MT"/>
              </a:rPr>
              <a:t>BANCO</a:t>
            </a:r>
            <a:r>
              <a:rPr sz="900" spc="70" dirty="0">
                <a:latin typeface="Arial MT"/>
                <a:cs typeface="Arial MT"/>
              </a:rPr>
              <a:t> </a:t>
            </a:r>
            <a:r>
              <a:rPr sz="900" spc="-35" dirty="0">
                <a:latin typeface="Arial MT"/>
                <a:cs typeface="Arial MT"/>
              </a:rPr>
              <a:t>gO </a:t>
            </a:r>
            <a:r>
              <a:rPr sz="900" spc="-75" dirty="0">
                <a:latin typeface="Arial MT"/>
                <a:cs typeface="Arial MT"/>
              </a:rPr>
              <a:t>BRASîL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75" dirty="0">
                <a:latin typeface="Arial MT"/>
                <a:cs typeface="Arial MT"/>
              </a:rPr>
              <a:t>AG.</a:t>
            </a:r>
            <a:r>
              <a:rPr sz="900" spc="-40" dirty="0">
                <a:latin typeface="Arial MT"/>
                <a:cs typeface="Arial MT"/>
              </a:rPr>
              <a:t> </a:t>
            </a:r>
            <a:r>
              <a:rPr sz="850" spc="-40" dirty="0">
                <a:latin typeface="Arial MT"/>
                <a:cs typeface="Arial MT"/>
              </a:rPr>
              <a:t>47Y0-</a:t>
            </a:r>
            <a:r>
              <a:rPr sz="850" spc="-10" dirty="0">
                <a:latin typeface="Arial MT"/>
                <a:cs typeface="Arial MT"/>
              </a:rPr>
              <a:t>8, </a:t>
            </a:r>
            <a:r>
              <a:rPr sz="850" spc="-40" dirty="0">
                <a:latin typeface="Arial MT"/>
                <a:cs typeface="Arial MT"/>
              </a:rPr>
              <a:t>C/C</a:t>
            </a:r>
            <a:endParaRPr sz="850">
              <a:latin typeface="Arial MT"/>
              <a:cs typeface="Arial MT"/>
            </a:endParaRPr>
          </a:p>
          <a:p>
            <a:pPr marL="17780">
              <a:lnSpc>
                <a:spcPts val="925"/>
              </a:lnSpc>
            </a:pPr>
            <a:r>
              <a:rPr sz="850" spc="-35" dirty="0">
                <a:latin typeface="Arial MT"/>
                <a:cs typeface="Arial MT"/>
              </a:rPr>
              <a:t>23.448-</a:t>
            </a:r>
            <a:r>
              <a:rPr sz="850" spc="-50" dirty="0">
                <a:latin typeface="Arial MT"/>
                <a:cs typeface="Arial MT"/>
              </a:rPr>
              <a:t>6</a:t>
            </a:r>
            <a:endParaRPr sz="850">
              <a:latin typeface="Arial MT"/>
              <a:cs typeface="Arial MT"/>
            </a:endParaRPr>
          </a:p>
          <a:p>
            <a:pPr marL="13970">
              <a:lnSpc>
                <a:spcPts val="994"/>
              </a:lnSpc>
            </a:pPr>
            <a:r>
              <a:rPr sz="850" spc="-10" dirty="0">
                <a:latin typeface="Arial MT"/>
                <a:cs typeface="Arial MT"/>
              </a:rPr>
              <a:t>(Municipal}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94815" y="227668"/>
            <a:ext cx="6367145" cy="375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ts val="1360"/>
              </a:lnSpc>
              <a:spcBef>
                <a:spcPts val="130"/>
              </a:spcBef>
            </a:pPr>
            <a:r>
              <a:rPr sz="1200" spc="-95" dirty="0">
                <a:latin typeface="Arial MT"/>
                <a:cs typeface="Arial MT"/>
              </a:rPr>
              <a:t>AMAA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ASSOCłAÇ&amp;O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DOS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185" dirty="0">
                <a:latin typeface="Arial MT"/>
                <a:cs typeface="Arial MT"/>
              </a:rPr>
              <a:t>łńORADORES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PARA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0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DESENVOLVINENTO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50" dirty="0">
                <a:latin typeface="Arial MT"/>
                <a:cs typeface="Arial MT"/>
              </a:rPr>
              <a:t>DO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ÁGuA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AzuL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45" dirty="0">
                <a:latin typeface="Arial MT"/>
                <a:cs typeface="Arial MT"/>
              </a:rPr>
              <a:t>FILIAL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800" spc="-37" baseline="6944" dirty="0">
                <a:latin typeface="Arial MT"/>
                <a:cs typeface="Arial MT"/>
              </a:rPr>
              <a:t>łV</a:t>
            </a:r>
            <a:endParaRPr sz="1800" baseline="6944">
              <a:latin typeface="Arial MT"/>
              <a:cs typeface="Arial MT"/>
            </a:endParaRPr>
          </a:p>
          <a:p>
            <a:pPr marL="38100">
              <a:lnSpc>
                <a:spcPts val="1360"/>
              </a:lnSpc>
            </a:pPr>
            <a:r>
              <a:rPr sz="1200" spc="-105" dirty="0">
                <a:latin typeface="Arial MT"/>
                <a:cs typeface="Arial MT"/>
              </a:rPr>
              <a:t>Avenida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Lydia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de</a:t>
            </a:r>
            <a:r>
              <a:rPr sz="1200" spc="-140" dirty="0">
                <a:latin typeface="Arial MT"/>
                <a:cs typeface="Arial MT"/>
              </a:rPr>
              <a:t> </a:t>
            </a:r>
            <a:r>
              <a:rPr sz="1200" spc="-130" dirty="0">
                <a:latin typeface="Arial MT"/>
                <a:cs typeface="Arial MT"/>
              </a:rPr>
              <a:t>Jesus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Nendonça,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1146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25" dirty="0">
                <a:latin typeface="Arial MT"/>
                <a:cs typeface="Arial MT"/>
              </a:rPr>
              <a:t>Água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Azul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Gvarulhos/SP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84832" y="1315021"/>
            <a:ext cx="408940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3335" marR="5080" indent="-1270">
              <a:lnSpc>
                <a:spcPts val="990"/>
              </a:lnSpc>
              <a:spcBef>
                <a:spcPts val="245"/>
              </a:spcBef>
            </a:pPr>
            <a:r>
              <a:rPr sz="900" spc="-20" dirty="0">
                <a:latin typeface="Arial MT"/>
                <a:cs typeface="Arial MT"/>
              </a:rPr>
              <a:t>Lança•• </a:t>
            </a:r>
            <a:r>
              <a:rPr sz="900" spc="-10" dirty="0">
                <a:latin typeface="Arial MT"/>
                <a:cs typeface="Arial MT"/>
              </a:rPr>
              <a:t>mento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34073" y="1315021"/>
            <a:ext cx="689610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-635">
              <a:lnSpc>
                <a:spcPts val="990"/>
              </a:lnSpc>
              <a:spcBef>
                <a:spcPts val="245"/>
              </a:spcBef>
            </a:pPr>
            <a:r>
              <a:rPr sz="900" dirty="0">
                <a:latin typeface="Arial MT"/>
                <a:cs typeface="Arial MT"/>
              </a:rPr>
              <a:t>Documento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/</a:t>
            </a:r>
            <a:r>
              <a:rPr sz="900" dirty="0">
                <a:latin typeface="Arial MT"/>
                <a:cs typeface="Arial MT"/>
              </a:rPr>
              <a:t> N*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Doc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89477" y="1315021"/>
            <a:ext cx="401320" cy="294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4604" marR="5080" indent="-2540">
              <a:lnSpc>
                <a:spcPts val="990"/>
              </a:lnSpc>
              <a:spcBef>
                <a:spcPts val="245"/>
              </a:spcBef>
            </a:pPr>
            <a:r>
              <a:rPr sz="900" spc="-10" dirty="0">
                <a:latin typeface="Arial MT"/>
                <a:cs typeface="Arial MT"/>
              </a:rPr>
              <a:t>OrX/N° Extrato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30179" y="1675718"/>
            <a:ext cx="661670" cy="90868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3810">
              <a:lnSpc>
                <a:spcPct val="91600"/>
              </a:lnSpc>
              <a:spcBef>
                <a:spcPts val="229"/>
              </a:spcBef>
            </a:pPr>
            <a:r>
              <a:rPr sz="950" spc="-10" dirty="0">
                <a:latin typeface="Trebuchet MS"/>
                <a:cs typeface="Trebuchet MS"/>
              </a:rPr>
              <a:t>Folha </a:t>
            </a:r>
            <a:r>
              <a:rPr sz="900" spc="-50" dirty="0">
                <a:latin typeface="Trebuchet MS"/>
                <a:cs typeface="Trebuchet MS"/>
              </a:rPr>
              <a:t>Pagamento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sz="900" spc="-50" dirty="0">
                <a:latin typeface="Trebuchet MS"/>
                <a:cs typeface="Trebuchet MS"/>
              </a:rPr>
              <a:t>- </a:t>
            </a:r>
            <a:r>
              <a:rPr sz="850" dirty="0">
                <a:latin typeface="Trebuchet MS"/>
                <a:cs typeface="Trebuchet MS"/>
              </a:rPr>
              <a:t>52</a:t>
            </a:r>
            <a:r>
              <a:rPr sz="850" spc="-55" dirty="0">
                <a:latin typeface="Trebuchet MS"/>
                <a:cs typeface="Trebuchet MS"/>
              </a:rPr>
              <a:t> </a:t>
            </a:r>
            <a:r>
              <a:rPr sz="850" dirty="0">
                <a:latin typeface="Trebuchet MS"/>
                <a:cs typeface="Trebuchet MS"/>
              </a:rPr>
              <a:t>-</a:t>
            </a:r>
            <a:r>
              <a:rPr sz="850" spc="-40" dirty="0">
                <a:latin typeface="Trebuchet MS"/>
                <a:cs typeface="Trebuchet MS"/>
              </a:rPr>
              <a:t> </a:t>
            </a:r>
            <a:r>
              <a:rPr sz="850" spc="-20" dirty="0">
                <a:latin typeface="Trebuchet MS"/>
                <a:cs typeface="Trebuchet MS"/>
              </a:rPr>
              <a:t>HOL. </a:t>
            </a:r>
            <a:r>
              <a:rPr sz="900" spc="-10" dirty="0">
                <a:latin typeface="Trebuchet MS"/>
                <a:cs typeface="Trebuchet MS"/>
              </a:rPr>
              <a:t>ADIANT. </a:t>
            </a:r>
            <a:r>
              <a:rPr sz="800" dirty="0">
                <a:latin typeface="Trebuchet MS"/>
                <a:cs typeface="Trebuchet MS"/>
              </a:rPr>
              <a:t>FEVER.</a:t>
            </a:r>
            <a:r>
              <a:rPr sz="800" spc="-5" dirty="0">
                <a:latin typeface="Trebuchet MS"/>
                <a:cs typeface="Trebuchet MS"/>
              </a:rPr>
              <a:t> </a:t>
            </a:r>
            <a:r>
              <a:rPr sz="800" spc="-50" dirty="0">
                <a:latin typeface="Trebuchet MS"/>
                <a:cs typeface="Trebuchet MS"/>
              </a:rPr>
              <a:t>-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900" spc="-30" dirty="0">
                <a:latin typeface="Trebuchet MS"/>
                <a:cs typeface="Trebuchet MS"/>
              </a:rPr>
              <a:t>TELNA</a:t>
            </a:r>
            <a:r>
              <a:rPr sz="900" spc="-20" dirty="0">
                <a:latin typeface="Trebuchet MS"/>
                <a:cs typeface="Trebuchet MS"/>
              </a:rPr>
              <a:t> </a:t>
            </a:r>
            <a:r>
              <a:rPr sz="900" spc="-30" dirty="0">
                <a:latin typeface="Trebuchet MS"/>
                <a:cs typeface="Trebuchet MS"/>
              </a:rPr>
              <a:t>ALVES </a:t>
            </a:r>
            <a:r>
              <a:rPr sz="900" dirty="0">
                <a:latin typeface="Trebuchet MS"/>
                <a:cs typeface="Trebuchet MS"/>
              </a:rPr>
              <a:t>DE</a:t>
            </a:r>
            <a:r>
              <a:rPr sz="900" spc="-60" dirty="0">
                <a:latin typeface="Trebuchet MS"/>
                <a:cs typeface="Trebuchet MS"/>
              </a:rPr>
              <a:t> </a:t>
            </a:r>
            <a:r>
              <a:rPr sz="900" spc="-10" dirty="0">
                <a:latin typeface="Trebuchet MS"/>
                <a:cs typeface="Trebuchet MS"/>
              </a:rPr>
              <a:t>SOUZA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83514" y="1928882"/>
            <a:ext cx="504825" cy="40640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1270">
              <a:lnSpc>
                <a:spcPct val="94700"/>
              </a:lnSpc>
              <a:spcBef>
                <a:spcPts val="190"/>
              </a:spcBef>
            </a:pPr>
            <a:r>
              <a:rPr sz="850" spc="-10" dirty="0">
                <a:latin typeface="Trebuchet MS"/>
                <a:cs typeface="Trebuchet MS"/>
              </a:rPr>
              <a:t>Débito </a:t>
            </a:r>
            <a:r>
              <a:rPr sz="1350" spc="-67" baseline="3086" dirty="0">
                <a:latin typeface="Trebuchet MS"/>
                <a:cs typeface="Trebuchet MS"/>
              </a:rPr>
              <a:t>eletrô</a:t>
            </a:r>
            <a:r>
              <a:rPr sz="900" spc="-45" dirty="0">
                <a:latin typeface="Trebuchet MS"/>
                <a:cs typeface="Trebuchet MS"/>
              </a:rPr>
              <a:t>ni</a:t>
            </a:r>
            <a:r>
              <a:rPr sz="1350" spc="-67" baseline="3086" dirty="0">
                <a:latin typeface="Trebuchet MS"/>
                <a:cs typeface="Trebuchet MS"/>
              </a:rPr>
              <a:t>co </a:t>
            </a:r>
            <a:r>
              <a:rPr sz="800" spc="-25" dirty="0">
                <a:latin typeface="Trebuchet MS"/>
                <a:cs typeface="Trebuchet MS"/>
              </a:rPr>
              <a:t>(D)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28437" y="2602401"/>
            <a:ext cx="646430" cy="90551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4445">
              <a:lnSpc>
                <a:spcPct val="91200"/>
              </a:lnSpc>
              <a:spcBef>
                <a:spcPts val="229"/>
              </a:spcBef>
            </a:pPr>
            <a:r>
              <a:rPr sz="900" spc="-10" dirty="0">
                <a:latin typeface="Arial MT"/>
                <a:cs typeface="Arial MT"/>
              </a:rPr>
              <a:t>Folha </a:t>
            </a:r>
            <a:r>
              <a:rPr sz="900" spc="-60" dirty="0">
                <a:latin typeface="Arial MT"/>
                <a:cs typeface="Arial MT"/>
              </a:rPr>
              <a:t>Pagamento</a:t>
            </a:r>
            <a:r>
              <a:rPr sz="900" spc="2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-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00" spc="-60" dirty="0">
                <a:latin typeface="Arial MT"/>
                <a:cs typeface="Arial MT"/>
              </a:rPr>
              <a:t>53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dirty="0">
                <a:latin typeface="Arial MT"/>
                <a:cs typeface="Arial MT"/>
              </a:rPr>
              <a:t>-</a:t>
            </a:r>
            <a:r>
              <a:rPr sz="900" spc="-50" dirty="0">
                <a:latin typeface="Arial MT"/>
                <a:cs typeface="Arial MT"/>
              </a:rPr>
              <a:t> </a:t>
            </a:r>
            <a:r>
              <a:rPr sz="900" spc="-20" dirty="0">
                <a:latin typeface="Arial MT"/>
                <a:cs typeface="Arial MT"/>
              </a:rPr>
              <a:t>HOL. </a:t>
            </a:r>
            <a:r>
              <a:rPr sz="850" spc="-10" dirty="0">
                <a:latin typeface="Arial MT"/>
                <a:cs typeface="Arial MT"/>
              </a:rPr>
              <a:t>ADIANT. </a:t>
            </a:r>
            <a:r>
              <a:rPr sz="850" spc="-105" dirty="0">
                <a:latin typeface="Arial MT"/>
                <a:cs typeface="Arial MT"/>
              </a:rPr>
              <a:t>FEVER.</a:t>
            </a:r>
            <a:r>
              <a:rPr sz="850" spc="20" dirty="0">
                <a:latin typeface="Arial MT"/>
                <a:cs typeface="Arial MT"/>
              </a:rPr>
              <a:t> </a:t>
            </a:r>
            <a:r>
              <a:rPr sz="850" dirty="0">
                <a:latin typeface="Arial MT"/>
                <a:cs typeface="Arial MT"/>
              </a:rPr>
              <a:t>-</a:t>
            </a:r>
            <a:r>
              <a:rPr sz="850" spc="55" dirty="0">
                <a:latin typeface="Arial MT"/>
                <a:cs typeface="Arial MT"/>
              </a:rPr>
              <a:t> </a:t>
            </a:r>
            <a:r>
              <a:rPr sz="850" spc="-75" dirty="0">
                <a:latin typeface="Arial MT"/>
                <a:cs typeface="Arial MT"/>
              </a:rPr>
              <a:t>LEIA</a:t>
            </a:r>
            <a:r>
              <a:rPr sz="850" spc="-10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TEODORO </a:t>
            </a:r>
            <a:r>
              <a:rPr sz="900" spc="-125" dirty="0">
                <a:latin typeface="Arial MT"/>
                <a:cs typeface="Arial MT"/>
              </a:rPr>
              <a:t>NASCIMENTO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78352" y="2849047"/>
            <a:ext cx="483870" cy="40513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0955" marR="5080" indent="-8890">
              <a:lnSpc>
                <a:spcPct val="91300"/>
              </a:lnSpc>
              <a:spcBef>
                <a:spcPts val="229"/>
              </a:spcBef>
            </a:pPr>
            <a:r>
              <a:rPr sz="900" spc="-10" dirty="0">
                <a:latin typeface="Arial MT"/>
                <a:cs typeface="Arial MT"/>
              </a:rPr>
              <a:t>Débito </a:t>
            </a:r>
            <a:r>
              <a:rPr sz="850" spc="-45" dirty="0">
                <a:latin typeface="Arial MT"/>
                <a:cs typeface="Arial MT"/>
              </a:rPr>
              <a:t>eletrôniCo</a:t>
            </a:r>
            <a:r>
              <a:rPr sz="850" spc="-25" dirty="0">
                <a:latin typeface="Arial MT"/>
                <a:cs typeface="Arial MT"/>
              </a:rPr>
              <a:t> (D)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84368" y="3763447"/>
            <a:ext cx="32512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Débito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32303" y="3522815"/>
            <a:ext cx="624205" cy="40894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6985">
              <a:lnSpc>
                <a:spcPts val="950"/>
              </a:lnSpc>
              <a:spcBef>
                <a:spcPts val="275"/>
              </a:spcBef>
            </a:pPr>
            <a:r>
              <a:rPr sz="900" spc="-10" dirty="0">
                <a:latin typeface="Arial MT"/>
                <a:cs typeface="Arial MT"/>
              </a:rPr>
              <a:t>EoIha </a:t>
            </a:r>
            <a:r>
              <a:rPr sz="900" spc="-65" dirty="0">
                <a:latin typeface="Arial MT"/>
                <a:cs typeface="Arial MT"/>
              </a:rPr>
              <a:t>Pagamento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-</a:t>
            </a:r>
            <a:r>
              <a:rPr sz="900" spc="-10" dirty="0">
                <a:latin typeface="Arial MT"/>
                <a:cs typeface="Arial MT"/>
              </a:rPr>
              <a:t> 54</a:t>
            </a:r>
            <a:r>
              <a:rPr sz="900" spc="-50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-</a:t>
            </a:r>
            <a:r>
              <a:rPr sz="900" spc="-65" dirty="0">
                <a:latin typeface="Arial MT"/>
                <a:cs typeface="Arial MT"/>
              </a:rPr>
              <a:t> </a:t>
            </a:r>
            <a:r>
              <a:rPr sz="900" spc="-20" dirty="0">
                <a:latin typeface="Arial MT"/>
                <a:cs typeface="Arial MT"/>
              </a:rPr>
              <a:t>HOL.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81467" y="4750037"/>
            <a:ext cx="481330" cy="40576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2540">
              <a:lnSpc>
                <a:spcPts val="950"/>
              </a:lnSpc>
              <a:spcBef>
                <a:spcPts val="275"/>
              </a:spcBef>
            </a:pPr>
            <a:r>
              <a:rPr sz="900" spc="-10" dirty="0">
                <a:latin typeface="Arial MT"/>
                <a:cs typeface="Arial MT"/>
              </a:rPr>
              <a:t>Débito </a:t>
            </a:r>
            <a:r>
              <a:rPr sz="900" spc="-35" dirty="0">
                <a:latin typeface="Arial MT"/>
                <a:cs typeface="Arial MT"/>
              </a:rPr>
              <a:t>eletrônico </a:t>
            </a:r>
            <a:r>
              <a:rPr sz="750" spc="-25" dirty="0">
                <a:latin typeface="Arial MT"/>
                <a:cs typeface="Arial MT"/>
              </a:rPr>
              <a:t>(D)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27090" y="4554022"/>
            <a:ext cx="627380" cy="91186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7145" marR="5080" indent="-5080">
              <a:lnSpc>
                <a:spcPct val="88500"/>
              </a:lnSpc>
              <a:spcBef>
                <a:spcPts val="275"/>
              </a:spcBef>
            </a:pPr>
            <a:r>
              <a:rPr sz="1000" spc="-120" dirty="0">
                <a:latin typeface="Arial MT"/>
                <a:cs typeface="Arial MT"/>
              </a:rPr>
              <a:t>Pagamento</a:t>
            </a:r>
            <a:r>
              <a:rPr sz="1000" spc="114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- </a:t>
            </a:r>
            <a:r>
              <a:rPr sz="900" spc="-60" dirty="0">
                <a:latin typeface="Arial MT"/>
                <a:cs typeface="Arial MT"/>
              </a:rPr>
              <a:t>55</a:t>
            </a:r>
            <a:r>
              <a:rPr sz="900" spc="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-</a:t>
            </a:r>
            <a:r>
              <a:rPr sz="900" spc="-6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HOL </a:t>
            </a:r>
            <a:r>
              <a:rPr sz="900" spc="-10" dirty="0">
                <a:latin typeface="Arial MT"/>
                <a:cs typeface="Arial MT"/>
              </a:rPr>
              <a:t>ADIANT. </a:t>
            </a:r>
            <a:r>
              <a:rPr sz="900" spc="-150" dirty="0">
                <a:latin typeface="Arial MT"/>
                <a:cs typeface="Arial MT"/>
              </a:rPr>
              <a:t>NEVER.</a:t>
            </a:r>
            <a:r>
              <a:rPr sz="900" spc="60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-</a:t>
            </a:r>
            <a:r>
              <a:rPr sz="900" spc="-10" dirty="0">
                <a:latin typeface="Arial MT"/>
                <a:cs typeface="Arial MT"/>
              </a:rPr>
              <a:t> SANDRA REGINA </a:t>
            </a:r>
            <a:r>
              <a:rPr sz="900" spc="-35" dirty="0">
                <a:latin typeface="Arial MT"/>
                <a:cs typeface="Arial MT"/>
              </a:rPr>
              <a:t>FERREIRA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0186" y="5601271"/>
            <a:ext cx="587375" cy="6623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35"/>
              </a:lnSpc>
              <a:spcBef>
                <a:spcPts val="135"/>
              </a:spcBef>
            </a:pPr>
            <a:r>
              <a:rPr sz="900" spc="-110" dirty="0">
                <a:latin typeface="Arial MT"/>
                <a:cs typeface="Arial MT"/>
              </a:rPr>
              <a:t>8ANCO</a:t>
            </a:r>
            <a:r>
              <a:rPr sz="900" spc="45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OO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85"/>
              </a:lnSpc>
            </a:pPr>
            <a:r>
              <a:rPr sz="900" spc="-85" dirty="0">
                <a:latin typeface="Arial MT"/>
                <a:cs typeface="Arial MT"/>
              </a:rPr>
              <a:t>8RASîL,</a:t>
            </a:r>
            <a:r>
              <a:rPr sz="900" spc="65" dirty="0">
                <a:latin typeface="Arial MT"/>
                <a:cs typeface="Arial MT"/>
              </a:rPr>
              <a:t> </a:t>
            </a:r>
            <a:r>
              <a:rPr sz="900" spc="-55" dirty="0">
                <a:latin typeface="Arial MT"/>
                <a:cs typeface="Arial MT"/>
              </a:rPr>
              <a:t>AG.</a:t>
            </a:r>
            <a:endParaRPr sz="900">
              <a:latin typeface="Arial MT"/>
              <a:cs typeface="Arial MT"/>
            </a:endParaRPr>
          </a:p>
          <a:p>
            <a:pPr marL="21590">
              <a:lnSpc>
                <a:spcPts val="985"/>
              </a:lnSpc>
            </a:pPr>
            <a:r>
              <a:rPr sz="900" spc="-60" dirty="0">
                <a:latin typeface="Arial MT"/>
                <a:cs typeface="Arial MT"/>
              </a:rPr>
              <a:t>477ô-</a:t>
            </a:r>
            <a:r>
              <a:rPr sz="900" dirty="0">
                <a:latin typeface="Arial MT"/>
                <a:cs typeface="Arial MT"/>
              </a:rPr>
              <a:t>8.</a:t>
            </a:r>
            <a:r>
              <a:rPr sz="900" spc="-5" dirty="0">
                <a:latin typeface="Arial MT"/>
                <a:cs typeface="Arial MT"/>
              </a:rPr>
              <a:t> </a:t>
            </a:r>
            <a:r>
              <a:rPr sz="900" spc="-55" dirty="0">
                <a:latin typeface="Arial MT"/>
                <a:cs typeface="Arial MT"/>
              </a:rPr>
              <a:t>C/C</a:t>
            </a:r>
            <a:endParaRPr sz="900">
              <a:latin typeface="Arial MT"/>
              <a:cs typeface="Arial MT"/>
            </a:endParaRPr>
          </a:p>
          <a:p>
            <a:pPr marL="19685">
              <a:lnSpc>
                <a:spcPts val="980"/>
              </a:lnSpc>
            </a:pPr>
            <a:r>
              <a:rPr sz="850" spc="-10" dirty="0">
                <a:latin typeface="Arial MT"/>
                <a:cs typeface="Arial MT"/>
              </a:rPr>
              <a:t>23.448•6</a:t>
            </a:r>
            <a:endParaRPr sz="850">
              <a:latin typeface="Arial MT"/>
              <a:cs typeface="Arial MT"/>
            </a:endParaRPr>
          </a:p>
          <a:p>
            <a:pPr marL="1651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 MT"/>
                <a:cs typeface="Arial MT"/>
              </a:rPr>
              <a:t>(Municipal)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33491" y="5480955"/>
            <a:ext cx="622935" cy="9042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-635">
              <a:lnSpc>
                <a:spcPct val="92800"/>
              </a:lnSpc>
              <a:spcBef>
                <a:spcPts val="215"/>
              </a:spcBef>
            </a:pPr>
            <a:r>
              <a:rPr sz="900" spc="-10" dirty="0">
                <a:latin typeface="Arial MT"/>
                <a:cs typeface="Arial MT"/>
              </a:rPr>
              <a:t>F0Iha </a:t>
            </a:r>
            <a:r>
              <a:rPr sz="900" spc="-65" dirty="0">
                <a:latin typeface="Arial MT"/>
                <a:cs typeface="Arial MT"/>
              </a:rPr>
              <a:t>Pagamento</a:t>
            </a:r>
            <a:r>
              <a:rPr sz="900" spc="1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-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00" spc="-105" dirty="0">
                <a:latin typeface="Arial MT"/>
                <a:cs typeface="Arial MT"/>
              </a:rPr>
              <a:t>S6</a:t>
            </a:r>
            <a:r>
              <a:rPr sz="900" spc="45" dirty="0">
                <a:latin typeface="Arial MT"/>
                <a:cs typeface="Arial MT"/>
              </a:rPr>
              <a:t> </a:t>
            </a:r>
            <a:r>
              <a:rPr sz="900" spc="-15" dirty="0">
                <a:latin typeface="Arial MT"/>
                <a:cs typeface="Arial MT"/>
              </a:rPr>
              <a:t>-</a:t>
            </a:r>
            <a:r>
              <a:rPr sz="900" spc="-110" dirty="0">
                <a:latin typeface="Arial MT"/>
                <a:cs typeface="Arial MT"/>
              </a:rPr>
              <a:t> </a:t>
            </a:r>
            <a:r>
              <a:rPr sz="900" spc="-20" dirty="0">
                <a:latin typeface="Arial MT"/>
                <a:cs typeface="Arial MT"/>
              </a:rPr>
              <a:t>HOL. </a:t>
            </a:r>
            <a:r>
              <a:rPr sz="900" spc="-10" dirty="0">
                <a:latin typeface="Arial MT"/>
                <a:cs typeface="Arial MT"/>
              </a:rPr>
              <a:t>ADIANT. </a:t>
            </a:r>
            <a:r>
              <a:rPr sz="850" spc="-95" dirty="0">
                <a:latin typeface="Arial MT"/>
                <a:cs typeface="Arial MT"/>
              </a:rPr>
              <a:t>FEVER.</a:t>
            </a:r>
            <a:r>
              <a:rPr sz="850" spc="60" dirty="0">
                <a:latin typeface="Arial MT"/>
                <a:cs typeface="Arial MT"/>
              </a:rPr>
              <a:t> </a:t>
            </a:r>
            <a:r>
              <a:rPr sz="850" spc="-50" dirty="0">
                <a:latin typeface="Arial MT"/>
                <a:cs typeface="Arial MT"/>
              </a:rPr>
              <a:t>-</a:t>
            </a:r>
            <a:r>
              <a:rPr sz="850" spc="500" dirty="0">
                <a:latin typeface="Arial MT"/>
                <a:cs typeface="Arial MT"/>
              </a:rPr>
              <a:t> </a:t>
            </a:r>
            <a:r>
              <a:rPr sz="800" spc="-65" dirty="0">
                <a:latin typeface="Arial MT"/>
                <a:cs typeface="Arial MT"/>
              </a:rPr>
              <a:t>PRISCILA</a:t>
            </a:r>
            <a:r>
              <a:rPr sz="800" spc="35" dirty="0">
                <a:latin typeface="Arial MT"/>
                <a:cs typeface="Arial MT"/>
              </a:rPr>
              <a:t> </a:t>
            </a:r>
            <a:r>
              <a:rPr sz="800" spc="-25" dirty="0">
                <a:latin typeface="Arial MT"/>
                <a:cs typeface="Arial MT"/>
              </a:rPr>
              <a:t>DE</a:t>
            </a:r>
            <a:r>
              <a:rPr sz="800" spc="500" dirty="0">
                <a:latin typeface="Arial MT"/>
                <a:cs typeface="Arial MT"/>
              </a:rPr>
              <a:t> </a:t>
            </a:r>
            <a:r>
              <a:rPr sz="850" spc="-50" dirty="0">
                <a:latin typeface="Arial MT"/>
                <a:cs typeface="Arial MT"/>
              </a:rPr>
              <a:t>FÄTlł4A</a:t>
            </a:r>
            <a:r>
              <a:rPr sz="850" spc="15" dirty="0">
                <a:latin typeface="Arial MT"/>
                <a:cs typeface="Arial MT"/>
              </a:rPr>
              <a:t> </a:t>
            </a:r>
            <a:r>
              <a:rPr sz="850" spc="-65" dirty="0">
                <a:latin typeface="Arial MT"/>
                <a:cs typeface="Arial MT"/>
              </a:rPr>
              <a:t>G.</a:t>
            </a:r>
            <a:r>
              <a:rPr sz="850" spc="-40" dirty="0">
                <a:latin typeface="Arial MT"/>
                <a:cs typeface="Arial MT"/>
              </a:rPr>
              <a:t> </a:t>
            </a:r>
            <a:r>
              <a:rPr sz="850" spc="-50" dirty="0">
                <a:latin typeface="Arial MT"/>
                <a:cs typeface="Arial MT"/>
              </a:rPr>
              <a:t>G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80709" y="5727603"/>
            <a:ext cx="482600" cy="41084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3175">
              <a:lnSpc>
                <a:spcPct val="90900"/>
              </a:lnSpc>
              <a:spcBef>
                <a:spcPts val="235"/>
              </a:spcBef>
            </a:pPr>
            <a:r>
              <a:rPr sz="900" spc="-10" dirty="0">
                <a:latin typeface="Arial MT"/>
                <a:cs typeface="Arial MT"/>
              </a:rPr>
              <a:t>Dtblto </a:t>
            </a:r>
            <a:r>
              <a:rPr sz="900" spc="-40" dirty="0">
                <a:latin typeface="Arial MT"/>
                <a:cs typeface="Arial MT"/>
              </a:rPr>
              <a:t>eletrünic0 </a:t>
            </a:r>
            <a:r>
              <a:rPr sz="850" spc="-25" dirty="0">
                <a:latin typeface="Arial MT"/>
                <a:cs typeface="Arial MT"/>
              </a:rPr>
              <a:t>(D)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466729" y="1318030"/>
            <a:ext cx="654050" cy="2921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0320" marR="5080" indent="-8255">
              <a:lnSpc>
                <a:spcPts val="969"/>
              </a:lnSpc>
              <a:spcBef>
                <a:spcPts val="260"/>
              </a:spcBef>
            </a:pPr>
            <a:r>
              <a:rPr sz="900" spc="-10" dirty="0">
                <a:latin typeface="Arial MT"/>
                <a:cs typeface="Arial MT"/>
              </a:rPr>
              <a:t>Fornecedor/ yavorecido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03331" y="1068374"/>
            <a:ext cx="205740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35" dirty="0">
                <a:latin typeface="Arial MT"/>
                <a:cs typeface="Arial MT"/>
              </a:rPr>
              <a:t>RELATćïR1O</a:t>
            </a:r>
            <a:r>
              <a:rPr sz="900" spc="70" dirty="0">
                <a:latin typeface="Arial MT"/>
                <a:cs typeface="Arial MT"/>
              </a:rPr>
              <a:t> </a:t>
            </a:r>
            <a:r>
              <a:rPr sz="900" spc="-125" dirty="0">
                <a:latin typeface="Arial MT"/>
                <a:cs typeface="Arial MT"/>
              </a:rPr>
              <a:t>DE</a:t>
            </a:r>
            <a:r>
              <a:rPr sz="900" spc="60" dirty="0">
                <a:latin typeface="Arial MT"/>
                <a:cs typeface="Arial MT"/>
              </a:rPr>
              <a:t> </a:t>
            </a:r>
            <a:r>
              <a:rPr sz="900" spc="-120" dirty="0">
                <a:latin typeface="Arial MT"/>
                <a:cs typeface="Arial MT"/>
              </a:rPr>
              <a:t>PRESTAÇĂO</a:t>
            </a:r>
            <a:r>
              <a:rPr sz="900" spc="130" dirty="0">
                <a:latin typeface="Arial MT"/>
                <a:cs typeface="Arial MT"/>
              </a:rPr>
              <a:t> </a:t>
            </a:r>
            <a:r>
              <a:rPr sz="900" spc="-105" dirty="0">
                <a:latin typeface="Arial MT"/>
                <a:cs typeface="Arial MT"/>
              </a:rPr>
              <a:t>DE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60" dirty="0">
                <a:latin typeface="Arial MT"/>
                <a:cs typeface="Arial MT"/>
              </a:rPr>
              <a:t>CONTAS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382303" y="1068374"/>
            <a:ext cx="609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Arial MT"/>
                <a:cs typeface="Arial MT"/>
              </a:rPr>
              <a:t>•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28184" y="1435337"/>
            <a:ext cx="4038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Recelca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20730" y="1378187"/>
            <a:ext cx="4457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Arial MT"/>
                <a:cs typeface="Arial MT"/>
              </a:rPr>
              <a:t>Emissão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86447" y="1315021"/>
            <a:ext cx="598170" cy="2889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15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Pagamento</a:t>
            </a:r>
            <a:endParaRPr sz="900">
              <a:latin typeface="Arial MT"/>
              <a:cs typeface="Arial MT"/>
            </a:endParaRPr>
          </a:p>
          <a:p>
            <a:pPr marL="45720">
              <a:lnSpc>
                <a:spcPts val="1015"/>
              </a:lnSpc>
            </a:pPr>
            <a:r>
              <a:rPr sz="900" b="1" dirty="0">
                <a:latin typeface="Arial"/>
                <a:cs typeface="Arial"/>
              </a:rPr>
              <a:t>/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Dep6slto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60681" y="1315021"/>
            <a:ext cx="652780" cy="2889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86690" marR="5080" indent="-173990">
              <a:lnSpc>
                <a:spcPts val="950"/>
              </a:lnSpc>
              <a:spcBef>
                <a:spcPts val="275"/>
              </a:spcBef>
            </a:pPr>
            <a:r>
              <a:rPr sz="900" dirty="0">
                <a:latin typeface="Arial MT"/>
                <a:cs typeface="Arial MT"/>
              </a:rPr>
              <a:t>Balor</a:t>
            </a:r>
            <a:r>
              <a:rPr sz="900" spc="55" dirty="0">
                <a:latin typeface="Arial MT"/>
                <a:cs typeface="Arial MT"/>
              </a:rPr>
              <a:t> </a:t>
            </a:r>
            <a:r>
              <a:rPr sz="900" spc="-10" dirty="0">
                <a:latin typeface="Arial MT"/>
                <a:cs typeface="Arial MT"/>
              </a:rPr>
              <a:t>Bruto/ Principal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690291" y="1315021"/>
            <a:ext cx="394335" cy="2889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15"/>
              </a:lnSpc>
              <a:spcBef>
                <a:spcPts val="135"/>
              </a:spcBef>
            </a:pPr>
            <a:r>
              <a:rPr sz="900" spc="-20" dirty="0">
                <a:latin typeface="Arial MT"/>
                <a:cs typeface="Arial MT"/>
              </a:rPr>
              <a:t>Jures</a:t>
            </a:r>
            <a:r>
              <a:rPr sz="900" spc="-15" dirty="0">
                <a:latin typeface="Arial MT"/>
                <a:cs typeface="Arial MT"/>
              </a:rPr>
              <a:t> </a:t>
            </a:r>
            <a:r>
              <a:rPr sz="900" spc="-50" dirty="0">
                <a:latin typeface="Arial MT"/>
                <a:cs typeface="Arial MT"/>
              </a:rPr>
              <a:t>e</a:t>
            </a:r>
            <a:endParaRPr sz="900">
              <a:latin typeface="Arial MT"/>
              <a:cs typeface="Arial MT"/>
            </a:endParaRPr>
          </a:p>
          <a:p>
            <a:pPr marL="93345">
              <a:lnSpc>
                <a:spcPts val="1015"/>
              </a:lnSpc>
            </a:pPr>
            <a:r>
              <a:rPr sz="900" b="1" spc="-35" dirty="0">
                <a:latin typeface="Arial"/>
                <a:cs typeface="Arial"/>
              </a:rPr>
              <a:t>ł•tu)ta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625898" y="1925624"/>
            <a:ext cx="575310" cy="41973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3970" marR="5080" indent="3810">
              <a:lnSpc>
                <a:spcPts val="990"/>
              </a:lnSpc>
              <a:spcBef>
                <a:spcPts val="245"/>
              </a:spcBef>
            </a:pPr>
            <a:r>
              <a:rPr sz="900" spc="-10" dirty="0">
                <a:latin typeface="Arial MT"/>
                <a:cs typeface="Arial MT"/>
              </a:rPr>
              <a:t>Auxiliar </a:t>
            </a:r>
            <a:r>
              <a:rPr sz="900" spc="-40" dirty="0">
                <a:latin typeface="Arial MT"/>
                <a:cs typeface="Arial MT"/>
              </a:rPr>
              <a:t>operacional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69"/>
              </a:lnSpc>
            </a:pPr>
            <a:r>
              <a:rPr sz="950" spc="-10" dirty="0">
                <a:latin typeface="Arial MT"/>
                <a:cs typeface="Arial MT"/>
              </a:rPr>
              <a:t>‹folha›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538978" y="2051956"/>
            <a:ext cx="5499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76653" y="2051956"/>
            <a:ext cx="5556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834847" y="2051956"/>
            <a:ext cx="33909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Arial MT"/>
                <a:cs typeface="Arial MT"/>
              </a:rPr>
              <a:t>684,06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983605" y="1925624"/>
            <a:ext cx="1306195" cy="4197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96570">
              <a:lnSpc>
                <a:spcPts val="1035"/>
              </a:lnSpc>
              <a:spcBef>
                <a:spcPts val="135"/>
              </a:spcBef>
            </a:pPr>
            <a:r>
              <a:rPr sz="900" spc="-110" dirty="0">
                <a:latin typeface="Arial MT"/>
                <a:cs typeface="Arial MT"/>
              </a:rPr>
              <a:t>TELNA</a:t>
            </a:r>
            <a:r>
              <a:rPr sz="900" spc="50" dirty="0">
                <a:latin typeface="Arial MT"/>
                <a:cs typeface="Arial MT"/>
              </a:rPr>
              <a:t> </a:t>
            </a:r>
            <a:r>
              <a:rPr sz="900" spc="-135" dirty="0">
                <a:latin typeface="Arial MT"/>
                <a:cs typeface="Arial MT"/>
              </a:rPr>
              <a:t>ALVES</a:t>
            </a:r>
            <a:r>
              <a:rPr sz="900" spc="70" dirty="0">
                <a:latin typeface="Arial MT"/>
                <a:cs typeface="Arial MT"/>
              </a:rPr>
              <a:t> </a:t>
            </a:r>
            <a:r>
              <a:rPr sz="900" spc="-70" dirty="0">
                <a:latin typeface="Arial MT"/>
                <a:cs typeface="Arial MT"/>
              </a:rPr>
              <a:t>DE</a:t>
            </a:r>
            <a:endParaRPr sz="900">
              <a:latin typeface="Arial MT"/>
              <a:cs typeface="Arial MT"/>
            </a:endParaRPr>
          </a:p>
          <a:p>
            <a:pPr marL="12700">
              <a:lnSpc>
                <a:spcPts val="960"/>
              </a:lnSpc>
              <a:tabLst>
                <a:tab pos="499745" algn="l"/>
              </a:tabLst>
            </a:pPr>
            <a:r>
              <a:rPr sz="900" spc="-10" dirty="0">
                <a:latin typeface="Trebuchet MS"/>
                <a:cs typeface="Trebuchet MS"/>
              </a:rPr>
              <a:t>11202</a:t>
            </a:r>
            <a:r>
              <a:rPr sz="900" dirty="0">
                <a:latin typeface="Trebuchet MS"/>
                <a:cs typeface="Trebuchet MS"/>
              </a:rPr>
              <a:t>	</a:t>
            </a:r>
            <a:r>
              <a:rPr sz="900" spc="-135" dirty="0">
                <a:latin typeface="Arial MT"/>
                <a:cs typeface="Arial MT"/>
              </a:rPr>
              <a:t>SOUZA</a:t>
            </a:r>
            <a:r>
              <a:rPr sz="900" spc="90" dirty="0">
                <a:latin typeface="Arial MT"/>
                <a:cs typeface="Arial MT"/>
              </a:rPr>
              <a:t> </a:t>
            </a:r>
            <a:r>
              <a:rPr sz="900" spc="-25" dirty="0">
                <a:latin typeface="Arial MT"/>
                <a:cs typeface="Arial MT"/>
              </a:rPr>
              <a:t>CPF</a:t>
            </a:r>
            <a:endParaRPr sz="900">
              <a:latin typeface="Arial MT"/>
              <a:cs typeface="Arial MT"/>
            </a:endParaRPr>
          </a:p>
          <a:p>
            <a:pPr marL="494030">
              <a:lnSpc>
                <a:spcPts val="1060"/>
              </a:lnSpc>
            </a:pPr>
            <a:r>
              <a:rPr sz="950" spc="-40" dirty="0">
                <a:latin typeface="Arial MT"/>
                <a:cs typeface="Arial MT"/>
              </a:rPr>
              <a:t>304.341.5z8-</a:t>
            </a:r>
            <a:r>
              <a:rPr sz="950" spc="-25" dirty="0">
                <a:latin typeface="Arial MT"/>
                <a:cs typeface="Arial MT"/>
              </a:rPr>
              <a:t>3i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467775" y="2849047"/>
            <a:ext cx="852169" cy="41084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3970" marR="5080" indent="-1905">
              <a:lnSpc>
                <a:spcPct val="93600"/>
              </a:lnSpc>
              <a:spcBef>
                <a:spcPts val="204"/>
              </a:spcBef>
            </a:pPr>
            <a:r>
              <a:rPr sz="900" spc="-30" dirty="0">
                <a:latin typeface="Arial MT"/>
                <a:cs typeface="Arial MT"/>
              </a:rPr>
              <a:t>LEIATEODORO </a:t>
            </a:r>
            <a:r>
              <a:rPr sz="850" spc="-80" dirty="0">
                <a:latin typeface="Arial MT"/>
                <a:cs typeface="Arial MT"/>
              </a:rPr>
              <a:t>hlASCINENTO</a:t>
            </a:r>
            <a:r>
              <a:rPr sz="850" spc="65" dirty="0">
                <a:latin typeface="Arial MT"/>
                <a:cs typeface="Arial MT"/>
              </a:rPr>
              <a:t> </a:t>
            </a:r>
            <a:r>
              <a:rPr sz="850" spc="-130" dirty="0">
                <a:latin typeface="Arial MT"/>
                <a:cs typeface="Arial MT"/>
              </a:rPr>
              <a:t>CPU</a:t>
            </a:r>
            <a:r>
              <a:rPr sz="850" spc="-30" dirty="0">
                <a:latin typeface="Arial MT"/>
                <a:cs typeface="Arial MT"/>
              </a:rPr>
              <a:t> 336.752.928-</a:t>
            </a:r>
            <a:r>
              <a:rPr sz="850" spc="-25" dirty="0">
                <a:latin typeface="Arial MT"/>
                <a:cs typeface="Arial MT"/>
              </a:rPr>
              <a:t>19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91891" y="2969614"/>
            <a:ext cx="32448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75" dirty="0">
                <a:latin typeface="Arial MT"/>
                <a:cs typeface="Arial MT"/>
              </a:rPr>
              <a:t>2ą881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64318" y="3763197"/>
            <a:ext cx="944244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i="1" spc="-125" dirty="0">
                <a:latin typeface="Arial"/>
                <a:cs typeface="Arial"/>
              </a:rPr>
              <a:t>G</a:t>
            </a:r>
            <a:r>
              <a:rPr sz="950" spc="-125" dirty="0">
                <a:latin typeface="Arial MT"/>
                <a:cs typeface="Arial MT"/>
              </a:rPr>
              <a:t>RAZ</a:t>
            </a:r>
            <a:r>
              <a:rPr sz="950" i="1" spc="-125" dirty="0">
                <a:latin typeface="Arial"/>
                <a:cs typeface="Arial"/>
              </a:rPr>
              <a:t>ìELA</a:t>
            </a:r>
            <a:r>
              <a:rPr sz="950" spc="-125" dirty="0">
                <a:latin typeface="Arial MT"/>
                <a:cs typeface="Arial MT"/>
              </a:rPr>
              <a:t>DA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00" spc="-90" dirty="0">
                <a:latin typeface="Arial MT"/>
                <a:cs typeface="Arial MT"/>
              </a:rPr>
              <a:t>SILVA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621168" y="3910749"/>
          <a:ext cx="3707765" cy="690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1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270">
                <a:tc>
                  <a:txBody>
                    <a:bodyPr/>
                    <a:lstStyle/>
                    <a:p>
                      <a:pPr marL="14604">
                        <a:lnSpc>
                          <a:spcPts val="1000"/>
                        </a:lnSpc>
                      </a:pPr>
                      <a:r>
                        <a:rPr sz="900" spc="-60" dirty="0">
                          <a:latin typeface="Arial MT"/>
                          <a:cs typeface="Arial MT"/>
                        </a:rPr>
                        <a:t>4770-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8.</a:t>
                      </a:r>
                      <a:r>
                        <a:rPr sz="9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C/C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9050">
                        <a:lnSpc>
                          <a:spcPts val="940"/>
                        </a:lnSpc>
                      </a:pPr>
                      <a:r>
                        <a:rPr sz="850" spc="-35" dirty="0">
                          <a:latin typeface="Arial MT"/>
                          <a:cs typeface="Arial MT"/>
                        </a:rPr>
                        <a:t>23.448-</a:t>
                      </a:r>
                      <a:r>
                        <a:rPr sz="850" spc="-50" dirty="0">
                          <a:latin typeface="Arial MT"/>
                          <a:cs typeface="Arial MT"/>
                        </a:rPr>
                        <a:t>6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14604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municipal)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marR="180340" indent="2540">
                        <a:lnSpc>
                          <a:spcPts val="969"/>
                        </a:lnSpc>
                        <a:spcBef>
                          <a:spcPts val="70"/>
                        </a:spcBef>
                      </a:pPr>
                      <a:r>
                        <a:rPr sz="900" spc="-45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(0)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8890" marB="0"/>
                </a:tc>
                <a:tc>
                  <a:txBody>
                    <a:bodyPr/>
                    <a:lstStyle/>
                    <a:p>
                      <a:pPr marL="12700" marR="43815" indent="3810">
                        <a:lnSpc>
                          <a:spcPct val="89900"/>
                        </a:lnSpc>
                        <a:spcBef>
                          <a:spcPts val="2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ADIANT. FEVER. </a:t>
                      </a:r>
                      <a:r>
                        <a:rPr sz="900" spc="-120" dirty="0">
                          <a:latin typeface="Arial MT"/>
                          <a:cs typeface="Arial MT"/>
                        </a:rPr>
                        <a:t>GRAZIELA</a:t>
                      </a:r>
                      <a:r>
                        <a:rPr sz="900" spc="1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DA </a:t>
                      </a:r>
                      <a:r>
                        <a:rPr sz="900" spc="-120" dirty="0">
                          <a:latin typeface="Arial MT"/>
                          <a:cs typeface="Arial MT"/>
                        </a:rPr>
                        <a:t>SILVA</a:t>
                      </a:r>
                      <a:r>
                        <a:rPr sz="90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35" dirty="0">
                          <a:latin typeface="Arial MT"/>
                          <a:cs typeface="Arial MT"/>
                        </a:rPr>
                        <a:t>PIENDES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27930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" marR="24130" indent="1905">
                        <a:lnSpc>
                          <a:spcPts val="950"/>
                        </a:lnSpc>
                        <a:spcBef>
                          <a:spcPts val="110"/>
                        </a:spcBef>
                      </a:pPr>
                      <a:r>
                        <a:rPr sz="900" spc="-145" dirty="0">
                          <a:latin typeface="Arial MT"/>
                          <a:cs typeface="Arial MT"/>
                        </a:rPr>
                        <a:t>MENDES</a:t>
                      </a:r>
                      <a:r>
                        <a:rPr sz="90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CPF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379.836.498-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27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397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">
                        <a:lnSpc>
                          <a:spcPts val="1010"/>
                        </a:lnSpc>
                        <a:spcBef>
                          <a:spcPts val="32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object 68"/>
          <p:cNvSpPr txBox="1"/>
          <p:nvPr/>
        </p:nvSpPr>
        <p:spPr>
          <a:xfrm>
            <a:off x="4628841" y="2915471"/>
            <a:ext cx="605790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960"/>
              </a:lnSpc>
              <a:spcBef>
                <a:spcPts val="135"/>
              </a:spcBef>
            </a:pPr>
            <a:r>
              <a:rPr sz="850" spc="-35" dirty="0">
                <a:latin typeface="Arial MT"/>
                <a:cs typeface="Arial MT"/>
              </a:rPr>
              <a:t>Professor</a:t>
            </a:r>
            <a:r>
              <a:rPr sz="850" spc="15" dirty="0">
                <a:latin typeface="Arial MT"/>
                <a:cs typeface="Arial MT"/>
              </a:rPr>
              <a:t> </a:t>
            </a:r>
            <a:r>
              <a:rPr sz="850" spc="-25" dirty="0">
                <a:latin typeface="Arial MT"/>
                <a:cs typeface="Arial MT"/>
              </a:rPr>
              <a:t>(a)</a:t>
            </a:r>
            <a:endParaRPr sz="850">
              <a:latin typeface="Arial MT"/>
              <a:cs typeface="Arial MT"/>
            </a:endParaRPr>
          </a:p>
          <a:p>
            <a:pPr marL="13970">
              <a:lnSpc>
                <a:spcPts val="1019"/>
              </a:lnSpc>
            </a:pPr>
            <a:r>
              <a:rPr sz="900" spc="-10" dirty="0">
                <a:latin typeface="Arial MT"/>
                <a:cs typeface="Arial MT"/>
              </a:rPr>
              <a:t>(folha)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984216" y="4747030"/>
            <a:ext cx="1276350" cy="41529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486409">
              <a:lnSpc>
                <a:spcPts val="1019"/>
              </a:lnSpc>
              <a:spcBef>
                <a:spcPts val="220"/>
              </a:spcBef>
              <a:tabLst>
                <a:tab pos="494665" algn="l"/>
              </a:tabLst>
            </a:pPr>
            <a:r>
              <a:rPr sz="900" spc="-140" dirty="0">
                <a:latin typeface="Arial MT"/>
                <a:cs typeface="Arial MT"/>
              </a:rPr>
              <a:t>SANDRA</a:t>
            </a:r>
            <a:r>
              <a:rPr sz="900" spc="90" dirty="0">
                <a:latin typeface="Arial MT"/>
                <a:cs typeface="Arial MT"/>
              </a:rPr>
              <a:t> </a:t>
            </a:r>
            <a:r>
              <a:rPr sz="900" spc="-130" dirty="0">
                <a:latin typeface="Arial MT"/>
                <a:cs typeface="Arial MT"/>
              </a:rPr>
              <a:t>REGINA</a:t>
            </a:r>
            <a:r>
              <a:rPr sz="900" spc="-10" dirty="0">
                <a:latin typeface="Arial MT"/>
                <a:cs typeface="Arial MT"/>
              </a:rPr>
              <a:t> 34544</a:t>
            </a:r>
            <a:r>
              <a:rPr sz="900" dirty="0">
                <a:latin typeface="Arial MT"/>
                <a:cs typeface="Arial MT"/>
              </a:rPr>
              <a:t>	</a:t>
            </a:r>
            <a:r>
              <a:rPr sz="1350" spc="-217" baseline="3086" dirty="0">
                <a:latin typeface="Arial MT"/>
                <a:cs typeface="Arial MT"/>
              </a:rPr>
              <a:t>FERREIRA</a:t>
            </a:r>
            <a:r>
              <a:rPr sz="1350" spc="209" baseline="3086" dirty="0">
                <a:latin typeface="Arial MT"/>
                <a:cs typeface="Arial MT"/>
              </a:rPr>
              <a:t> </a:t>
            </a:r>
            <a:r>
              <a:rPr sz="1350" spc="-37" baseline="3086" dirty="0">
                <a:latin typeface="Arial MT"/>
                <a:cs typeface="Arial MT"/>
              </a:rPr>
              <a:t>CPF</a:t>
            </a:r>
            <a:endParaRPr sz="1350" baseline="3086">
              <a:latin typeface="Arial MT"/>
              <a:cs typeface="Arial MT"/>
            </a:endParaRPr>
          </a:p>
          <a:p>
            <a:pPr marL="495300">
              <a:lnSpc>
                <a:spcPts val="900"/>
              </a:lnSpc>
            </a:pPr>
            <a:r>
              <a:rPr sz="900" spc="-50" dirty="0">
                <a:latin typeface="Arial MT"/>
                <a:cs typeface="Arial MT"/>
              </a:rPr>
              <a:t>270.717.418-</a:t>
            </a:r>
            <a:r>
              <a:rPr sz="900" spc="-25" dirty="0">
                <a:latin typeface="Arial MT"/>
                <a:cs typeface="Arial MT"/>
              </a:rPr>
              <a:t>16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22341" y="3829621"/>
            <a:ext cx="611505" cy="28892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604" marR="5080" indent="-2540">
              <a:lnSpc>
                <a:spcPts val="950"/>
              </a:lnSpc>
              <a:spcBef>
                <a:spcPts val="275"/>
              </a:spcBef>
            </a:pPr>
            <a:r>
              <a:rPr sz="900" spc="-20" dirty="0">
                <a:latin typeface="Arial MT"/>
                <a:cs typeface="Arial MT"/>
              </a:rPr>
              <a:t>Prof</a:t>
            </a:r>
            <a:r>
              <a:rPr sz="550" spc="-20" dirty="0">
                <a:latin typeface="Arial MT"/>
                <a:cs typeface="Arial MT"/>
              </a:rPr>
              <a:t>e</a:t>
            </a:r>
            <a:r>
              <a:rPr sz="900" spc="-20" dirty="0">
                <a:latin typeface="Arial MT"/>
                <a:cs typeface="Arial MT"/>
              </a:rPr>
              <a:t>ssor(a) </a:t>
            </a:r>
            <a:r>
              <a:rPr sz="900" spc="-10" dirty="0">
                <a:latin typeface="Arial MT"/>
                <a:cs typeface="Arial MT"/>
              </a:rPr>
              <a:t>(folha)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630334" y="4930510"/>
            <a:ext cx="31940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(folha)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630334" y="5730610"/>
            <a:ext cx="617855" cy="41211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indent="1270">
              <a:lnSpc>
                <a:spcPct val="88800"/>
              </a:lnSpc>
              <a:spcBef>
                <a:spcPts val="254"/>
              </a:spcBef>
            </a:pPr>
            <a:r>
              <a:rPr sz="900" spc="-65" dirty="0">
                <a:latin typeface="Arial MT"/>
                <a:cs typeface="Arial MT"/>
              </a:rPr>
              <a:t>Coordenador</a:t>
            </a:r>
            <a:r>
              <a:rPr sz="900" spc="-20" dirty="0">
                <a:latin typeface="Arial MT"/>
                <a:cs typeface="Arial MT"/>
              </a:rPr>
              <a:t> Pedagógico </a:t>
            </a:r>
            <a:r>
              <a:rPr sz="900" spc="-10" dirty="0">
                <a:latin typeface="Arial MT"/>
                <a:cs typeface="Arial MT"/>
              </a:rPr>
              <a:t>(folha)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46944" y="2975630"/>
            <a:ext cx="54610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35" dirty="0">
                <a:latin typeface="Trebuchet MS"/>
                <a:cs typeface="Trebuchet MS"/>
              </a:rPr>
              <a:t>18/02/2022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90633" y="2975630"/>
            <a:ext cx="54292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45" dirty="0">
                <a:latin typeface="Trebuchet MS"/>
                <a:cs typeface="Trebuchet MS"/>
              </a:rPr>
              <a:t>18/D2/2022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847278" y="2975630"/>
            <a:ext cx="33909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Trebuchet MS"/>
                <a:cs typeface="Trebuchet MS"/>
              </a:rPr>
              <a:t>945,00</a:t>
            </a:r>
            <a:endParaRPr sz="850">
              <a:latin typeface="Trebuchet MS"/>
              <a:cs typeface="Trebuchet MS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227746" y="3886771"/>
            <a:ext cx="387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Arial MT"/>
                <a:cs typeface="Arial MT"/>
              </a:rPr>
              <a:t>'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02957" y="4810194"/>
            <a:ext cx="69088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900" spc="-65" dirty="0">
                <a:latin typeface="Arial MT"/>
                <a:cs typeface="Arial MT"/>
              </a:rPr>
              <a:t>Professor</a:t>
            </a:r>
            <a:r>
              <a:rPr sz="900" spc="65" dirty="0">
                <a:latin typeface="Arial MT"/>
                <a:cs typeface="Arial MT"/>
              </a:rPr>
              <a:t> </a:t>
            </a:r>
            <a:r>
              <a:rPr sz="900" spc="-55" dirty="0">
                <a:latin typeface="Arial MT"/>
                <a:cs typeface="Arial MT"/>
              </a:rPr>
              <a:t>(a)</a:t>
            </a:r>
            <a:r>
              <a:rPr sz="900" spc="-30" dirty="0">
                <a:latin typeface="Arial MT"/>
                <a:cs typeface="Arial MT"/>
              </a:rPr>
              <a:t> </a:t>
            </a:r>
            <a:r>
              <a:rPr sz="1350" spc="-75" baseline="-27777" dirty="0">
                <a:latin typeface="Arial MT"/>
                <a:cs typeface="Arial MT"/>
              </a:rPr>
              <a:t>'</a:t>
            </a:r>
            <a:endParaRPr sz="1350" baseline="-27777">
              <a:latin typeface="Arial MT"/>
              <a:cs typeface="Arial MT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544995" y="3886771"/>
            <a:ext cx="54419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5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182669" y="3886771"/>
            <a:ext cx="5556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846413" y="3886771"/>
            <a:ext cx="3460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945,60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544995" y="4870353"/>
            <a:ext cx="5499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188684" y="4870353"/>
            <a:ext cx="5556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5" dirty="0">
                <a:latin typeface="Arial MT"/>
                <a:cs typeface="Arial MT"/>
              </a:rPr>
              <a:t>18/02/2022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852429" y="4870353"/>
            <a:ext cx="35306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latin typeface="Arial MT"/>
                <a:cs typeface="Arial MT"/>
              </a:rPr>
              <a:t>945,60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894092" y="1354374"/>
            <a:ext cx="95885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b="1" dirty="0">
                <a:latin typeface="Arial"/>
                <a:cs typeface="Arial"/>
              </a:rPr>
              <a:t>Líquido</a:t>
            </a:r>
            <a:r>
              <a:rPr sz="850" b="1" spc="229" dirty="0">
                <a:latin typeface="Arial"/>
                <a:cs typeface="Arial"/>
              </a:rPr>
              <a:t> </a:t>
            </a:r>
            <a:r>
              <a:rPr sz="850" spc="-45" dirty="0">
                <a:latin typeface="Arial MT"/>
                <a:cs typeface="Arial MT"/>
              </a:rPr>
              <a:t>Prg./Aşao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154535" y="1236817"/>
            <a:ext cx="561340" cy="4140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17780" algn="r">
              <a:lnSpc>
                <a:spcPts val="1005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Descontos</a:t>
            </a:r>
            <a:endParaRPr sz="900">
              <a:latin typeface="Arial MT"/>
              <a:cs typeface="Arial MT"/>
            </a:endParaRPr>
          </a:p>
          <a:p>
            <a:pPr marR="5080" algn="r">
              <a:lnSpc>
                <a:spcPts val="944"/>
              </a:lnSpc>
            </a:pPr>
            <a:r>
              <a:rPr sz="850" spc="-50" dirty="0">
                <a:latin typeface="Arial MT"/>
                <a:cs typeface="Arial MT"/>
              </a:rPr>
              <a:t>a</a:t>
            </a:r>
            <a:endParaRPr sz="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50" b="1" spc="-10" dirty="0">
                <a:latin typeface="Arial"/>
                <a:cs typeface="Arial"/>
              </a:rPr>
              <a:t>Retanşóes</a:t>
            </a:r>
            <a:endParaRPr sz="8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568569" y="2043182"/>
            <a:ext cx="22352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Arial MT"/>
                <a:cs typeface="Arial MT"/>
              </a:rPr>
              <a:t>0,00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128037" y="2043182"/>
            <a:ext cx="22352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Arial MT"/>
                <a:cs typeface="Arial MT"/>
              </a:rPr>
              <a:t>0,00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578177" y="2957582"/>
            <a:ext cx="22732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8137645" y="2957582"/>
            <a:ext cx="227329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Cambria"/>
                <a:cs typeface="Cambria"/>
              </a:rPr>
              <a:t>0,00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982268" y="5730610"/>
            <a:ext cx="1452245" cy="41211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490855">
              <a:lnSpc>
                <a:spcPts val="950"/>
              </a:lnSpc>
              <a:spcBef>
                <a:spcPts val="275"/>
              </a:spcBef>
              <a:tabLst>
                <a:tab pos="500380" algn="l"/>
              </a:tabLst>
            </a:pPr>
            <a:r>
              <a:rPr sz="900" spc="-130" dirty="0">
                <a:latin typeface="Arial MT"/>
                <a:cs typeface="Arial MT"/>
              </a:rPr>
              <a:t>PRISCILA</a:t>
            </a:r>
            <a:r>
              <a:rPr sz="900" spc="95" dirty="0">
                <a:latin typeface="Arial MT"/>
                <a:cs typeface="Arial MT"/>
              </a:rPr>
              <a:t> </a:t>
            </a:r>
            <a:r>
              <a:rPr sz="900" spc="-130" dirty="0">
                <a:latin typeface="Arial MT"/>
                <a:cs typeface="Arial MT"/>
              </a:rPr>
              <a:t>DE</a:t>
            </a:r>
            <a:r>
              <a:rPr sz="900" spc="-10" dirty="0">
                <a:latin typeface="Arial MT"/>
                <a:cs typeface="Arial MT"/>
              </a:rPr>
              <a:t> </a:t>
            </a:r>
            <a:r>
              <a:rPr sz="900" spc="-80" dirty="0">
                <a:latin typeface="Arial MT"/>
                <a:cs typeface="Arial MT"/>
              </a:rPr>
              <a:t>FATIł•łA</a:t>
            </a:r>
            <a:r>
              <a:rPr sz="900" spc="-10" dirty="0">
                <a:latin typeface="Arial MT"/>
                <a:cs typeface="Arial MT"/>
              </a:rPr>
              <a:t> 11593</a:t>
            </a:r>
            <a:r>
              <a:rPr sz="900" dirty="0">
                <a:latin typeface="Arial MT"/>
                <a:cs typeface="Arial MT"/>
              </a:rPr>
              <a:t>	</a:t>
            </a:r>
            <a:r>
              <a:rPr sz="900" spc="-30" dirty="0">
                <a:latin typeface="Arial MT"/>
                <a:cs typeface="Arial MT"/>
              </a:rPr>
              <a:t>GOMK</a:t>
            </a:r>
            <a:r>
              <a:rPr sz="900" spc="-25" dirty="0">
                <a:latin typeface="Arial MT"/>
                <a:cs typeface="Arial MT"/>
              </a:rPr>
              <a:t> </a:t>
            </a:r>
            <a:r>
              <a:rPr sz="900" spc="-120" dirty="0">
                <a:latin typeface="Arial MT"/>
                <a:cs typeface="Arial MT"/>
              </a:rPr>
              <a:t>GARCIA</a:t>
            </a:r>
            <a:r>
              <a:rPr sz="900" spc="60" dirty="0">
                <a:latin typeface="Arial MT"/>
                <a:cs typeface="Arial MT"/>
              </a:rPr>
              <a:t> </a:t>
            </a:r>
            <a:r>
              <a:rPr sz="900" spc="-125" dirty="0">
                <a:latin typeface="Arial MT"/>
                <a:cs typeface="Arial MT"/>
              </a:rPr>
              <a:t>CPF</a:t>
            </a:r>
            <a:endParaRPr sz="900">
              <a:latin typeface="Arial MT"/>
              <a:cs typeface="Arial MT"/>
            </a:endParaRPr>
          </a:p>
          <a:p>
            <a:pPr marL="501650">
              <a:lnSpc>
                <a:spcPts val="960"/>
              </a:lnSpc>
            </a:pPr>
            <a:r>
              <a:rPr sz="900" spc="-50" dirty="0">
                <a:latin typeface="Arial MT"/>
                <a:cs typeface="Arial MT"/>
              </a:rPr>
              <a:t>382.B53.948-</a:t>
            </a:r>
            <a:r>
              <a:rPr sz="900" spc="-25" dirty="0">
                <a:latin typeface="Arial MT"/>
                <a:cs typeface="Arial MT"/>
              </a:rPr>
              <a:t>32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585912" y="3865465"/>
            <a:ext cx="22097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5" dirty="0">
                <a:latin typeface="Consolas"/>
                <a:cs typeface="Consolas"/>
              </a:rPr>
              <a:t>0,00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151395" y="3865465"/>
            <a:ext cx="220979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35" dirty="0">
                <a:latin typeface="Consolas"/>
                <a:cs typeface="Consolas"/>
              </a:rPr>
              <a:t>0,00</a:t>
            </a:r>
            <a:endParaRPr sz="950">
              <a:latin typeface="Consolas"/>
              <a:cs typeface="Consolas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598212" y="4852305"/>
            <a:ext cx="2273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90" dirty="0">
                <a:latin typeface="Consolas"/>
                <a:cs typeface="Consolas"/>
              </a:rPr>
              <a:t>0.00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171515" y="4852305"/>
            <a:ext cx="2279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5" dirty="0">
                <a:latin typeface="Consolas"/>
                <a:cs typeface="Consolas"/>
              </a:rPr>
              <a:t>OOO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51011" y="5850926"/>
            <a:ext cx="5492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18/022022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200716" y="5850926"/>
            <a:ext cx="54991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40" dirty="0">
                <a:latin typeface="Arial MT"/>
                <a:cs typeface="Arial MT"/>
              </a:rPr>
              <a:t>10/02/2022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862453" y="5850926"/>
            <a:ext cx="45656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latin typeface="Arial MT"/>
                <a:cs typeface="Arial MT"/>
              </a:rPr>
              <a:t>1.368,7g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616435" y="5850926"/>
            <a:ext cx="22987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30" dirty="0">
                <a:latin typeface="Arial MT"/>
                <a:cs typeface="Arial MT"/>
              </a:rPr>
              <a:t>0,00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185579" y="5820847"/>
            <a:ext cx="240029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10" dirty="0">
                <a:latin typeface="Courier New"/>
                <a:cs typeface="Courier New"/>
              </a:rPr>
              <a:t>0,00</a:t>
            </a:r>
            <a:endParaRPr sz="900">
              <a:latin typeface="Courier New"/>
              <a:cs typeface="Courier New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766151" y="2031151"/>
            <a:ext cx="33972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20" dirty="0">
                <a:latin typeface="Arial MT"/>
                <a:cs typeface="Arial MT"/>
              </a:rPr>
              <a:t>684,06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776610" y="2939285"/>
            <a:ext cx="34353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80" dirty="0">
                <a:latin typeface="Consolas"/>
                <a:cs typeface="Consolas"/>
              </a:rPr>
              <a:t>94õ,DO</a:t>
            </a:r>
            <a:endParaRPr sz="900">
              <a:latin typeface="Consolas"/>
              <a:cs typeface="Consolas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789774" y="3859951"/>
            <a:ext cx="34988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latin typeface="Arial MT"/>
                <a:cs typeface="Arial MT"/>
              </a:rPr>
              <a:t>945,6g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840966" y="5793526"/>
            <a:ext cx="442595" cy="1758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50" spc="-10" dirty="0">
                <a:latin typeface="Arial MT"/>
                <a:cs typeface="Arial MT"/>
              </a:rPr>
              <a:t>1.ï68.76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351073" y="1955953"/>
            <a:ext cx="456565" cy="280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10"/>
              </a:lnSpc>
              <a:spcBef>
                <a:spcPts val="135"/>
              </a:spcBef>
            </a:pPr>
            <a:r>
              <a:rPr sz="850" spc="-45" dirty="0">
                <a:latin typeface="Arial MT"/>
                <a:cs typeface="Arial MT"/>
              </a:rPr>
              <a:t>RecursoS</a:t>
            </a:r>
            <a:endParaRPr sz="850">
              <a:latin typeface="Arial MT"/>
              <a:cs typeface="Arial MT"/>
            </a:endParaRPr>
          </a:p>
          <a:p>
            <a:pPr marL="12700">
              <a:lnSpc>
                <a:spcPts val="950"/>
              </a:lnSpc>
            </a:pPr>
            <a:r>
              <a:rPr sz="800" spc="-25" dirty="0">
                <a:latin typeface="Arial MT"/>
                <a:cs typeface="Arial MT"/>
              </a:rPr>
              <a:t>HumünoS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9362120" y="2866844"/>
            <a:ext cx="523240" cy="2819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45"/>
              </a:lnSpc>
              <a:spcBef>
                <a:spcPts val="135"/>
              </a:spcBef>
            </a:pPr>
            <a:r>
              <a:rPr sz="1425" spc="-15" baseline="2923" dirty="0">
                <a:latin typeface="Arial MT"/>
                <a:cs typeface="Arial MT"/>
              </a:rPr>
              <a:t>R</a:t>
            </a:r>
            <a:r>
              <a:rPr sz="950" spc="-10" dirty="0">
                <a:latin typeface="Arial MT"/>
                <a:cs typeface="Arial MT"/>
              </a:rPr>
              <a:t>e</a:t>
            </a:r>
            <a:r>
              <a:rPr sz="1425" spc="-15" baseline="2923" dirty="0">
                <a:latin typeface="Arial MT"/>
                <a:cs typeface="Arial MT"/>
              </a:rPr>
              <a:t>cursos</a:t>
            </a:r>
            <a:endParaRPr sz="1425" baseline="2923">
              <a:latin typeface="Arial MT"/>
              <a:cs typeface="Arial MT"/>
            </a:endParaRPr>
          </a:p>
          <a:p>
            <a:pPr marL="19050">
              <a:lnSpc>
                <a:spcPts val="925"/>
              </a:lnSpc>
            </a:pPr>
            <a:r>
              <a:rPr sz="850" spc="-10" dirty="0">
                <a:latin typeface="Arial MT"/>
                <a:cs typeface="Arial MT"/>
              </a:rPr>
              <a:t>HumBno5</a:t>
            </a:r>
            <a:endParaRPr sz="850">
              <a:latin typeface="Arial MT"/>
              <a:cs typeface="Arial M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386499" y="3781494"/>
            <a:ext cx="454025" cy="28575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919"/>
              </a:lnSpc>
              <a:spcBef>
                <a:spcPts val="300"/>
              </a:spcBef>
            </a:pPr>
            <a:r>
              <a:rPr sz="900" spc="-65" dirty="0">
                <a:latin typeface="Arial MT"/>
                <a:cs typeface="Arial MT"/>
              </a:rPr>
              <a:t>Recursos</a:t>
            </a:r>
            <a:r>
              <a:rPr sz="900" spc="500" dirty="0">
                <a:latin typeface="Arial MT"/>
                <a:cs typeface="Arial MT"/>
              </a:rPr>
              <a:t> </a:t>
            </a:r>
            <a:r>
              <a:rPr sz="900" spc="-80" dirty="0">
                <a:latin typeface="Arial MT"/>
                <a:cs typeface="Arial MT"/>
              </a:rPr>
              <a:t>Humanos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403801" y="4743520"/>
            <a:ext cx="466090" cy="3016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125"/>
              </a:lnSpc>
              <a:spcBef>
                <a:spcPts val="135"/>
              </a:spcBef>
            </a:pPr>
            <a:r>
              <a:rPr sz="1000" spc="-55" dirty="0">
                <a:latin typeface="Trebuchet MS"/>
                <a:cs typeface="Trebuchet MS"/>
              </a:rPr>
              <a:t>Recursos</a:t>
            </a:r>
            <a:endParaRPr sz="1000">
              <a:latin typeface="Trebuchet MS"/>
              <a:cs typeface="Trebuchet MS"/>
            </a:endParaRPr>
          </a:p>
          <a:p>
            <a:pPr marL="19685">
              <a:lnSpc>
                <a:spcPts val="1005"/>
              </a:lnSpc>
            </a:pPr>
            <a:r>
              <a:rPr sz="900" spc="-30" dirty="0">
                <a:latin typeface="Trebuchet MS"/>
                <a:cs typeface="Trebuchet MS"/>
              </a:rPr>
              <a:t>Humanos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9440385" y="5718328"/>
            <a:ext cx="505459" cy="2921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35"/>
              </a:spcBef>
            </a:pPr>
            <a:r>
              <a:rPr sz="950" spc="-10" dirty="0">
                <a:latin typeface="Trebuchet MS"/>
                <a:cs typeface="Trebuchet MS"/>
              </a:rPr>
              <a:t>R</a:t>
            </a:r>
            <a:r>
              <a:rPr sz="1425" spc="-15" baseline="5847" dirty="0">
                <a:latin typeface="Trebuchet MS"/>
                <a:cs typeface="Trebuchet MS"/>
              </a:rPr>
              <a:t>ecursos</a:t>
            </a:r>
            <a:endParaRPr sz="1425" baseline="5847">
              <a:latin typeface="Trebuchet MS"/>
              <a:cs typeface="Trebuchet MS"/>
            </a:endParaRPr>
          </a:p>
          <a:p>
            <a:pPr marL="19685">
              <a:lnSpc>
                <a:spcPts val="994"/>
              </a:lnSpc>
            </a:pPr>
            <a:r>
              <a:rPr sz="900" spc="-10" dirty="0">
                <a:latin typeface="Trebuchet MS"/>
                <a:cs typeface="Trebuchet MS"/>
              </a:rPr>
              <a:t>Hu</a:t>
            </a:r>
            <a:r>
              <a:rPr sz="1350" spc="-15" baseline="3086" dirty="0">
                <a:latin typeface="Trebuchet MS"/>
                <a:cs typeface="Trebuchet MS"/>
              </a:rPr>
              <a:t>manos</a:t>
            </a:r>
            <a:endParaRPr sz="1350" baseline="3086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8"/>
            <a:ext cx="7471613" cy="108705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5651" y="433161"/>
            <a:ext cx="132347" cy="15039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35004" y="2466497"/>
            <a:ext cx="210552" cy="102268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9376" y="1055795"/>
          <a:ext cx="9572625" cy="56572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96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0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07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92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86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6055">
                <a:tc gridSpan="13"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RELATÓRIO</a:t>
                      </a:r>
                      <a:r>
                        <a:rPr sz="950" b="1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PRESTAÇÃO</a:t>
                      </a:r>
                      <a:r>
                        <a:rPr sz="950" b="1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5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cONTAS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609">
                <a:tc>
                  <a:txBody>
                    <a:bodyPr/>
                    <a:lstStyle/>
                    <a:p>
                      <a:pPr marL="38735" marR="370205" indent="5715">
                        <a:lnSpc>
                          <a:spcPts val="1019"/>
                        </a:lnSpc>
                        <a:spcBef>
                          <a:spcPts val="66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Vínculo rinanceire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1080"/>
                        </a:lnSpc>
                        <a:spcBef>
                          <a:spcPts val="530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Lança-</a:t>
                      </a:r>
                      <a:r>
                        <a:rPr sz="950" b="1" spc="-50" dirty="0">
                          <a:latin typeface="Calibri"/>
                          <a:cs typeface="Calibri"/>
                        </a:rPr>
                        <a:t>'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ts val="1080"/>
                        </a:lnSpc>
                        <a:tabLst>
                          <a:tab pos="499109" algn="l"/>
                        </a:tabLst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mento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“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41275" indent="5715">
                        <a:lnSpc>
                          <a:spcPts val="1019"/>
                        </a:lnSpc>
                        <a:spcBef>
                          <a:spcPts val="66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Documento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50" b="1" dirty="0">
                          <a:latin typeface="Calibri"/>
                          <a:cs typeface="Calibri"/>
                        </a:rPr>
                        <a:t> N^</a:t>
                      </a:r>
                      <a:r>
                        <a:rPr sz="9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5" dirty="0">
                          <a:latin typeface="Calibri"/>
                          <a:cs typeface="Calibri"/>
                        </a:rPr>
                        <a:t>Doc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62230" indent="-1905">
                        <a:lnSpc>
                          <a:spcPts val="1019"/>
                        </a:lnSpc>
                        <a:spcBef>
                          <a:spcPts val="665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orx/r-</a:t>
                      </a:r>
                      <a:r>
                        <a:rPr sz="950" b="1" spc="-50" dirty="0">
                          <a:latin typeface="Calibri"/>
                          <a:cs typeface="Calibri"/>
                        </a:rPr>
                        <a:t>•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Extrato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045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Fornecedor/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1750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Favorecldo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45"/>
                        </a:lnSpc>
                        <a:spcBef>
                          <a:spcPts val="55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Despesa/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5400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Recelta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045"/>
                        </a:lnSpc>
                        <a:spcBef>
                          <a:spcPts val="55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Pagamento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0485">
                        <a:lnSpc>
                          <a:spcPts val="1045"/>
                        </a:lnSpc>
                      </a:pPr>
                      <a:r>
                        <a:rPr sz="950" b="1" spc="-14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Depósito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 marR="16510" indent="-167640">
                        <a:lnSpc>
                          <a:spcPts val="950"/>
                        </a:lnSpc>
                        <a:spcBef>
                          <a:spcPts val="740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Valor</a:t>
                      </a:r>
                      <a:r>
                        <a:rPr sz="95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25" dirty="0">
                          <a:latin typeface="Calibri"/>
                          <a:cs typeface="Calibri"/>
                        </a:rPr>
                        <a:t>Bruto/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Principal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marR="3810" indent="-71120">
                        <a:lnSpc>
                          <a:spcPts val="950"/>
                        </a:lnSpc>
                        <a:spcBef>
                          <a:spcPts val="740"/>
                        </a:spcBef>
                      </a:pPr>
                      <a:r>
                        <a:rPr sz="950" b="1" dirty="0">
                          <a:latin typeface="Calibri"/>
                          <a:cs typeface="Calibri"/>
                        </a:rPr>
                        <a:t>Juros</a:t>
                      </a:r>
                      <a:r>
                        <a:rPr sz="950" b="1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multa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065"/>
                        </a:lnSpc>
                        <a:spcBef>
                          <a:spcPts val="8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Descontos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85725" marR="10795" indent="473075" algn="r">
                        <a:lnSpc>
                          <a:spcPts val="919"/>
                        </a:lnSpc>
                        <a:spcBef>
                          <a:spcPts val="140"/>
                        </a:spcBef>
                      </a:pPr>
                      <a:r>
                        <a:rPr sz="950" b="1" spc="-5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 Retenções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Liquide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36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PrgJAçéo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36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0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 marR="358140">
                        <a:lnSpc>
                          <a:spcPct val="910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2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1910">
                        <a:lnSpc>
                          <a:spcPts val="98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 marR="168910" indent="7620">
                        <a:lnSpc>
                          <a:spcPct val="932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Debito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8415" marR="42545" indent="9525">
                        <a:lnSpc>
                          <a:spcPct val="85900"/>
                        </a:lnSpc>
                      </a:pPr>
                      <a:r>
                        <a:rPr sz="950" spc="-95" dirty="0">
                          <a:latin typeface="Trebuchet MS"/>
                          <a:cs typeface="Trebuchet MS"/>
                        </a:rPr>
                        <a:t>Fatura-</a:t>
                      </a:r>
                      <a:r>
                        <a:rPr sz="950" spc="2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30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GUARUPASS ASSOC.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CONCESSIONA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RIA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TRANSP.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onsolas"/>
                          <a:cs typeface="Consolas"/>
                        </a:rPr>
                        <a:t>Z040l</a:t>
                      </a:r>
                      <a:endParaRPr sz="8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71120" indent="8255">
                        <a:lnSpc>
                          <a:spcPct val="87500"/>
                        </a:lnSpc>
                        <a:spcBef>
                          <a:spcPts val="195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GUARJPASS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ASSOCIACAO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DAS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CONCESSIONARIAS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TRANSPORTE</a:t>
                      </a:r>
                      <a:r>
                        <a:rPr sz="950" spc="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URgANO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PASSAGEIROS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GUARULHOS</a:t>
                      </a:r>
                      <a:r>
                        <a:rPr sz="9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REGIAO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74.504,937/0001•30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47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0955" marR="349250" indent="635">
                        <a:lnSpc>
                          <a:spcPts val="990"/>
                        </a:lnSpc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Auxilio/Vale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 Transporte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75565" algn="r">
                        <a:lnSpc>
                          <a:spcPct val="100000"/>
                        </a:lnSpc>
                      </a:pPr>
                      <a:r>
                        <a:rPr sz="900" spc="-70" dirty="0">
                          <a:latin typeface="Cambria"/>
                          <a:cs typeface="Cambria"/>
                        </a:rPr>
                        <a:t>03/02/2022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191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04f02/2022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241,64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0,DD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241,64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ts val="1010"/>
                        </a:lnSpc>
                      </a:pPr>
                      <a:r>
                        <a:rPr sz="900" spc="90" dirty="0">
                          <a:latin typeface="Trebuchet MS"/>
                          <a:cs typeface="Trebuchet MS"/>
                        </a:rPr>
                        <a:t>Reuros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0005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385">
                <a:tc>
                  <a:txBody>
                    <a:bodyPr/>
                    <a:lstStyle/>
                    <a:p>
                      <a:pPr marL="48895" marR="351155">
                        <a:lnSpc>
                          <a:spcPct val="85800"/>
                        </a:lnSpc>
                        <a:spcBef>
                          <a:spcPts val="240"/>
                        </a:spcBef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47Y0-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5085">
                        <a:lnSpc>
                          <a:spcPts val="919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5880">
                        <a:lnSpc>
                          <a:spcPts val="109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{Municipal)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304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575" marR="162560" indent="8255">
                        <a:lnSpc>
                          <a:spcPct val="821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eletr6nlco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1030"/>
                        </a:lnSpc>
                        <a:spcBef>
                          <a:spcPts val="1025"/>
                        </a:spcBef>
                      </a:pPr>
                      <a:r>
                        <a:rPr sz="950" spc="-105" dirty="0">
                          <a:latin typeface="Trebuchet MS"/>
                          <a:cs typeface="Trebuchet MS"/>
                        </a:rPr>
                        <a:t>Guia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10" dirty="0">
                          <a:latin typeface="Trebuchet MS"/>
                          <a:cs typeface="Trebuchet MS"/>
                        </a:rPr>
                        <a:t>Fp¢s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31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4130" marR="65405" indent="-3175">
                        <a:lnSpc>
                          <a:spcPts val="950"/>
                        </a:lnSpc>
                        <a:spcBef>
                          <a:spcPts val="85"/>
                        </a:spcBef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‘FGTS</a:t>
                      </a:r>
                      <a:r>
                        <a:rPr sz="9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COMP.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jANElRO/2022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01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20701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 marR="125095" indent="3810">
                        <a:lnSpc>
                          <a:spcPct val="84100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CAIXA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ECONOMICA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FEDERAL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10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FGTS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14" dirty="0">
                          <a:latin typeface="Trebuchet MS"/>
                          <a:cs typeface="Trebuchet MS"/>
                        </a:rPr>
                        <a:t>CNPJ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 00.360.3D5/0001-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04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 marR="122555" indent="-4445">
                        <a:lnSpc>
                          <a:spcPts val="950"/>
                        </a:lnSpc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FCTS</a:t>
                      </a:r>
                      <a:r>
                        <a:rPr sz="950" spc="-10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0" dirty="0">
                          <a:latin typeface="Trebuchet MS"/>
                          <a:cs typeface="Trebuchet MS"/>
                        </a:rPr>
                        <a:t>Fundo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114" dirty="0">
                          <a:latin typeface="Trebuchet MS"/>
                          <a:cs typeface="Trebuchet MS"/>
                        </a:rPr>
                        <a:t>Grata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04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dirty="0">
                          <a:latin typeface="Trebuchet MS"/>
                          <a:cs typeface="Trebuchet MS"/>
                        </a:rPr>
                        <a:t>x</a:t>
                      </a:r>
                      <a:r>
                        <a:rPr sz="950" spc="3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1,2022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374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35" dirty="0">
                          <a:latin typeface="Trebuchet MS"/>
                          <a:cs typeface="Trebuchet MS"/>
                        </a:rPr>
                        <a:t>07/02/2032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1.761,59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1.761,59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Recursos</a:t>
                      </a:r>
                      <a:endParaRPr sz="950">
                        <a:latin typeface="Consolas"/>
                        <a:cs typeface="Consolas"/>
                      </a:endParaRPr>
                    </a:p>
                    <a:p>
                      <a:pPr marL="42545">
                        <a:lnSpc>
                          <a:spcPts val="994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Humanos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marL="49530" marR="352425" indent="-635">
                        <a:lnSpc>
                          <a:spcPct val="86400"/>
                        </a:lnSpc>
                        <a:spcBef>
                          <a:spcPts val="755"/>
                        </a:spcBef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35"/>
                        </a:lnSpc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10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425" spc="-15" baseline="5847" dirty="0">
                          <a:latin typeface="Trebuchet MS"/>
                          <a:cs typeface="Trebuchet MS"/>
                        </a:rPr>
                        <a:t>Municipal)</a:t>
                      </a:r>
                      <a:endParaRPr sz="1425" baseline="5847">
                        <a:latin typeface="Trebuchet MS"/>
                        <a:cs typeface="Trebuchet MS"/>
                      </a:endParaRPr>
                    </a:p>
                  </a:txBody>
                  <a:tcPr marL="0" marR="0" marT="958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575" marR="167640" indent="2540">
                        <a:lnSpc>
                          <a:spcPct val="866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Débito.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eletrônico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(D)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 marR="80010" indent="1270">
                        <a:lnSpc>
                          <a:spcPct val="88700"/>
                        </a:lnSpc>
                        <a:spcBef>
                          <a:spcPts val="185"/>
                        </a:spcBef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Fatura</a:t>
                      </a:r>
                      <a:r>
                        <a:rPr sz="95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32</a:t>
                      </a:r>
                      <a:r>
                        <a:rPr sz="950" spc="-1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NF5-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B20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KEEN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KEEPER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CON5.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7940">
                        <a:lnSpc>
                          <a:spcPts val="87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ENPREARIAL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7940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EIRELI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234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20801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165100" indent="1905">
                        <a:lnSpc>
                          <a:spcPct val="89400"/>
                        </a:lnSpc>
                        <a:spcBef>
                          <a:spcPts val="740"/>
                        </a:spcBef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KEEN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KEEPER CONSULTORIA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ENPRESARIAL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EIREU CNPJ </a:t>
                      </a:r>
                      <a:r>
                        <a:rPr sz="900" spc="-95" dirty="0">
                          <a:latin typeface="Consolas"/>
                          <a:cs typeface="Consolas"/>
                        </a:rPr>
                        <a:t>lZ.364.Z70£0001-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60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 marR="141605" indent="-1905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Assessoria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Contábil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jurídlca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PÇ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81280" algn="r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04/0212022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0165" algn="ctr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08/02/2022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2.212,00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2.212,0D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310515" indent="5715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465">
                <a:tc>
                  <a:txBody>
                    <a:bodyPr/>
                    <a:lstStyle/>
                    <a:p>
                      <a:pPr marL="55880" marR="346075">
                        <a:lnSpc>
                          <a:spcPct val="92500"/>
                        </a:lnSpc>
                        <a:spcBef>
                          <a:spcPts val="680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96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marR="161925" indent="8890">
                        <a:lnSpc>
                          <a:spcPct val="856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Dtbito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eletrônico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(D)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47625" indent="635">
                        <a:lnSpc>
                          <a:spcPct val="84800"/>
                        </a:lnSpc>
                        <a:spcBef>
                          <a:spcPts val="155"/>
                        </a:spcBef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Nota</a:t>
                      </a:r>
                      <a:r>
                        <a:rPr sz="95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fiscal</a:t>
                      </a:r>
                      <a:r>
                        <a:rPr sz="95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serviços</a:t>
                      </a:r>
                      <a:r>
                        <a:rPr sz="9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34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ftFS-</a:t>
                      </a:r>
                      <a:r>
                        <a:rPr sz="950" spc="-10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39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EDIVALDO EOLIVÊIRA 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SANTOS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20803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 marR="189230" indent="3810">
                        <a:lnSpc>
                          <a:spcPct val="889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EDIVALDO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OLIVEIRA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SANTOS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3b5065g9830</a:t>
                      </a:r>
                      <a:r>
                        <a:rPr sz="900" spc="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000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37.627,685/000160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5400" marR="138430" indent="-2540">
                        <a:lnSpc>
                          <a:spcPts val="969"/>
                        </a:lnSpc>
                      </a:pPr>
                      <a:r>
                        <a:rPr sz="950" spc="-110" dirty="0">
                          <a:latin typeface="Trebuchet MS"/>
                          <a:cs typeface="Trebuchet MS"/>
                        </a:rPr>
                        <a:t>I•lanutenção</a:t>
                      </a:r>
                      <a:r>
                        <a:rPr sz="950" spc="1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Escolar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sz="950" spc="-60" dirty="0">
                          <a:latin typeface="Trebuchet MS"/>
                          <a:cs typeface="Trebuchet MS"/>
                        </a:rPr>
                        <a:t>og/cz/zozz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37465" algn="ctr">
                        <a:lnSpc>
                          <a:spcPct val="100000"/>
                        </a:lnSpc>
                      </a:pPr>
                      <a:r>
                        <a:rPr sz="950" spc="-40" dirty="0">
                          <a:latin typeface="Trebuchet MS"/>
                          <a:cs typeface="Trebuchet MS"/>
                        </a:rPr>
                        <a:t>0B/0Z/2022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3.300,00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b="1" spc="-70" dirty="0">
                          <a:latin typeface="Courier New"/>
                          <a:cs typeface="Courier New"/>
                        </a:rPr>
                        <a:t>3.300,00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 marR="303530" indent="635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Custas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55880" marR="346075">
                        <a:lnSpc>
                          <a:spcPct val="87700"/>
                        </a:lnSpc>
                        <a:spcBef>
                          <a:spcPts val="690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60960">
                        <a:lnSpc>
                          <a:spcPts val="93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g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105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(Nuniclpal)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76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62560" indent="190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69215" indent="14604">
                        <a:lnSpc>
                          <a:spcPts val="969"/>
                        </a:lnSpc>
                        <a:spcBef>
                          <a:spcPts val="160"/>
                        </a:spcBef>
                      </a:pPr>
                      <a:r>
                        <a:rPr sz="1000" spc="-10" dirty="0">
                          <a:latin typeface="Courier New"/>
                          <a:cs typeface="Courier New"/>
                        </a:rPr>
                        <a:t>NotaMade </a:t>
                      </a:r>
                      <a:r>
                        <a:rPr sz="900" spc="-90" dirty="0">
                          <a:latin typeface="Courier New"/>
                          <a:cs typeface="Courier New"/>
                        </a:rPr>
                        <a:t>serviços.35 </a:t>
                      </a:r>
                      <a:r>
                        <a:rPr sz="950" spc="-10" dirty="0">
                          <a:latin typeface="Courier New"/>
                          <a:cs typeface="Courier New"/>
                        </a:rPr>
                        <a:t>CFS.e40.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38100">
                        <a:lnSpc>
                          <a:spcPts val="869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ED|VALDO</a:t>
                      </a:r>
                      <a:endParaRPr sz="900">
                        <a:latin typeface="Courier New"/>
                        <a:cs typeface="Courier New"/>
                      </a:endParaRPr>
                    </a:p>
                    <a:p>
                      <a:pPr marL="31115">
                        <a:lnSpc>
                          <a:spcPts val="1015"/>
                        </a:lnSpc>
                      </a:pPr>
                      <a:r>
                        <a:rPr sz="950" spc="-25" dirty="0">
                          <a:latin typeface="Courier New"/>
                          <a:cs typeface="Courier New"/>
                        </a:rPr>
                        <a:t>OUVEIRADOS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26670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SANTOS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20804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98120">
                        <a:lnSpc>
                          <a:spcPct val="86200"/>
                        </a:lnSpc>
                        <a:spcBef>
                          <a:spcPts val="1090"/>
                        </a:spcBef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EDIVALDO</a:t>
                      </a:r>
                      <a:r>
                        <a:rPr sz="950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OLIVEIRA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DO5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SANTOS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36506509B30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CNPJ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9370">
                        <a:lnSpc>
                          <a:spcPts val="969"/>
                        </a:lnSpc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37.627.685/0001-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84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ts val="1095"/>
                        </a:lnSpc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klanutençáo</a:t>
                      </a:r>
                      <a:r>
                        <a:rPr sz="95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6034">
                        <a:lnSpc>
                          <a:spcPts val="975"/>
                        </a:lnSpc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Escolar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425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0B/024O22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08/02/2022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3.100,00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0,d0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0,0ü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ourier New"/>
                          <a:cs typeface="Courier New"/>
                        </a:rPr>
                        <a:t>3,l0O,O0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 marR="307340">
                        <a:lnSpc>
                          <a:spcPts val="99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1683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7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1594" marR="340360" indent="-635">
                        <a:lnSpc>
                          <a:spcPct val="90600"/>
                        </a:lnSpc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8.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7785">
                        <a:lnSpc>
                          <a:spcPts val="86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33.448•6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9690">
                        <a:lnSpc>
                          <a:spcPts val="99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(Nunícipal)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 marR="156845" indent="1905">
                        <a:lnSpc>
                          <a:spcPct val="877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eletrftnico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(D)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36525" indent="-2540">
                        <a:lnSpc>
                          <a:spcPts val="990"/>
                        </a:lnSpc>
                        <a:spcBef>
                          <a:spcPts val="235"/>
                        </a:spcBef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Nota</a:t>
                      </a:r>
                      <a:r>
                        <a:rPr sz="9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FiScal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33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NF5-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6830">
                        <a:lnSpc>
                          <a:spcPts val="91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32551•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290" marR="29845">
                        <a:lnSpc>
                          <a:spcPct val="90100"/>
                        </a:lnSpc>
                        <a:spcBef>
                          <a:spcPts val="6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BkASNED f•tEOICINA 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OCUPACIONAL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LT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20802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7625" marR="166370" indent="-4445">
                        <a:lnSpc>
                          <a:spcPct val="87300"/>
                        </a:lnSpc>
                      </a:pPr>
                      <a:r>
                        <a:rPr sz="950" spc="-110" dirty="0">
                          <a:latin typeface="Trebuchet MS"/>
                          <a:cs typeface="Trebuchet MS"/>
                        </a:rPr>
                        <a:t>BRASI•tED</a:t>
                      </a:r>
                      <a:r>
                        <a:rPr sz="950" spc="1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I'ãEDICINA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OCUPACIONAL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LTDA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06.345.173/00O1•ZB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ts val="99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Materiais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111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Expediente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55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03/02/2022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374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35" dirty="0">
                          <a:latin typeface="Trebuchet MS"/>
                          <a:cs typeface="Trebuchet MS"/>
                        </a:rPr>
                        <a:t>08/03/2023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371,86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371,86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30162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88659" y="1419750"/>
            <a:ext cx="409073" cy="8422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96052" y="4668274"/>
            <a:ext cx="72189" cy="1082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96052" y="5462358"/>
            <a:ext cx="72189" cy="10828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51927" y="227705"/>
            <a:ext cx="6369050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b="1" spc="-20" dirty="0">
                <a:latin typeface="Calibri"/>
                <a:cs typeface="Calibri"/>
              </a:rPr>
              <a:t>AMAA</a:t>
            </a:r>
            <a:r>
              <a:rPr sz="1200" b="1" spc="65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ASSOCIAÇÃO</a:t>
            </a:r>
            <a:r>
              <a:rPr sz="1200" b="1" spc="17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DOS</a:t>
            </a:r>
            <a:r>
              <a:rPr sz="1200" b="1" spc="11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MORADORES</a:t>
            </a:r>
            <a:r>
              <a:rPr sz="1200" b="1" spc="3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PARA</a:t>
            </a:r>
            <a:r>
              <a:rPr sz="1200" b="1" spc="1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13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DESENVOLVIMENTO DO</a:t>
            </a:r>
            <a:r>
              <a:rPr sz="1200" b="1" spc="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ÁGUA</a:t>
            </a:r>
            <a:r>
              <a:rPr sz="1200" b="1" spc="17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AZUL</a:t>
            </a:r>
            <a:r>
              <a:rPr sz="1200" b="1" spc="105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FILIAL</a:t>
            </a:r>
            <a:r>
              <a:rPr sz="1200" b="1" spc="110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IV</a:t>
            </a:r>
            <a:endParaRPr sz="1200">
              <a:latin typeface="Calibri"/>
              <a:cs typeface="Calibri"/>
            </a:endParaRPr>
          </a:p>
          <a:p>
            <a:pPr marL="13970">
              <a:lnSpc>
                <a:spcPts val="1335"/>
              </a:lnSpc>
            </a:pPr>
            <a:r>
              <a:rPr sz="1200" spc="-85" dirty="0">
                <a:latin typeface="Trebuchet MS"/>
                <a:cs typeface="Trebuchet MS"/>
              </a:rPr>
              <a:t>Avenida</a:t>
            </a:r>
            <a:r>
              <a:rPr sz="1200" spc="2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Lydia</a:t>
            </a:r>
            <a:r>
              <a:rPr sz="1200" spc="7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de</a:t>
            </a:r>
            <a:r>
              <a:rPr sz="1200" spc="-12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jesus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Nendonça,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1146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130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Âgua</a:t>
            </a:r>
            <a:r>
              <a:rPr sz="1200" spc="3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Azul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1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Guarulhos/SP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4020" y="6946837"/>
            <a:ext cx="1805305" cy="151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30"/>
              </a:lnSpc>
            </a:pPr>
            <a:r>
              <a:rPr sz="950" i="1" spc="-10" dirty="0">
                <a:latin typeface="Calibri"/>
                <a:cs typeface="Calibri"/>
                <a:hlinkClick r:id="rId7"/>
              </a:rPr>
              <a:t>www.lei13019.com.br/spyguamlhosy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">
              <a:lnSpc>
                <a:spcPts val="1030"/>
              </a:lnSpc>
            </a:pPr>
            <a:r>
              <a:rPr spc="-45" dirty="0">
                <a:latin typeface="Calibri"/>
                <a:cs typeface="Calibri"/>
              </a:rPr>
              <a:t>P'ãg.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50" dirty="0">
                <a:latin typeface="Calibri"/>
                <a:cs typeface="Calibri"/>
              </a:rPr>
              <a:t>6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435236" y="3637152"/>
            <a:ext cx="8445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50" dirty="0">
                <a:latin typeface="Trebuchet MS"/>
                <a:cs typeface="Trebuchet MS"/>
              </a:rPr>
              <a:t>«</a:t>
            </a:r>
            <a:endParaRPr sz="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16115" y="4168964"/>
            <a:ext cx="240631" cy="3609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8151" y="460232"/>
            <a:ext cx="10500995" cy="6957695"/>
            <a:chOff x="48151" y="460232"/>
            <a:chExt cx="10500995" cy="6957695"/>
          </a:xfrm>
        </p:grpSpPr>
        <p:sp>
          <p:nvSpPr>
            <p:cNvPr id="4" name="object 4"/>
            <p:cNvSpPr/>
            <p:nvPr/>
          </p:nvSpPr>
          <p:spPr>
            <a:xfrm>
              <a:off x="49655" y="460232"/>
              <a:ext cx="0" cy="2981325"/>
            </a:xfrm>
            <a:custGeom>
              <a:avLst/>
              <a:gdLst/>
              <a:ahLst/>
              <a:cxnLst/>
              <a:rect l="l" t="t" r="r" b="b"/>
              <a:pathLst>
                <a:path h="2981325">
                  <a:moveTo>
                    <a:pt x="0" y="298082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9734" y="3438046"/>
              <a:ext cx="0" cy="3979545"/>
            </a:xfrm>
            <a:custGeom>
              <a:avLst/>
              <a:gdLst/>
              <a:ahLst/>
              <a:cxnLst/>
              <a:rect l="l" t="t" r="r" b="b"/>
              <a:pathLst>
                <a:path h="3979545">
                  <a:moveTo>
                    <a:pt x="0" y="397944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294" y="7391921"/>
              <a:ext cx="10447020" cy="0"/>
            </a:xfrm>
            <a:custGeom>
              <a:avLst/>
              <a:gdLst/>
              <a:ahLst/>
              <a:cxnLst/>
              <a:rect l="l" t="t" r="r" b="b"/>
              <a:pathLst>
                <a:path w="10447020">
                  <a:moveTo>
                    <a:pt x="0" y="0"/>
                  </a:moveTo>
                  <a:lnTo>
                    <a:pt x="10446417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219851" y="1347561"/>
            <a:ext cx="1131570" cy="210820"/>
            <a:chOff x="2219851" y="1347561"/>
            <a:chExt cx="1131570" cy="21082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19851" y="1347561"/>
              <a:ext cx="1118937" cy="9023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5867" y="1467877"/>
              <a:ext cx="1124952" cy="90236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25867" y="4355453"/>
            <a:ext cx="48126" cy="8422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59103" y="1467877"/>
            <a:ext cx="559468" cy="8422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172226" y="1347561"/>
            <a:ext cx="1871345" cy="228600"/>
            <a:chOff x="6172226" y="1347561"/>
            <a:chExt cx="1871345" cy="228600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72226" y="1347561"/>
              <a:ext cx="1870910" cy="10828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202305" y="1461861"/>
              <a:ext cx="1834816" cy="114299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19751" y="421130"/>
            <a:ext cx="138363" cy="15039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70146" y="3429022"/>
            <a:ext cx="132347" cy="96252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2476025" y="212666"/>
            <a:ext cx="6362065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b="1" spc="-35" dirty="0">
                <a:latin typeface="Calibri"/>
                <a:cs typeface="Calibri"/>
              </a:rPr>
              <a:t>ANIAA</a:t>
            </a:r>
            <a:r>
              <a:rPr sz="1200" b="1" spc="105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ASSOCIAÇÃO</a:t>
            </a:r>
            <a:r>
              <a:rPr sz="1200" b="1" spc="1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DO5</a:t>
            </a:r>
            <a:r>
              <a:rPr sz="1200" b="1" spc="135" dirty="0">
                <a:latin typeface="Calibri"/>
                <a:cs typeface="Calibri"/>
              </a:rPr>
              <a:t> </a:t>
            </a:r>
            <a:r>
              <a:rPr sz="1200" b="1" spc="-50" dirty="0">
                <a:latin typeface="Calibri"/>
                <a:cs typeface="Calibri"/>
              </a:rPr>
              <a:t>MORADORMS</a:t>
            </a:r>
            <a:r>
              <a:rPr sz="1200" b="1" spc="2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PARA</a:t>
            </a:r>
            <a:r>
              <a:rPr sz="1200" b="1" spc="120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O</a:t>
            </a:r>
            <a:r>
              <a:rPr sz="1200" spc="30" dirty="0">
                <a:latin typeface="Trebuchet MS"/>
                <a:cs typeface="Trebuchet MS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DMSENVOLVIMENTO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DO</a:t>
            </a:r>
            <a:r>
              <a:rPr sz="1200" b="1" spc="114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ÂGUA</a:t>
            </a:r>
            <a:r>
              <a:rPr sz="1200" b="1" spc="1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AZUL</a:t>
            </a:r>
            <a:r>
              <a:rPr sz="1200" b="1" spc="85" dirty="0">
                <a:latin typeface="Calibri"/>
                <a:cs typeface="Calibri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80" dirty="0">
                <a:latin typeface="Trebuchet MS"/>
                <a:cs typeface="Trebuchet MS"/>
              </a:rPr>
              <a:t> </a:t>
            </a:r>
            <a:r>
              <a:rPr sz="1200" b="1" dirty="0">
                <a:latin typeface="Calibri"/>
                <a:cs typeface="Calibri"/>
              </a:rPr>
              <a:t>FILIAL</a:t>
            </a:r>
            <a:r>
              <a:rPr sz="1200" b="1" spc="145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IV</a:t>
            </a:r>
            <a:endParaRPr sz="1200">
              <a:latin typeface="Calibri"/>
              <a:cs typeface="Calibri"/>
            </a:endParaRPr>
          </a:p>
          <a:p>
            <a:pPr marL="19685">
              <a:lnSpc>
                <a:spcPts val="1335"/>
              </a:lnSpc>
            </a:pPr>
            <a:r>
              <a:rPr sz="1200" spc="-85" dirty="0">
                <a:latin typeface="Trebuchet MS"/>
                <a:cs typeface="Trebuchet MS"/>
              </a:rPr>
              <a:t>Avenida</a:t>
            </a:r>
            <a:r>
              <a:rPr sz="1200" spc="2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Lydia</a:t>
            </a:r>
            <a:r>
              <a:rPr sz="1200" spc="7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de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jesus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Mendonça,</a:t>
            </a:r>
            <a:r>
              <a:rPr sz="1200" spc="2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1146</a:t>
            </a:r>
            <a:r>
              <a:rPr sz="1200" spc="-5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4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Àgua</a:t>
            </a:r>
            <a:r>
              <a:rPr sz="1200" spc="2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Azul</a:t>
            </a:r>
            <a:r>
              <a:rPr sz="1200" spc="-7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-</a:t>
            </a:r>
            <a:r>
              <a:rPr sz="1200" spc="-13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Guarulhos/SP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1230" y="6925405"/>
            <a:ext cx="1791335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25"/>
              </a:lnSpc>
            </a:pPr>
            <a:r>
              <a:rPr sz="1050" i="1" spc="-70" dirty="0">
                <a:latin typeface="Calibri"/>
                <a:cs typeface="Calibri"/>
                <a:hlinkClick r:id="rId11"/>
              </a:rPr>
              <a:t>www.Iei13019.corn.bryspyguarulhos/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135">
              <a:lnSpc>
                <a:spcPts val="1125"/>
              </a:lnSpc>
            </a:pPr>
            <a:r>
              <a:rPr sz="1050" spc="-50" dirty="0">
                <a:latin typeface="Calibri"/>
                <a:cs typeface="Calibri"/>
              </a:rPr>
              <a:t>Pág.</a:t>
            </a:r>
            <a:r>
              <a:rPr sz="1050" spc="10" dirty="0">
                <a:latin typeface="Calibri"/>
                <a:cs typeface="Calibri"/>
              </a:rPr>
              <a:t> </a:t>
            </a:r>
            <a:r>
              <a:rPr sz="1050" spc="-50" dirty="0">
                <a:latin typeface="Calibri"/>
                <a:cs typeface="Calibri"/>
              </a:rPr>
              <a:t>7</a:t>
            </a:r>
            <a:endParaRPr sz="1050">
              <a:latin typeface="Calibri"/>
              <a:cs typeface="Calibri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50469" y="1040756"/>
          <a:ext cx="9560560" cy="503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3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9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7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07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24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77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6055">
                <a:tc gridSpan="13"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RELATÓRIO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PRESTAÇÅO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CONYAS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784">
                <a:tc>
                  <a:txBody>
                    <a:bodyPr/>
                    <a:lstStyle/>
                    <a:p>
                      <a:pPr marL="48895" marR="372110" indent="-6985">
                        <a:lnSpc>
                          <a:spcPts val="969"/>
                        </a:lnSpc>
                        <a:spcBef>
                          <a:spcPts val="72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Vfnculo i'inancelro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274320" indent="-6985">
                        <a:lnSpc>
                          <a:spcPts val="969"/>
                        </a:lnSpc>
                        <a:spcBef>
                          <a:spcPts val="72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Lança- mento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Fornac8dor/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1065"/>
                        </a:lnSpc>
                        <a:spcBef>
                          <a:spcPts val="53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Oespesa/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0640">
                        <a:lnSpc>
                          <a:spcPts val="1065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Recelta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0330" algn="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Emissño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33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Descontos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5244">
                        <a:lnSpc>
                          <a:spcPts val="944"/>
                        </a:lnSpc>
                        <a:tabLst>
                          <a:tab pos="556895" algn="l"/>
                        </a:tabLst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’”</a:t>
                      </a:r>
                      <a:r>
                        <a:rPr sz="95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70485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Ratențóas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Liquido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333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Prg./Ação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333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 marL="46355" marR="354330" indent="635">
                        <a:lnSpc>
                          <a:spcPct val="87000"/>
                        </a:lnSpc>
                        <a:spcBef>
                          <a:spcPts val="215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BRAZIL,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5720">
                        <a:lnSpc>
                          <a:spcPts val="875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(uuniclpal)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marR="156210" indent="1270">
                        <a:lnSpc>
                          <a:spcPct val="89100"/>
                        </a:lnSpc>
                        <a:spcBef>
                          <a:spcPts val="108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37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60325" indent="3175">
                        <a:lnSpc>
                          <a:spcPts val="1019"/>
                        </a:lnSpc>
                        <a:spcBef>
                          <a:spcPts val="95"/>
                        </a:spcBef>
                      </a:pPr>
                      <a:r>
                        <a:rPr sz="900" spc="50" dirty="0">
                          <a:latin typeface="Trebuchet MS"/>
                          <a:cs typeface="Trebuchet MS"/>
                        </a:rPr>
                        <a:t>Nog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60" dirty="0">
                          <a:latin typeface="Trebuchet MS"/>
                          <a:cs typeface="Trebuchet MS"/>
                        </a:rPr>
                        <a:t>Fisa</a:t>
                      </a:r>
                      <a:r>
                        <a:rPr sz="900" spc="11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36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hF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56376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2384" marR="46355" indent="-10795">
                        <a:lnSpc>
                          <a:spcPct val="84500"/>
                        </a:lnSpc>
                        <a:spcBef>
                          <a:spcPts val="10"/>
                        </a:spcBef>
                      </a:pPr>
                      <a:r>
                        <a:rPr sz="900" dirty="0">
                          <a:latin typeface="Consolas"/>
                          <a:cs typeface="Consolas"/>
                        </a:rPr>
                        <a:t>-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GASDEL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COMERCIO</a:t>
                      </a:r>
                      <a:r>
                        <a:rPr sz="95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GAS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LTDA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EPP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21001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43815">
                        <a:lnSpc>
                          <a:spcPct val="9060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GASDEL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CONERCIO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25" spc="-37" baseline="2923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GAS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LTDA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1350" baseline="3086" dirty="0">
                          <a:latin typeface="Trebuchet MS"/>
                          <a:cs typeface="Trebuchet MS"/>
                        </a:rPr>
                        <a:t>23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.540.829/0001-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BE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1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marR="306070">
                        <a:lnSpc>
                          <a:spcPts val="950"/>
                        </a:lnSpc>
                      </a:pPr>
                      <a:r>
                        <a:rPr sz="950" spc="-60" dirty="0">
                          <a:latin typeface="Trebuchet MS"/>
                          <a:cs typeface="Trebuchet MS"/>
                        </a:rPr>
                        <a:t>Nateriais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Expedients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03/02/2022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10/02/2022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Trebuchet MS"/>
                          <a:cs typeface="Trebuchet MS"/>
                        </a:rPr>
                        <a:t>424,55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424,56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940" marR="295910" indent="3810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lndiretos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340">
                <a:tc>
                  <a:txBody>
                    <a:bodyPr/>
                    <a:lstStyle/>
                    <a:p>
                      <a:pPr marL="46355" marR="354330">
                        <a:lnSpc>
                          <a:spcPct val="87100"/>
                        </a:lnSpc>
                        <a:spcBef>
                          <a:spcPts val="250"/>
                        </a:spcBef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BAŁICO</a:t>
                      </a:r>
                      <a:r>
                        <a:rPr sz="95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BkASlL,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069">
                        <a:lnSpc>
                          <a:spcPts val="87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23.44B-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ts val="107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(Nunicipal)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 marR="156210" indent="2540">
                        <a:lnSpc>
                          <a:spcPts val="969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50165" indent="8255">
                        <a:lnSpc>
                          <a:spcPct val="85200"/>
                        </a:lnSpc>
                        <a:spcBef>
                          <a:spcPts val="245"/>
                        </a:spcBef>
                      </a:pPr>
                      <a:r>
                        <a:rPr sz="950" spc="-25" dirty="0">
                          <a:latin typeface="Consolas"/>
                          <a:cs typeface="Consolas"/>
                        </a:rPr>
                        <a:t>NotaWscal- </a:t>
                      </a:r>
                      <a:r>
                        <a:rPr sz="950" spc="-20" dirty="0">
                          <a:latin typeface="Consolas"/>
                          <a:cs typeface="Consolas"/>
                        </a:rPr>
                        <a:t>37-</a:t>
                      </a:r>
                      <a:r>
                        <a:rPr sz="950" spc="-10" dirty="0">
                          <a:latin typeface="Consolas"/>
                          <a:cs typeface="Consolas"/>
                        </a:rPr>
                        <a:t>NF8519- MARLENE COSAS OOVERI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21002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1206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40335" indent="10795">
                        <a:lnSpc>
                          <a:spcPct val="88400"/>
                        </a:lnSpc>
                        <a:tabLst>
                          <a:tab pos="960119" algn="l"/>
                        </a:tabLst>
                      </a:pPr>
                      <a:r>
                        <a:rPr sz="950" spc="-85" dirty="0">
                          <a:latin typeface="Trebuchet MS"/>
                          <a:cs typeface="Trebuchet MS"/>
                        </a:rPr>
                        <a:t>MARLENE</a:t>
                      </a:r>
                      <a:r>
                        <a:rPr sz="95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COSAS 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DL1VłERl</a:t>
                      </a:r>
                      <a:r>
                        <a:rPr sz="90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.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31.414.876/0D01-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08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15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005" marR="306070">
                        <a:lnSpc>
                          <a:spcPts val="990"/>
                        </a:lnSpc>
                      </a:pPr>
                      <a:r>
                        <a:rPr sz="950" spc="-65" dirty="0">
                          <a:latin typeface="Trebuchet MS"/>
                          <a:cs typeface="Trebuchet MS"/>
                        </a:rPr>
                        <a:t>Nateriais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Expediente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onsolas"/>
                          <a:cs typeface="Consolas"/>
                        </a:rPr>
                        <a:t>1070ŁZOZZ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Consolas"/>
                          <a:cs typeface="Consolas"/>
                        </a:rPr>
                        <a:t>l0f02/2OZ2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l.lOl.fQ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0,00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0,00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L201,50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206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 marR="252729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Indiretoç’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6355">
                        <a:lnSpc>
                          <a:spcPts val="1010"/>
                        </a:lnSpc>
                        <a:spcBef>
                          <a:spcPts val="3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355">
                        <a:lnSpc>
                          <a:spcPts val="1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BRASIL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AG.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965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€770-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8.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069">
                        <a:lnSpc>
                          <a:spcPts val="915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5085">
                        <a:lnSpc>
                          <a:spcPts val="107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‹Municipal)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51765" indent="-127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Oébito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elettónito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ts val="1080"/>
                        </a:lnSpc>
                        <a:spcBef>
                          <a:spcPts val="480"/>
                        </a:spcBef>
                      </a:pPr>
                      <a:r>
                        <a:rPr sz="950" spc="-60" dirty="0">
                          <a:latin typeface="Trebuchet MS"/>
                          <a:cs typeface="Trebuchet MS"/>
                        </a:rPr>
                        <a:t>kota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Fiscal</a:t>
                      </a:r>
                      <a:r>
                        <a:rPr sz="9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1115">
                        <a:lnSpc>
                          <a:spcPts val="925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38</a:t>
                      </a:r>
                      <a:r>
                        <a:rPr sz="8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NF</a:t>
                      </a:r>
                      <a:r>
                        <a:rPr sz="8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4gB51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4290">
                        <a:lnSpc>
                          <a:spcPts val="975"/>
                        </a:lnSpc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VIA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VAREjO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100">
                        <a:lnSpc>
                          <a:spcPts val="1070"/>
                        </a:lnSpc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S/A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21101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 marR="163195" indent="-698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VIA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S.A.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CNP]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33.041.260/1730&amp;0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 marR="312420" indent="127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Materials</a:t>
                      </a:r>
                      <a:r>
                        <a:rPr sz="90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Expedlente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17/022022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50" spc="-25" dirty="0">
                          <a:latin typeface="Trebuchet MS"/>
                          <a:cs typeface="Trebuchet MS"/>
                        </a:rPr>
                        <a:t>S1/02/2022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389,90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85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389,90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060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034" marR="146050">
                        <a:lnSpc>
                          <a:spcPts val="950"/>
                        </a:lnSpc>
                      </a:pPr>
                      <a:r>
                        <a:rPr sz="950" spc="-110" dirty="0">
                          <a:latin typeface="Trebuchet MS"/>
                          <a:cs typeface="Trebuchet MS"/>
                        </a:rPr>
                        <a:t>C-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ustos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Indiretos-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”-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46355" marR="354330">
                        <a:lnSpc>
                          <a:spcPts val="969"/>
                        </a:lnSpc>
                        <a:spcBef>
                          <a:spcPts val="655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AG.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2069">
                        <a:lnSpc>
                          <a:spcPts val="89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23.44B•6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016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(Municipąl)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31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154305" indent="127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eletrôn¡co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065"/>
                        </a:lnSpc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Nota</a:t>
                      </a:r>
                      <a:r>
                        <a:rPr sz="95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Fiscal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1115">
                        <a:lnSpc>
                          <a:spcPts val="955"/>
                        </a:lnSpc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39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NF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37316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2384" marR="50165" indent="-11430">
                        <a:lnSpc>
                          <a:spcPts val="969"/>
                        </a:lnSpc>
                        <a:spcBef>
                          <a:spcPts val="55"/>
                        </a:spcBef>
                        <a:buChar char="•"/>
                        <a:tabLst>
                          <a:tab pos="32384" algn="l"/>
                          <a:tab pos="93980" algn="l"/>
                        </a:tabLst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	PRINCESA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CDMERCIO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6670">
                        <a:lnSpc>
                          <a:spcPts val="990"/>
                        </a:lnSpc>
                      </a:pPr>
                      <a:r>
                        <a:rPr sz="950" b="1" spc="-10" dirty="0">
                          <a:latin typeface="Courier New"/>
                          <a:cs typeface="Courier New"/>
                        </a:rPr>
                        <a:t>¢AMA8ANB0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21601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7940" marR="132080" indent="5715">
                        <a:lnSpc>
                          <a:spcPct val="83100"/>
                        </a:lnSpc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PRINCESA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COMERCIO </a:t>
                      </a:r>
                      <a:r>
                        <a:rPr sz="950" spc="-55" dirty="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CAłdA,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14" dirty="0">
                          <a:latin typeface="Trebuchet MS"/>
                          <a:cs typeface="Trebuchet MS"/>
                        </a:rPr>
                        <a:t>l'4G5A</a:t>
                      </a:r>
                      <a:r>
                        <a:rPr sz="9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BANHO</a:t>
                      </a:r>
                      <a:r>
                        <a:rPr sz="95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LTDA</a:t>
                      </a:r>
                      <a:r>
                        <a:rPr sz="95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50" b="1" spc="-35" dirty="0">
                          <a:latin typeface="Courier New"/>
                          <a:cs typeface="Courier New"/>
                        </a:rPr>
                        <a:t>261057£OO40l1l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marR="31178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50" spc="-65" dirty="0">
                          <a:latin typeface="Trebuchet MS"/>
                          <a:cs typeface="Trebuchet MS"/>
                        </a:rPr>
                        <a:t>Nateriais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50" spc="-40" dirty="0">
                          <a:latin typeface="Trebuchet MS"/>
                          <a:cs typeface="Trebuchet MS"/>
                        </a:rPr>
                        <a:t>Expediente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83185" algn="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16/02/202Z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16/02/2022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308.06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308,06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575" marR="300355" indent="-1905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łndíretos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301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52705" marR="354965">
                        <a:lnSpc>
                          <a:spcPct val="89900"/>
                        </a:lnSpc>
                        <a:spcBef>
                          <a:spcPts val="260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BRA51L.</a:t>
                      </a:r>
                      <a:r>
                        <a:rPr sz="9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AG. 4770•8,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7785">
                        <a:lnSpc>
                          <a:spcPts val="88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651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íMunicipal)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080"/>
                        </a:lnSpc>
                        <a:spcBef>
                          <a:spcPts val="1050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Dübito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2384" marR="156210" indent="6985">
                        <a:lnSpc>
                          <a:spcPct val="54800"/>
                        </a:lnSpc>
                        <a:spcBef>
                          <a:spcPts val="430"/>
                        </a:spcBef>
                      </a:pPr>
                      <a:r>
                        <a:rPr sz="900" spc="-70" dirty="0">
                          <a:latin typeface="Trebuchet MS"/>
                          <a:cs typeface="Trebuchet MS"/>
                        </a:rPr>
                        <a:t>eletrônlco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(p)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333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00"/>
                        </a:lnSpc>
                        <a:spcBef>
                          <a:spcPts val="150"/>
                        </a:spcBef>
                      </a:pPr>
                      <a:r>
                        <a:rPr sz="900" spc="-140" dirty="0">
                          <a:latin typeface="Courier New"/>
                          <a:cs typeface="Courier New"/>
                        </a:rPr>
                        <a:t>Note</a:t>
                      </a:r>
                      <a:r>
                        <a:rPr sz="900" spc="-2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900" spc="-229" dirty="0">
                          <a:latin typeface="Courier New"/>
                          <a:cs typeface="Courier New"/>
                        </a:rPr>
                        <a:t>Fiscal</a:t>
                      </a:r>
                      <a:r>
                        <a:rPr sz="900" spc="-2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900" spc="-50" dirty="0">
                          <a:latin typeface="Courier New"/>
                          <a:cs typeface="Courier New"/>
                        </a:rPr>
                        <a:t>-</a:t>
                      </a:r>
                      <a:endParaRPr sz="900">
                        <a:latin typeface="Courier New"/>
                        <a:cs typeface="Courier New"/>
                      </a:endParaRPr>
                    </a:p>
                    <a:p>
                      <a:pPr marL="30480">
                        <a:lnSpc>
                          <a:spcPts val="965"/>
                        </a:lnSpc>
                      </a:pPr>
                      <a:r>
                        <a:rPr sz="950" spc="-75" dirty="0">
                          <a:latin typeface="Courier New"/>
                          <a:cs typeface="Courier New"/>
                        </a:rPr>
                        <a:t>40-</a:t>
                      </a:r>
                      <a:r>
                        <a:rPr sz="950" spc="-10" dirty="0">
                          <a:latin typeface="Courier New"/>
                          <a:cs typeface="Courier New"/>
                        </a:rPr>
                        <a:t>NF14210</a:t>
                      </a:r>
                      <a:endParaRPr sz="950">
                        <a:latin typeface="Courier New"/>
                        <a:cs typeface="Courier New"/>
                      </a:endParaRPr>
                    </a:p>
                    <a:p>
                      <a:pPr marL="32384" marR="42545" indent="-635">
                        <a:lnSpc>
                          <a:spcPct val="84100"/>
                        </a:lnSpc>
                        <a:spcBef>
                          <a:spcPts val="85"/>
                        </a:spcBef>
                      </a:pPr>
                      <a:r>
                        <a:rPr sz="950" spc="-135" dirty="0">
                          <a:latin typeface="Courier New"/>
                          <a:cs typeface="Courier New"/>
                        </a:rPr>
                        <a:t>-ORIENIND.</a:t>
                      </a:r>
                      <a:r>
                        <a:rPr sz="950" spc="-18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950" spc="-140" dirty="0">
                          <a:latin typeface="Courier New"/>
                          <a:cs typeface="Courier New"/>
                        </a:rPr>
                        <a:t>t </a:t>
                      </a:r>
                      <a:r>
                        <a:rPr sz="950" spc="-10" dirty="0">
                          <a:latin typeface="Courier New"/>
                          <a:cs typeface="Courier New"/>
                        </a:rPr>
                        <a:t>COM.DE </a:t>
                      </a:r>
                      <a:r>
                        <a:rPr sz="950" spc="-60" dirty="0">
                          <a:latin typeface="Courier New"/>
                          <a:cs typeface="Courier New"/>
                        </a:rPr>
                        <a:t>PLAST.LTDA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ourier New"/>
                          <a:cs typeface="Courier New"/>
                        </a:rPr>
                        <a:t>21701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82550" indent="-635">
                        <a:lnSpc>
                          <a:spcPct val="88900"/>
                        </a:lnSpc>
                        <a:spcBef>
                          <a:spcPts val="720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óRieu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INDÚ5TRiA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COMÉRCIO</a:t>
                      </a:r>
                      <a:r>
                        <a:rPr sz="950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PLASTICOS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LTDA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07,047.085/000I•d2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1070"/>
                        </a:lnSpc>
                      </a:pPr>
                      <a:r>
                        <a:rPr sz="950" spc="-100" dirty="0">
                          <a:latin typeface="Trebuchet MS"/>
                          <a:cs typeface="Trebuchet MS"/>
                        </a:rPr>
                        <a:t>fdateriais</a:t>
                      </a:r>
                      <a:r>
                        <a:rPr sz="950" spc="10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34290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Expedlente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80645" algn="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l6y02/2022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17/02f2022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ß96,43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0.00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896.43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Custos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28575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2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8419" marR="348615">
                        <a:lnSpc>
                          <a:spcPts val="990"/>
                        </a:lnSpc>
                      </a:pPr>
                      <a:r>
                        <a:rPr sz="950" spc="-8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AG.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 4770-</a:t>
                      </a:r>
                      <a:r>
                        <a:rPr sz="950" spc="-75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5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7785">
                        <a:lnSpc>
                          <a:spcPts val="855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55244">
                        <a:lnSpc>
                          <a:spcPts val="1045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 marR="150495" indent="1270">
                        <a:lnSpc>
                          <a:spcPct val="891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Déblto </a:t>
                      </a:r>
                      <a:r>
                        <a:rPr sz="950" spc="-85" dirty="0">
                          <a:latin typeface="Trebuchet MS"/>
                          <a:cs typeface="Trebuchet MS"/>
                        </a:rPr>
                        <a:t>eletrõnico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 marR="35560" indent="2540">
                        <a:lnSpc>
                          <a:spcPct val="85600"/>
                        </a:lnSpc>
                      </a:pPr>
                      <a:r>
                        <a:rPr sz="950" spc="-90" dirty="0">
                          <a:latin typeface="Trebuchet MS"/>
                          <a:cs typeface="Trebuchet MS"/>
                        </a:rPr>
                        <a:t>Pagamento</a:t>
                      </a:r>
                      <a:r>
                        <a:rPr sz="95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41</a:t>
                      </a:r>
                      <a:r>
                        <a:rPr sz="950" spc="-1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HOL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ADIANT.</a:t>
                      </a:r>
                      <a:r>
                        <a:rPr sz="95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0" dirty="0">
                          <a:latin typeface="Trebuchet MS"/>
                          <a:cs typeface="Trebuchet MS"/>
                        </a:rPr>
                        <a:t>FEV.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50" spc="-70" dirty="0">
                          <a:latin typeface="Trebuchet MS"/>
                          <a:cs typeface="Trebuchet MS"/>
                        </a:rPr>
                        <a:t>ZILENE</a:t>
                      </a:r>
                      <a:r>
                        <a:rPr sz="9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50" spc="-65" dirty="0">
                          <a:latin typeface="Trebuchet MS"/>
                          <a:cs typeface="Trebuchet MS"/>
                        </a:rPr>
                        <a:t>SILVA</a:t>
                      </a:r>
                      <a:r>
                        <a:rPr sz="9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SOUZA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BOR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152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90640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 marR="162560">
                        <a:lnSpc>
                          <a:spcPct val="91000"/>
                        </a:lnSpc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ZILENE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SILVA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SOUZA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BORGES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304.556.628-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445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Cozinheiro(a)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35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łfolha)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5725" algn="r">
                        <a:lnSpc>
                          <a:spcPct val="100000"/>
                        </a:lnSpc>
                      </a:pPr>
                      <a:r>
                        <a:rPr sz="950" spc="-75" dirty="0">
                          <a:latin typeface="Trebuchet MS"/>
                          <a:cs typeface="Trebuchet MS"/>
                        </a:rPr>
                        <a:t>18/02/2022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50" spc="-30" dirty="0">
                          <a:latin typeface="Trebuchet MS"/>
                          <a:cs typeface="Trebuchet MS"/>
                        </a:rPr>
                        <a:t>18/02/2022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750,61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5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750,61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290" marR="265430" indent="-635">
                        <a:lnSpc>
                          <a:spcPts val="969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Recuros </a:t>
                      </a:r>
                      <a:r>
                        <a:rPr sz="950" spc="-9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5430" y="1082866"/>
          <a:ext cx="9554210" cy="5478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2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94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24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9230">
                <a:tc gridSpan="13"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RELATÔRIO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30" dirty="0">
                          <a:latin typeface="Cambria"/>
                          <a:cs typeface="Cambria"/>
                        </a:rPr>
                        <a:t>PRESTAÇÃO</a:t>
                      </a:r>
                      <a:r>
                        <a:rPr sz="900" b="1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CONTAS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54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9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Ffnancalro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ts val="1015"/>
                        </a:lnSpc>
                        <a:spcBef>
                          <a:spcPts val="60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Lança•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302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mento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>
                        <a:lnSpc>
                          <a:spcPts val="1015"/>
                        </a:lnSpc>
                        <a:spcBef>
                          <a:spcPts val="600"/>
                        </a:spcBef>
                      </a:pPr>
                      <a:r>
                        <a:rPr sz="900" b="1" spc="-25" dirty="0">
                          <a:latin typeface="Cambria"/>
                          <a:cs typeface="Cambria"/>
                        </a:rPr>
                        <a:t>Documento</a:t>
                      </a:r>
                      <a:r>
                        <a:rPr sz="900" b="1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015"/>
                        </a:lnSpc>
                      </a:pPr>
                      <a:r>
                        <a:rPr sz="900" b="1" spc="-395" dirty="0">
                          <a:latin typeface="Cambria"/>
                          <a:cs typeface="Cambria"/>
                        </a:rPr>
                        <a:t>№</a:t>
                      </a:r>
                      <a:r>
                        <a:rPr sz="900" b="1" spc="165" dirty="0">
                          <a:latin typeface="Cambria"/>
                          <a:cs typeface="Cambria"/>
                        </a:rPr>
                        <a:t> 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Doc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15"/>
                        </a:lnSpc>
                        <a:spcBef>
                          <a:spcPts val="600"/>
                        </a:spcBef>
                      </a:pPr>
                      <a:r>
                        <a:rPr sz="900" spc="-60" dirty="0">
                          <a:latin typeface="Cambria"/>
                          <a:cs typeface="Cambria"/>
                        </a:rPr>
                        <a:t>OFX/N-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°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815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484505" indent="5715">
                        <a:lnSpc>
                          <a:spcPts val="950"/>
                        </a:lnSpc>
                        <a:spcBef>
                          <a:spcPts val="740"/>
                        </a:spcBef>
                      </a:pPr>
                      <a:r>
                        <a:rPr sz="900" b="1" spc="-50" dirty="0">
                          <a:latin typeface="Cambria"/>
                          <a:cs typeface="Cambria"/>
                        </a:rPr>
                        <a:t>Fornecedor/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Favorecido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939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 marR="396875">
                        <a:lnSpc>
                          <a:spcPts val="990"/>
                        </a:lnSpc>
                        <a:spcBef>
                          <a:spcPts val="710"/>
                        </a:spcBef>
                      </a:pPr>
                      <a:r>
                        <a:rPr sz="900" b="1" spc="-40" dirty="0">
                          <a:latin typeface="Cambria"/>
                          <a:cs typeface="Cambria"/>
                        </a:rPr>
                        <a:t>Despesa/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Receita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850" spc="10" dirty="0">
                          <a:latin typeface="Trebuchet MS"/>
                          <a:cs typeface="Trebuchet MS"/>
                        </a:rPr>
                        <a:t>Emissão</a:t>
                      </a:r>
                      <a:r>
                        <a:rPr sz="850" spc="2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spc="-75" baseline="27777" dirty="0">
                          <a:latin typeface="Cambria"/>
                          <a:cs typeface="Cambria"/>
                        </a:rPr>
                        <a:t>&lt;</a:t>
                      </a:r>
                      <a:endParaRPr sz="1350" baseline="27777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010"/>
                        </a:lnSpc>
                        <a:spcBef>
                          <a:spcPts val="65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Pagamento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73025">
                        <a:lnSpc>
                          <a:spcPts val="1070"/>
                        </a:lnSpc>
                      </a:pPr>
                      <a:r>
                        <a:rPr sz="950" b="1" spc="-229" dirty="0">
                          <a:latin typeface="Cambria"/>
                          <a:cs typeface="Cambria"/>
                        </a:rPr>
                        <a:t>/</a:t>
                      </a:r>
                      <a:r>
                        <a:rPr sz="950" b="1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b="1" spc="-10" dirty="0">
                          <a:latin typeface="Cambria"/>
                          <a:cs typeface="Cambria"/>
                        </a:rPr>
                        <a:t>Depósito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010"/>
                        </a:lnSpc>
                        <a:spcBef>
                          <a:spcPts val="650"/>
                        </a:spcBef>
                      </a:pPr>
                      <a:r>
                        <a:rPr sz="900" b="1" spc="-20" dirty="0">
                          <a:latin typeface="Cambria"/>
                          <a:cs typeface="Cambria"/>
                        </a:rPr>
                        <a:t>Valor</a:t>
                      </a:r>
                      <a:r>
                        <a:rPr sz="9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10" dirty="0">
                          <a:latin typeface="Cambria"/>
                          <a:cs typeface="Cambria"/>
                        </a:rPr>
                        <a:t>Bruto/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21590" algn="r">
                        <a:lnSpc>
                          <a:spcPts val="107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Principal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ts val="1010"/>
                        </a:lnSpc>
                        <a:spcBef>
                          <a:spcPts val="65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juros</a:t>
                      </a:r>
                      <a:r>
                        <a:rPr sz="900" b="1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50" dirty="0">
                          <a:latin typeface="Cambria"/>
                          <a:cs typeface="Cambria"/>
                        </a:rPr>
                        <a:t>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18415" algn="r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Flulta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035"/>
                        </a:lnSpc>
                        <a:spcBef>
                          <a:spcPts val="17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Descontos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R="11430" algn="r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Arial MT"/>
                          <a:cs typeface="Arial MT"/>
                        </a:rPr>
                        <a:t>a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85725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Retençôas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"Líquido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Prg./Ação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 marR="360680" indent="3175">
                        <a:lnSpc>
                          <a:spcPct val="936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BRASIL.</a:t>
                      </a:r>
                      <a:r>
                        <a:rPr sz="85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8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23.448-6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INunicipal)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151130" indent="3810">
                        <a:lnSpc>
                          <a:spcPct val="903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marR="19685" indent="8255">
                        <a:lnSpc>
                          <a:spcPct val="91100"/>
                        </a:lnSpc>
                        <a:spcBef>
                          <a:spcPts val="10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Folha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42</a:t>
                      </a:r>
                      <a:r>
                        <a:rPr sz="8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ADIANT,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FEV.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THAYNA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LIGIANE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85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R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92774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 marR="167640">
                        <a:lnSpc>
                          <a:spcPct val="92500"/>
                        </a:lnSpc>
                      </a:pPr>
                      <a:r>
                        <a:rPr sz="850" spc="-35" dirty="0">
                          <a:latin typeface="Cambria"/>
                          <a:cs typeface="Cambria"/>
                        </a:rPr>
                        <a:t>THAYNÁ</a:t>
                      </a:r>
                      <a:r>
                        <a:rPr sz="85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MGIANE</a:t>
                      </a:r>
                      <a:r>
                        <a:rPr sz="85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SILVA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ROCHA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470.358.228-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79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 marR="242570" indent="3175">
                        <a:lnSpc>
                          <a:spcPts val="950"/>
                        </a:lnSpc>
                        <a:tabLst>
                          <a:tab pos="624840" algn="l"/>
                        </a:tabLst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(al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315" baseline="27777" dirty="0">
                          <a:latin typeface="Consolas"/>
                          <a:cs typeface="Consolas"/>
                        </a:rPr>
                        <a:t>'</a:t>
                      </a:r>
                      <a:endParaRPr sz="1350" baseline="27777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35" dirty="0">
                          <a:latin typeface="Consolas"/>
                          <a:cs typeface="Consolas"/>
                        </a:rPr>
                        <a:t>18/02/2D22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18/DZN02Z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945,60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D,OO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O.OO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945,60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ts val="97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735">
                        <a:lnSpc>
                          <a:spcPts val="1095"/>
                        </a:lnSpc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Humanos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 marR="361315" indent="-635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50" spc="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4Y7õ:8,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94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15"/>
                        </a:lnSpc>
                      </a:pPr>
                      <a:r>
                        <a:rPr sz="900" spc="-130" dirty="0">
                          <a:latin typeface="Cambria"/>
                          <a:cs typeface="Cambria"/>
                        </a:rPr>
                        <a:t>(M</a:t>
                      </a:r>
                      <a:r>
                        <a:rPr sz="900" spc="-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unicipall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105410">
                        <a:lnSpc>
                          <a:spcPts val="969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eletrônicõ*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ID)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35560" indent="3810">
                        <a:lnSpc>
                          <a:spcPct val="90700"/>
                        </a:lnSpc>
                        <a:spcBef>
                          <a:spcPts val="13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43</a:t>
                      </a:r>
                      <a:r>
                        <a:rPr sz="8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8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HOL.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FEV.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NICHELE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CRISTINA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ADRIANO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98635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57785" indent="635">
                        <a:lnSpc>
                          <a:spcPct val="89900"/>
                        </a:lnSpc>
                      </a:pPr>
                      <a:r>
                        <a:rPr sz="900" spc="-70" dirty="0">
                          <a:latin typeface="Cambria"/>
                          <a:cs typeface="Cambria"/>
                        </a:rPr>
                        <a:t>MICHELE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CRISTINA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ADRIANO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ANORIàt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277,344.068-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40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 marR="227329" indent="3175">
                        <a:lnSpc>
                          <a:spcPts val="900"/>
                        </a:lnSpc>
                        <a:tabLst>
                          <a:tab pos="654685" algn="l"/>
                        </a:tabLst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275" spc="-75" baseline="29411" dirty="0">
                          <a:latin typeface="Cambria"/>
                          <a:cs typeface="Cambria"/>
                        </a:rPr>
                        <a:t>'</a:t>
                      </a:r>
                      <a:endParaRPr sz="1275" baseline="29411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1B/02J2022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18/02/2022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0;00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00" spc="-20" dirty="0">
                          <a:latin typeface="Cambria"/>
                          <a:cs typeface="Cambria"/>
                        </a:rPr>
                        <a:t>0,D0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b="1" spc="-10" dirty="0">
                          <a:latin typeface="Courier New"/>
                          <a:cs typeface="Courier New"/>
                        </a:rPr>
                        <a:t>94560’”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873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7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7625" marR="360680" indent="3175">
                        <a:lnSpc>
                          <a:spcPct val="910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47Y0-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90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23.448-6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8260">
                        <a:lnSpc>
                          <a:spcPts val="98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(Nunl¢ipal)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51130" indent="-1270">
                        <a:lnSpc>
                          <a:spcPct val="899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eletrónico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lD)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115570" indent="1905">
                        <a:lnSpc>
                          <a:spcPct val="98200"/>
                        </a:lnSpc>
                        <a:spcBef>
                          <a:spcPts val="55"/>
                        </a:spcBef>
                      </a:pPr>
                      <a:r>
                        <a:rPr sz="8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850" spc="-35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8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44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8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HOL.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800" spc="-65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8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95" dirty="0">
                          <a:latin typeface="Arial MT"/>
                          <a:cs typeface="Arial MT"/>
                        </a:rPr>
                        <a:t>NAR1A</a:t>
                      </a:r>
                      <a:r>
                        <a:rPr sz="8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jD5E </a:t>
                      </a:r>
                      <a:r>
                        <a:rPr sz="850" spc="-80" dirty="0">
                          <a:latin typeface="Arial MT"/>
                          <a:cs typeface="Arial MT"/>
                        </a:rPr>
                        <a:t>NACEDO</a:t>
                      </a:r>
                      <a:r>
                        <a:rPr sz="8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25" dirty="0">
                          <a:latin typeface="Arial MT"/>
                          <a:cs typeface="Arial MT"/>
                        </a:rPr>
                        <a:t>DE OL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98636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132715">
                        <a:lnSpc>
                          <a:spcPts val="990"/>
                        </a:lnSpc>
                      </a:pPr>
                      <a:r>
                        <a:rPr sz="900" spc="-70" dirty="0">
                          <a:latin typeface="Cambria"/>
                          <a:cs typeface="Cambria"/>
                        </a:rPr>
                        <a:t>NARIA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JOSE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fdACEDO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OLIVEIRA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994"/>
                        </a:lnSpc>
                      </a:pPr>
                      <a:r>
                        <a:rPr sz="1200" spc="-105" dirty="0">
                          <a:latin typeface="Cambria"/>
                          <a:cs typeface="Cambria"/>
                        </a:rPr>
                        <a:t>osg.d</a:t>
                      </a:r>
                      <a:r>
                        <a:rPr sz="1200" spc="1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90" dirty="0">
                          <a:latin typeface="Cambria"/>
                          <a:cs typeface="Cambria"/>
                        </a:rPr>
                        <a:t>s.sz‹-</a:t>
                      </a:r>
                      <a:r>
                        <a:rPr sz="1200" spc="-25" dirty="0">
                          <a:latin typeface="Cambria"/>
                          <a:cs typeface="Cambria"/>
                        </a:rPr>
                        <a:t>94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ts val="102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75" baseline="-34722" dirty="0">
                          <a:latin typeface="Cambria"/>
                          <a:cs typeface="Cambria"/>
                        </a:rPr>
                        <a:t>'</a:t>
                      </a:r>
                      <a:endParaRPr sz="1200" baseline="-34722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IB/02/202Z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18/02/2022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945,60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0,DQ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945,60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Recursos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3020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Humanos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3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8260" marR="361950" indent="3810">
                        <a:lnSpc>
                          <a:spcPct val="957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800" spc="1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8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Bfu\SIL,</a:t>
                      </a:r>
                      <a:r>
                        <a:rPr sz="85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8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850" spc="11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45" dirty="0">
                          <a:latin typeface="Cambria"/>
                          <a:cs typeface="Cambria"/>
                        </a:rPr>
                        <a:t>C/C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30"/>
                        </a:lnSpc>
                      </a:pPr>
                      <a:r>
                        <a:rPr sz="80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800" spc="-50" dirty="0">
                          <a:latin typeface="Cambria"/>
                          <a:cs typeface="Cambria"/>
                        </a:rPr>
                        <a:t>6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55244">
                        <a:lnSpc>
                          <a:spcPts val="955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812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 marR="150495" indent="2540">
                        <a:lnSpc>
                          <a:spcPts val="95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eletrónlco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5" dirty="0">
                          <a:latin typeface="Cambria"/>
                          <a:cs typeface="Cambria"/>
                        </a:rPr>
                        <a:t>(D)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48260" indent="3175">
                        <a:lnSpc>
                          <a:spcPct val="9150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Pagamento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•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45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 HOL.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10" dirty="0">
                          <a:latin typeface="Cambria"/>
                          <a:cs typeface="Cambria"/>
                        </a:rPr>
                        <a:t>ADIANT.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FEVER.</a:t>
                      </a:r>
                      <a:r>
                        <a:rPr sz="8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•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f4ARIA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JULIAtJA</a:t>
                      </a:r>
                      <a:r>
                        <a:rPr sz="90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C.</a:t>
                      </a:r>
                      <a:r>
                        <a:rPr sz="9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DA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98643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70485" indent="3175">
                        <a:lnSpc>
                          <a:spcPct val="892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MARIA</a:t>
                      </a:r>
                      <a:r>
                        <a:rPr sz="85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JULIANA</a:t>
                      </a:r>
                      <a:r>
                        <a:rPr sz="85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COSTA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LUZ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f4AGALHÃES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CPF</a:t>
                      </a:r>
                      <a:r>
                        <a:rPr sz="900" spc="11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381.6D2.548-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06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260">
                        <a:lnSpc>
                          <a:spcPts val="101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75" spc="-75" baseline="-32679" dirty="0">
                          <a:latin typeface="Cambria"/>
                          <a:cs typeface="Cambria"/>
                        </a:rPr>
                        <a:t>'</a:t>
                      </a:r>
                      <a:endParaRPr sz="1275" baseline="-32679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[folha)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l8/02f2022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18/02/2022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945,60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945,b0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Recursos</a:t>
                      </a:r>
                      <a:endParaRPr sz="900">
                        <a:latin typeface="Consolas"/>
                        <a:cs typeface="Consolas"/>
                      </a:endParaRPr>
                    </a:p>
                    <a:p>
                      <a:pPr marL="33655">
                        <a:lnSpc>
                          <a:spcPts val="1050"/>
                        </a:lnSpc>
                      </a:pPr>
                      <a:r>
                        <a:rPr sz="950" spc="-10" dirty="0">
                          <a:latin typeface="Consolas"/>
                          <a:cs typeface="Consolas"/>
                        </a:rPr>
                        <a:t>Humanos</a:t>
                      </a:r>
                      <a:endParaRPr sz="95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150" marR="354965">
                        <a:lnSpc>
                          <a:spcPct val="910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7150">
                        <a:lnSpc>
                          <a:spcPts val="90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23.448-6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397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(Munitipall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 marR="153670" indent="-2540">
                        <a:lnSpc>
                          <a:spcPct val="89900"/>
                        </a:lnSpc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Débito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(D)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9050" indent="3175">
                        <a:lnSpc>
                          <a:spcPct val="90500"/>
                        </a:lnSpc>
                        <a:spcBef>
                          <a:spcPts val="5"/>
                        </a:spcBef>
                      </a:pPr>
                      <a:r>
                        <a:rPr sz="850" spc="-4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8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-50" dirty="0">
                          <a:latin typeface="Arial MT"/>
                          <a:cs typeface="Arial MT"/>
                        </a:rPr>
                        <a:t>•</a:t>
                      </a:r>
                      <a:r>
                        <a:rPr sz="8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70" dirty="0">
                          <a:latin typeface="Arial MT"/>
                          <a:cs typeface="Arial MT"/>
                        </a:rPr>
                        <a:t>46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10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HOL,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00" spc="-140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0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14" dirty="0">
                          <a:latin typeface="Arial MT"/>
                          <a:cs typeface="Arial MT"/>
                        </a:rPr>
                        <a:t>jOELY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20" dirty="0">
                          <a:latin typeface="Arial MT"/>
                          <a:cs typeface="Arial MT"/>
                        </a:rPr>
                        <a:t>AP.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N.</a:t>
                      </a:r>
                      <a:r>
                        <a:rPr sz="9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S. </a:t>
                      </a:r>
                      <a:r>
                        <a:rPr sz="850" spc="-20" dirty="0">
                          <a:latin typeface="Arial MT"/>
                          <a:cs typeface="Arial MT"/>
                        </a:rPr>
                        <a:t>GUED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98g54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 marR="208279" indent="-4445">
                        <a:lnSpc>
                          <a:spcPct val="89900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jOELY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APARECIDA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NOVAES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SOUZA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GUEDES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CPF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311.719.ô28-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Sl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 marR="227965" indent="3175">
                        <a:lnSpc>
                          <a:spcPts val="950"/>
                        </a:lnSpc>
                        <a:tabLst>
                          <a:tab pos="654685" algn="l"/>
                        </a:tabLst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Professor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(a)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(folha)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	</a:t>
                      </a:r>
                      <a:r>
                        <a:rPr sz="1350" spc="-75" baseline="27777" dirty="0">
                          <a:latin typeface="Cambria"/>
                          <a:cs typeface="Cambria"/>
                        </a:rPr>
                        <a:t>'</a:t>
                      </a:r>
                      <a:endParaRPr sz="1350" baseline="27777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18/02/2022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635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t8/02/2022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945,60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945,6D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262890" indent="-3810">
                        <a:lnSpc>
                          <a:spcPts val="919"/>
                        </a:lnSpc>
                      </a:pPr>
                      <a:r>
                        <a:rPr sz="900" spc="-80" dirty="0">
                          <a:latin typeface="Consolas"/>
                          <a:cs typeface="Consolas"/>
                        </a:rPr>
                        <a:t>Recursos 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Humanos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48151" y="1031732"/>
            <a:ext cx="8016240" cy="6403975"/>
            <a:chOff x="48151" y="1031732"/>
            <a:chExt cx="8016240" cy="6403975"/>
          </a:xfrm>
        </p:grpSpPr>
        <p:sp>
          <p:nvSpPr>
            <p:cNvPr id="4" name="object 4"/>
            <p:cNvSpPr/>
            <p:nvPr/>
          </p:nvSpPr>
          <p:spPr>
            <a:xfrm>
              <a:off x="49655" y="1031732"/>
              <a:ext cx="0" cy="6403975"/>
            </a:xfrm>
            <a:custGeom>
              <a:avLst/>
              <a:gdLst/>
              <a:ahLst/>
              <a:cxnLst/>
              <a:rect l="l" t="t" r="r" b="b"/>
              <a:pathLst>
                <a:path h="6403975">
                  <a:moveTo>
                    <a:pt x="0" y="64038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230" y="7428015"/>
              <a:ext cx="7986395" cy="0"/>
            </a:xfrm>
            <a:custGeom>
              <a:avLst/>
              <a:gdLst/>
              <a:ahLst/>
              <a:cxnLst/>
              <a:rect l="l" t="t" r="r" b="b"/>
              <a:pathLst>
                <a:path w="7986395">
                  <a:moveTo>
                    <a:pt x="0" y="0"/>
                  </a:moveTo>
                  <a:lnTo>
                    <a:pt x="7985959" y="0"/>
                  </a:lnTo>
                </a:path>
              </a:pathLst>
            </a:custGeom>
            <a:ln w="31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235642" y="7397936"/>
            <a:ext cx="514350" cy="0"/>
          </a:xfrm>
          <a:custGeom>
            <a:avLst/>
            <a:gdLst/>
            <a:ahLst/>
            <a:cxnLst/>
            <a:rect l="l" t="t" r="r" b="b"/>
            <a:pathLst>
              <a:path w="514350">
                <a:moveTo>
                  <a:pt x="0" y="0"/>
                </a:moveTo>
                <a:lnTo>
                  <a:pt x="514349" y="0"/>
                </a:lnTo>
              </a:path>
            </a:pathLst>
          </a:custGeom>
          <a:ln w="150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3735" y="594084"/>
            <a:ext cx="135890" cy="0"/>
          </a:xfrm>
          <a:custGeom>
            <a:avLst/>
            <a:gdLst/>
            <a:ahLst/>
            <a:cxnLst/>
            <a:rect l="l" t="t" r="r" b="b"/>
            <a:pathLst>
              <a:path w="135890">
                <a:moveTo>
                  <a:pt x="0" y="0"/>
                </a:moveTo>
                <a:lnTo>
                  <a:pt x="135355" y="0"/>
                </a:lnTo>
              </a:path>
            </a:pathLst>
          </a:custGeom>
          <a:ln w="150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413735" y="454216"/>
            <a:ext cx="135890" cy="147955"/>
            <a:chOff x="1413735" y="454216"/>
            <a:chExt cx="135890" cy="147955"/>
          </a:xfrm>
        </p:grpSpPr>
        <p:sp>
          <p:nvSpPr>
            <p:cNvPr id="9" name="object 9"/>
            <p:cNvSpPr/>
            <p:nvPr/>
          </p:nvSpPr>
          <p:spPr>
            <a:xfrm>
              <a:off x="1413735" y="454216"/>
              <a:ext cx="135890" cy="147955"/>
            </a:xfrm>
            <a:custGeom>
              <a:avLst/>
              <a:gdLst/>
              <a:ahLst/>
              <a:cxnLst/>
              <a:rect l="l" t="t" r="r" b="b"/>
              <a:pathLst>
                <a:path w="135890" h="147954">
                  <a:moveTo>
                    <a:pt x="0" y="7519"/>
                  </a:moveTo>
                  <a:lnTo>
                    <a:pt x="135355" y="7519"/>
                  </a:lnTo>
                </a:path>
                <a:path w="135890" h="147954">
                  <a:moveTo>
                    <a:pt x="7519" y="147386"/>
                  </a:moveTo>
                  <a:lnTo>
                    <a:pt x="7519" y="0"/>
                  </a:lnTo>
                </a:path>
              </a:pathLst>
            </a:custGeom>
            <a:ln w="15039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41571" y="454216"/>
              <a:ext cx="0" cy="147955"/>
            </a:xfrm>
            <a:custGeom>
              <a:avLst/>
              <a:gdLst/>
              <a:ahLst/>
              <a:cxnLst/>
              <a:rect l="l" t="t" r="r" b="b"/>
              <a:pathLst>
                <a:path h="147954">
                  <a:moveTo>
                    <a:pt x="0" y="147386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1C1C1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3162" y="1389672"/>
            <a:ext cx="541421" cy="8422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454029" y="260793"/>
            <a:ext cx="6363970" cy="3702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35"/>
              </a:lnSpc>
              <a:spcBef>
                <a:spcPts val="130"/>
              </a:spcBef>
            </a:pPr>
            <a:r>
              <a:rPr sz="1200" spc="-75" dirty="0">
                <a:latin typeface="Arial MT"/>
                <a:cs typeface="Arial MT"/>
              </a:rPr>
              <a:t>AMAA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ASSOCIAÇÃO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160" dirty="0">
                <a:latin typeface="Arial MT"/>
                <a:cs typeface="Arial MT"/>
              </a:rPr>
              <a:t>DOS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145" dirty="0">
                <a:latin typeface="Arial MT"/>
                <a:cs typeface="Arial MT"/>
              </a:rPr>
              <a:t>I¥IORADORES</a:t>
            </a:r>
            <a:r>
              <a:rPr sz="1200" spc="215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PARA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65" dirty="0">
                <a:latin typeface="Arial MT"/>
                <a:cs typeface="Arial MT"/>
              </a:rPr>
              <a:t>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Arial MT"/>
                <a:cs typeface="Arial MT"/>
              </a:rPr>
              <a:t>DESENVOLVIMENTO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20" dirty="0">
                <a:latin typeface="Arial MT"/>
                <a:cs typeface="Arial MT"/>
              </a:rPr>
              <a:t>DO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ÁGUA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AZUL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65" dirty="0">
                <a:latin typeface="Arial MT"/>
                <a:cs typeface="Arial MT"/>
              </a:rPr>
              <a:t>FILIAL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IV</a:t>
            </a:r>
            <a:endParaRPr sz="1200">
              <a:latin typeface="Arial MT"/>
              <a:cs typeface="Arial MT"/>
            </a:endParaRPr>
          </a:p>
          <a:p>
            <a:pPr marL="18415">
              <a:lnSpc>
                <a:spcPts val="1335"/>
              </a:lnSpc>
            </a:pPr>
            <a:r>
              <a:rPr sz="1200" spc="-100" dirty="0">
                <a:latin typeface="Arial MT"/>
                <a:cs typeface="Arial MT"/>
              </a:rPr>
              <a:t>Avenida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Lydia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de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85" dirty="0">
                <a:latin typeface="Arial MT"/>
                <a:cs typeface="Arial MT"/>
              </a:rPr>
              <a:t>jesus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110" dirty="0">
                <a:latin typeface="Arial MT"/>
                <a:cs typeface="Arial MT"/>
              </a:rPr>
              <a:t>Mendonça,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spc="-75" dirty="0">
                <a:latin typeface="Arial MT"/>
                <a:cs typeface="Arial MT"/>
              </a:rPr>
              <a:t>1146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35" dirty="0">
                <a:latin typeface="Arial MT"/>
                <a:cs typeface="Arial MT"/>
              </a:rPr>
              <a:t>Água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spc="-95" dirty="0">
                <a:latin typeface="Arial MT"/>
                <a:cs typeface="Arial MT"/>
              </a:rPr>
              <a:t>Azul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60" dirty="0">
                <a:latin typeface="Arial MT"/>
                <a:cs typeface="Arial MT"/>
              </a:rPr>
              <a:t>-</a:t>
            </a:r>
            <a:r>
              <a:rPr sz="1200" spc="-9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Guarulhos/SP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9914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90"/>
              </a:spcBef>
            </a:pPr>
            <a:r>
              <a:rPr sz="900" dirty="0"/>
              <a:t>Pág.</a:t>
            </a:r>
            <a:r>
              <a:rPr sz="900" spc="30" dirty="0"/>
              <a:t> </a:t>
            </a:r>
            <a:r>
              <a:rPr sz="900" spc="-50" dirty="0"/>
              <a:t>8</a:t>
            </a:r>
            <a:endParaRPr sz="900"/>
          </a:p>
        </p:txBody>
      </p:sp>
      <p:sp>
        <p:nvSpPr>
          <p:cNvPr id="15" name="object 15"/>
          <p:cNvSpPr txBox="1"/>
          <p:nvPr/>
        </p:nvSpPr>
        <p:spPr>
          <a:xfrm>
            <a:off x="543182" y="6970524"/>
            <a:ext cx="1786255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25"/>
              </a:lnSpc>
            </a:pPr>
            <a:r>
              <a:rPr sz="1050" i="1" spc="-70" dirty="0">
                <a:latin typeface="Calibri"/>
                <a:cs typeface="Calibri"/>
              </a:rPr>
              <a:t>www.IeI$3019.com.bryspyguarulhos/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16377" y="417203"/>
            <a:ext cx="105410" cy="2139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spc="-50" dirty="0">
                <a:latin typeface="Arial MT"/>
                <a:cs typeface="Arial MT"/>
              </a:rPr>
              <a:t>=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33407" y="7295635"/>
            <a:ext cx="478790" cy="0"/>
          </a:xfrm>
          <a:custGeom>
            <a:avLst/>
            <a:gdLst/>
            <a:ahLst/>
            <a:cxnLst/>
            <a:rect l="l" t="t" r="r" b="b"/>
            <a:pathLst>
              <a:path w="478790">
                <a:moveTo>
                  <a:pt x="0" y="0"/>
                </a:moveTo>
                <a:lnTo>
                  <a:pt x="478255" y="0"/>
                </a:lnTo>
              </a:path>
            </a:pathLst>
          </a:custGeom>
          <a:ln w="150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5367" y="1043726"/>
          <a:ext cx="9560560" cy="5593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96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75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3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80340">
                <a:tc gridSpan="13"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50" spc="-95" dirty="0">
                          <a:latin typeface="Arial MT"/>
                          <a:cs typeface="Arial MT"/>
                        </a:rPr>
                        <a:t>ßELATÔRIO</a:t>
                      </a:r>
                      <a:r>
                        <a:rPr sz="9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PRGSTAÇÅO</a:t>
                      </a:r>
                      <a:r>
                        <a:rPr sz="9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COkTAS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 marL="48260" marR="285115" indent="3175">
                        <a:lnSpc>
                          <a:spcPts val="950"/>
                        </a:lnSpc>
                        <a:spcBef>
                          <a:spcPts val="790"/>
                        </a:spcBef>
                        <a:tabLst>
                          <a:tab pos="635000" algn="l"/>
                        </a:tabLst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Vfnculo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	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•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Financaire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264160" indent="5080">
                        <a:lnSpc>
                          <a:spcPts val="950"/>
                        </a:lnSpc>
                        <a:spcBef>
                          <a:spcPts val="790"/>
                        </a:spcBef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Lança•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mønto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38100" indent="-635">
                        <a:lnSpc>
                          <a:spcPts val="950"/>
                        </a:lnSpc>
                        <a:spcBef>
                          <a:spcPts val="790"/>
                        </a:spcBef>
                      </a:pPr>
                      <a:r>
                        <a:rPr sz="950" spc="-30" dirty="0">
                          <a:latin typeface="Arial MT"/>
                          <a:cs typeface="Arial MT"/>
                        </a:rPr>
                        <a:t>Documanto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/, 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N-</a:t>
                      </a:r>
                      <a:r>
                        <a:rPr sz="950" spc="-85" dirty="0">
                          <a:latin typeface="Arial MT"/>
                          <a:cs typeface="Arial MT"/>
                        </a:rPr>
                        <a:t>•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Doc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1045"/>
                        </a:lnSpc>
                        <a:spcBef>
                          <a:spcPts val="60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0PX/N°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33020">
                        <a:lnSpc>
                          <a:spcPts val="1045"/>
                        </a:lnSpc>
                      </a:pPr>
                      <a:r>
                        <a:rPr sz="950" b="1" spc="-10" dirty="0">
                          <a:latin typeface="Arial"/>
                          <a:cs typeface="Arial"/>
                        </a:rPr>
                        <a:t>Sxtrato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508634" indent="-635">
                        <a:lnSpc>
                          <a:spcPts val="990"/>
                        </a:lnSpc>
                        <a:spcBef>
                          <a:spcPts val="710"/>
                        </a:spcBef>
                      </a:pPr>
                      <a:r>
                        <a:rPr sz="950" spc="-35" dirty="0">
                          <a:latin typeface="Arial MT"/>
                          <a:cs typeface="Arial MT"/>
                        </a:rPr>
                        <a:t>Fornecedor/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Pavorecido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01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407670">
                        <a:lnSpc>
                          <a:spcPct val="74800"/>
                        </a:lnSpc>
                        <a:spcBef>
                          <a:spcPts val="980"/>
                        </a:spcBef>
                      </a:pPr>
                      <a:r>
                        <a:rPr sz="1425" spc="-82" baseline="8771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425" spc="-82" baseline="2923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25" spc="-82" baseline="2923" dirty="0">
                          <a:latin typeface="Arial MT"/>
                          <a:cs typeface="Arial MT"/>
                        </a:rPr>
                        <a:t>esa/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Recelta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Smissáo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36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055"/>
                        </a:lnSpc>
                        <a:spcBef>
                          <a:spcPts val="575"/>
                        </a:spcBef>
                      </a:pPr>
                      <a:r>
                        <a:rPr sz="950" spc="-40" dirty="0">
                          <a:latin typeface="Arial MT"/>
                          <a:cs typeface="Arial MT"/>
                        </a:rPr>
                        <a:t>PagazneMo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70485">
                        <a:lnSpc>
                          <a:spcPts val="1055"/>
                        </a:lnSpc>
                      </a:pPr>
                      <a:r>
                        <a:rPr sz="950" dirty="0">
                          <a:latin typeface="Arial MT"/>
                          <a:cs typeface="Arial MT"/>
                        </a:rPr>
                        <a:t>/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Depóslto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1055"/>
                        </a:lnSpc>
                        <a:spcBef>
                          <a:spcPts val="575"/>
                        </a:spcBef>
                      </a:pPr>
                      <a:r>
                        <a:rPr sz="950" spc="-35" dirty="0">
                          <a:latin typeface="Arial MT"/>
                          <a:cs typeface="Arial MT"/>
                        </a:rPr>
                        <a:t>..Valor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Bruto/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R="26670" algn="r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*Prfnc)pal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30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 marR="20955" indent="-67945">
                        <a:lnSpc>
                          <a:spcPts val="969"/>
                        </a:lnSpc>
                        <a:spcBef>
                          <a:spcPts val="750"/>
                        </a:spcBef>
                      </a:pPr>
                      <a:r>
                        <a:rPr sz="950" spc="-35" dirty="0">
                          <a:latin typeface="Arial MT"/>
                          <a:cs typeface="Arial MT"/>
                        </a:rPr>
                        <a:t>Juros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muka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52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1055"/>
                        </a:lnSpc>
                        <a:spcBef>
                          <a:spcPts val="10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De¥contos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6675" marR="27305" indent="474345" algn="r">
                        <a:lnSpc>
                          <a:spcPts val="950"/>
                        </a:lnSpc>
                        <a:spcBef>
                          <a:spcPts val="110"/>
                        </a:spcBef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Ratençaes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950" b="1" spc="-10" dirty="0">
                          <a:latin typeface="Arial"/>
                          <a:cs typeface="Arial"/>
                        </a:rPr>
                        <a:t>Uquido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36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Prg./Ăçêo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365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8895" marR="357505">
                        <a:lnSpc>
                          <a:spcPct val="84100"/>
                        </a:lnSpc>
                      </a:pPr>
                      <a:r>
                        <a:rPr sz="950" spc="-180" dirty="0">
                          <a:latin typeface="Arial MT"/>
                          <a:cs typeface="Arial MT"/>
                        </a:rPr>
                        <a:t>BANCO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204" dirty="0">
                          <a:latin typeface="Arial MT"/>
                          <a:cs typeface="Arial MT"/>
                        </a:rPr>
                        <a:t>BRASSY</a:t>
                      </a:r>
                      <a:r>
                        <a:rPr sz="950" spc="1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5" dirty="0">
                          <a:latin typeface="Arial MT"/>
                          <a:cs typeface="Arial MT"/>
                        </a:rPr>
                        <a:t>AG.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4770-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8,</a:t>
                      </a:r>
                      <a:r>
                        <a:rPr sz="9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C/C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4610">
                        <a:lnSpc>
                          <a:spcPts val="900"/>
                        </a:lnSpc>
                      </a:pPr>
                      <a:r>
                        <a:rPr sz="950" spc="-60" dirty="0">
                          <a:latin typeface="Arial MT"/>
                          <a:cs typeface="Arial MT"/>
                        </a:rPr>
                        <a:t>23.t4B-6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0800">
                        <a:lnSpc>
                          <a:spcPts val="1045"/>
                        </a:lnSpc>
                      </a:pPr>
                      <a:r>
                        <a:rPr sz="950" spc="-30" dirty="0">
                          <a:latin typeface="Arial MT"/>
                          <a:cs typeface="Arial MT"/>
                        </a:rPr>
                        <a:t>(Municipąl)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 marR="152400" indent="3810">
                        <a:lnSpc>
                          <a:spcPts val="95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Dtbito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(D)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119380" indent="-635">
                        <a:lnSpc>
                          <a:spcPct val="84300"/>
                        </a:lnSpc>
                        <a:spcBef>
                          <a:spcPts val="259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47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HOL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• 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PATRICIA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S0ARES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SANTOS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98g80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 marR="301625" indent="-4445">
                        <a:lnSpc>
                          <a:spcPts val="969"/>
                        </a:lnSpc>
                      </a:pPr>
                      <a:r>
                        <a:rPr sz="950" spc="-155" dirty="0">
                          <a:latin typeface="Arial MT"/>
                          <a:cs typeface="Arial MT"/>
                        </a:rPr>
                        <a:t>PATRICIA</a:t>
                      </a:r>
                      <a:r>
                        <a:rPr sz="950" spc="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85" dirty="0">
                          <a:latin typeface="Arial MT"/>
                          <a:cs typeface="Arial MT"/>
                        </a:rPr>
                        <a:t>SOARES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90" dirty="0">
                          <a:latin typeface="Arial MT"/>
                          <a:cs typeface="Arial MT"/>
                        </a:rPr>
                        <a:t>SANTOS</a:t>
                      </a:r>
                      <a:r>
                        <a:rPr sz="9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CPF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473.274.42g-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12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 marR="300990" indent="-254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114" dirty="0">
                          <a:latin typeface="Arial MT"/>
                          <a:cs typeface="Arial MT"/>
                        </a:rPr>
                        <a:t>ProfessoF</a:t>
                      </a:r>
                      <a:r>
                        <a:rPr sz="9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(a)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(folha)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79375" algn="r">
                        <a:lnSpc>
                          <a:spcPct val="100000"/>
                        </a:lnSpc>
                      </a:pPr>
                      <a:r>
                        <a:rPr sz="950" spc="-40" dirty="0">
                          <a:latin typeface="Arial MT"/>
                          <a:cs typeface="Arial MT"/>
                        </a:rPr>
                        <a:t>IB/02/2d22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56515" algn="ctr">
                        <a:lnSpc>
                          <a:spcPct val="100000"/>
                        </a:lnSpc>
                      </a:pPr>
                      <a:r>
                        <a:rPr sz="950" spc="-35" dirty="0">
                          <a:latin typeface="Arial MT"/>
                          <a:cs typeface="Arial MT"/>
                        </a:rPr>
                        <a:t>1B/03/2022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945.60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945,60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 marR="265430">
                        <a:lnSpc>
                          <a:spcPts val="969"/>
                        </a:lnSpc>
                      </a:pPr>
                      <a:r>
                        <a:rPr sz="950" spc="-95" dirty="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latin typeface="Arial MT"/>
                          <a:cs typeface="Arial MT"/>
                        </a:rPr>
                        <a:t>Humanos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6515" marR="357505" indent="-7620">
                        <a:lnSpc>
                          <a:spcPts val="990"/>
                        </a:lnSpc>
                      </a:pPr>
                      <a:r>
                        <a:rPr sz="950" spc="-135" dirty="0">
                          <a:latin typeface="Arial MT"/>
                          <a:cs typeface="Arial MT"/>
                        </a:rPr>
                        <a:t>BRASIL,</a:t>
                      </a:r>
                      <a:r>
                        <a:rPr sz="9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AG.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4770-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8,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C/C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4610">
                        <a:lnSpc>
                          <a:spcPts val="860"/>
                        </a:lnSpc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23.448-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6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0800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(Municipal)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 marR="152400" indent="3810">
                        <a:lnSpc>
                          <a:spcPct val="852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DébiŁo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(D)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" marR="120650" indent="6350">
                        <a:lnSpc>
                          <a:spcPct val="84900"/>
                        </a:lnSpc>
                        <a:spcBef>
                          <a:spcPts val="18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Botha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48</a:t>
                      </a:r>
                      <a:r>
                        <a:rPr sz="9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HOL.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NARCIA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GONÇALVES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 BEZERR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25329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 marR="173355" indent="1270">
                        <a:lnSpc>
                          <a:spcPts val="969"/>
                        </a:lnSpc>
                      </a:pPr>
                      <a:r>
                        <a:rPr sz="950" spc="-125" dirty="0">
                          <a:latin typeface="Arial MT"/>
                          <a:cs typeface="Arial MT"/>
                        </a:rPr>
                        <a:t>NARCA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5" dirty="0">
                          <a:latin typeface="Arial MT"/>
                          <a:cs typeface="Arial MT"/>
                        </a:rPr>
                        <a:t>GONÇALVŒ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85" dirty="0">
                          <a:latin typeface="Arial MT"/>
                          <a:cs typeface="Arial MT"/>
                        </a:rPr>
                        <a:t>BEZERRA</a:t>
                      </a:r>
                      <a:r>
                        <a:rPr sz="95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CPF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39Z.860.898-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30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 marR="307340" indent="-2540">
                        <a:lnSpc>
                          <a:spcPts val="950"/>
                        </a:lnSpc>
                      </a:pPr>
                      <a:r>
                        <a:rPr sz="950" spc="-90" dirty="0">
                          <a:latin typeface="Arial MT"/>
                          <a:cs typeface="Arial MT"/>
                        </a:rPr>
                        <a:t>Professor</a:t>
                      </a:r>
                      <a:r>
                        <a:rPr sz="950" spc="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(a)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(fólha)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18/02/2022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60960" algn="ctr">
                        <a:lnSpc>
                          <a:spcPct val="100000"/>
                        </a:lnSpc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18/02/2022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94S,60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945,60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 marR="271780">
                        <a:lnSpc>
                          <a:spcPts val="969"/>
                        </a:lnSpc>
                      </a:pPr>
                      <a:r>
                        <a:rPr sz="950" spc="-130" dirty="0">
                          <a:latin typeface="Arial MT"/>
                          <a:cs typeface="Arial MT"/>
                        </a:rPr>
                        <a:t>Retursoş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latin typeface="Arial MT"/>
                          <a:cs typeface="Arial MT"/>
                        </a:rPr>
                        <a:t>Humanos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8895" marR="350520">
                        <a:lnSpc>
                          <a:spcPts val="950"/>
                        </a:lnSpc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BANCO</a:t>
                      </a:r>
                      <a:r>
                        <a:rPr sz="9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BRA5iL,</a:t>
                      </a:r>
                      <a:r>
                        <a:rPr sz="9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AG.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4770-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8,</a:t>
                      </a:r>
                      <a:r>
                        <a:rPr sz="9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C/C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0325">
                        <a:lnSpc>
                          <a:spcPts val="88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23.448•6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56515">
                        <a:lnSpc>
                          <a:spcPts val="108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(Municipal)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5560" marR="147320" indent="635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Débito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(D)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735" marR="120650">
                        <a:lnSpc>
                          <a:spcPct val="84100"/>
                        </a:lnSpc>
                        <a:spcBef>
                          <a:spcPts val="260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49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HOL.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35442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115" marR="207645" indent="1905">
                        <a:lnSpc>
                          <a:spcPts val="950"/>
                        </a:lnSpc>
                      </a:pPr>
                      <a:r>
                        <a:rPr sz="950" spc="-145" dirty="0">
                          <a:latin typeface="Arial MT"/>
                          <a:cs typeface="Arial MT"/>
                        </a:rPr>
                        <a:t>NARIA</a:t>
                      </a:r>
                      <a:r>
                        <a:rPr sz="9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TRINDADS </a:t>
                      </a:r>
                      <a:r>
                        <a:rPr sz="950" spc="-155" dirty="0">
                          <a:latin typeface="Arial MT"/>
                          <a:cs typeface="Arial MT"/>
                        </a:rPr>
                        <a:t>OLIVEIRA</a:t>
                      </a:r>
                      <a:r>
                        <a:rPr sz="950" spc="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SILVA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85" dirty="0">
                          <a:latin typeface="Arial MT"/>
                          <a:cs typeface="Arial MT"/>
                        </a:rPr>
                        <a:t>CPF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346.017.628•80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 marR="307340" indent="-8255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50" spc="-85" dirty="0">
                          <a:latin typeface="Arial MT"/>
                          <a:cs typeface="Arial MT"/>
                        </a:rPr>
                        <a:t>Professor</a:t>
                      </a:r>
                      <a:r>
                        <a:rPr sz="950" spc="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(a)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(folha)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 marR="265430" indent="-6350">
                        <a:lnSpc>
                          <a:spcPts val="969"/>
                        </a:lnSpc>
                      </a:pPr>
                      <a:r>
                        <a:rPr sz="950" spc="-90" dirty="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4" dirty="0">
                          <a:latin typeface="Arial MT"/>
                          <a:cs typeface="Arial MT"/>
                        </a:rPr>
                        <a:t>Humanos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1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SILVA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2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5244" marR="344805">
                        <a:lnSpc>
                          <a:spcPct val="84100"/>
                        </a:lnSpc>
                      </a:pPr>
                      <a:r>
                        <a:rPr sz="950" spc="-180" dirty="0">
                          <a:latin typeface="Arial MT"/>
                          <a:cs typeface="Arial MT"/>
                        </a:rPr>
                        <a:t>BANCO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BRASIL,</a:t>
                      </a:r>
                      <a:r>
                        <a:rPr sz="9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AG.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4770-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8,</a:t>
                      </a:r>
                      <a:r>
                        <a:rPr sz="9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C/C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6675">
                        <a:lnSpc>
                          <a:spcPts val="88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23.448•6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286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(Municipal)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910" marR="140970" indent="-5080">
                        <a:lnSpc>
                          <a:spcPct val="841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Déùito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(D)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marR="53340" indent="-635">
                        <a:lnSpc>
                          <a:spcPct val="83800"/>
                        </a:lnSpc>
                        <a:spcBef>
                          <a:spcPts val="28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50</a:t>
                      </a:r>
                      <a:r>
                        <a:rPr sz="9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HOL.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LARA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MARIA</a:t>
                      </a:r>
                      <a:r>
                        <a:rPr sz="9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SIVA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5131ó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3180" marR="106045" indent="-3175">
                        <a:lnSpc>
                          <a:spcPts val="950"/>
                        </a:lnSpc>
                      </a:pPr>
                      <a:r>
                        <a:rPr sz="950" spc="-175" dirty="0">
                          <a:latin typeface="Arial MT"/>
                          <a:cs typeface="Arial MT"/>
                        </a:rPr>
                        <a:t>LARA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MARIA</a:t>
                      </a:r>
                      <a:r>
                        <a:rPr sz="9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9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75" dirty="0">
                          <a:latin typeface="Arial MT"/>
                          <a:cs typeface="Arial MT"/>
                        </a:rPr>
                        <a:t>51LVA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90" dirty="0">
                          <a:latin typeface="Arial MT"/>
                          <a:cs typeface="Arial MT"/>
                        </a:rPr>
                        <a:t>CPF</a:t>
                      </a:r>
                      <a:r>
                        <a:rPr sz="9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504.790.048-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70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2384" marR="300990" indent="-2540">
                        <a:lnSpc>
                          <a:spcPts val="950"/>
                        </a:lnSpc>
                      </a:pPr>
                      <a:r>
                        <a:rPr sz="950" spc="-95" dirty="0">
                          <a:latin typeface="Arial MT"/>
                          <a:cs typeface="Arial MT"/>
                        </a:rPr>
                        <a:t>Professor</a:t>
                      </a:r>
                      <a:r>
                        <a:rPr sz="950" spc="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(a)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(folha)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18/02/2022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55244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18/02/2022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945,60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945.60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2545" marR="260350">
                        <a:lnSpc>
                          <a:spcPts val="950"/>
                        </a:lnSpc>
                      </a:pPr>
                      <a:r>
                        <a:rPr sz="950" spc="-90" dirty="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Humanos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310" marR="345440" indent="-6350">
                        <a:lnSpc>
                          <a:spcPts val="969"/>
                        </a:lnSpc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BANCO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BRASIL,</a:t>
                      </a:r>
                      <a:r>
                        <a:rPr sz="9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AG.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4770•8,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C/C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6675">
                        <a:lnSpc>
                          <a:spcPts val="885"/>
                        </a:lnSpc>
                      </a:pPr>
                      <a:r>
                        <a:rPr sz="950" spc="-80" dirty="0">
                          <a:latin typeface="Arial MT"/>
                          <a:cs typeface="Arial MT"/>
                        </a:rPr>
                        <a:t>23.448-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6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62865">
                        <a:lnSpc>
                          <a:spcPts val="1055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(Municipal)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0" marR="151130" indent="-2540">
                        <a:lnSpc>
                          <a:spcPct val="841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DébiØ 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eletrônico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(D)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89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marR="64135" indent="5080">
                        <a:lnSpc>
                          <a:spcPct val="84800"/>
                        </a:lnSpc>
                        <a:spcBef>
                          <a:spcPts val="135"/>
                        </a:spcBef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Folha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51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HOL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AOIANT.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FEVER.</a:t>
                      </a:r>
                      <a:r>
                        <a:rPr sz="9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-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NIEOLAU</a:t>
                      </a:r>
                      <a:r>
                        <a:rPr sz="9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5" dirty="0">
                          <a:latin typeface="Arial MT"/>
                          <a:cs typeface="Arial MT"/>
                        </a:rPr>
                        <a:t>DD5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43815">
                        <a:lnSpc>
                          <a:spcPts val="994"/>
                        </a:lnSpc>
                      </a:pPr>
                      <a:r>
                        <a:rPr sz="950" spc="-114" dirty="0">
                          <a:latin typeface="Arial MT"/>
                          <a:cs typeface="Arial MT"/>
                        </a:rPr>
                        <a:t>S.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SOuZA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5231g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7465" marR="73025" indent="1905">
                        <a:lnSpc>
                          <a:spcPct val="86200"/>
                        </a:lnSpc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NICOLAU</a:t>
                      </a:r>
                      <a:r>
                        <a:rPr sz="9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85" dirty="0">
                          <a:latin typeface="Arial MT"/>
                          <a:cs typeface="Arial MT"/>
                        </a:rPr>
                        <a:t>DOS</a:t>
                      </a:r>
                      <a:r>
                        <a:rPr sz="950" spc="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70" dirty="0">
                          <a:latin typeface="Arial MT"/>
                          <a:cs typeface="Arial MT"/>
                        </a:rPr>
                        <a:t>SANTOS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70" dirty="0">
                          <a:latin typeface="Arial MT"/>
                          <a:cs typeface="Arial MT"/>
                        </a:rPr>
                        <a:t>SOUZA</a:t>
                      </a:r>
                      <a:r>
                        <a:rPr sz="9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CPF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018.089,685-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Y3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001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670" marR="337820" indent="1270">
                        <a:lnSpc>
                          <a:spcPct val="862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Auxiliar </a:t>
                      </a:r>
                      <a:r>
                        <a:rPr sz="950" spc="-85" dirty="0">
                          <a:latin typeface="Arial MT"/>
                          <a:cs typeface="Arial MT"/>
                        </a:rPr>
                        <a:t>Operacîonal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(folha)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12001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Arial MT"/>
                          <a:cs typeface="Arial MT"/>
                        </a:rPr>
                        <a:t>18/02/z0Z2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55244" algn="ctr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18/02/2023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684,38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0,00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684,38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6195" marR="266065" indent="5715">
                        <a:lnSpc>
                          <a:spcPts val="990"/>
                        </a:lnSpc>
                      </a:pPr>
                      <a:r>
                        <a:rPr sz="950" spc="-95" dirty="0">
                          <a:latin typeface="Arial MT"/>
                          <a:cs typeface="Arial MT"/>
                        </a:rPr>
                        <a:t>Recursos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10" dirty="0">
                          <a:latin typeface="Arial MT"/>
                          <a:cs typeface="Arial MT"/>
                        </a:rPr>
                        <a:t>Humanos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7556" y="2941708"/>
            <a:ext cx="493294" cy="8422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09633" y="4162912"/>
            <a:ext cx="1907004" cy="15641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19696" y="4229087"/>
            <a:ext cx="764005" cy="9023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16839" y="4223070"/>
            <a:ext cx="324852" cy="9625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437355" y="3669617"/>
            <a:ext cx="24063" cy="5414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13672" y="415076"/>
            <a:ext cx="132347" cy="15641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07756" y="4409560"/>
            <a:ext cx="607594" cy="210552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472002" y="215886"/>
            <a:ext cx="6339840" cy="3657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320"/>
              </a:lnSpc>
              <a:spcBef>
                <a:spcPts val="135"/>
              </a:spcBef>
            </a:pPr>
            <a:r>
              <a:rPr sz="1150" spc="-70" dirty="0">
                <a:latin typeface="Arial MT"/>
                <a:cs typeface="Arial MT"/>
              </a:rPr>
              <a:t>AP\AA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80" dirty="0">
                <a:latin typeface="Arial MT"/>
                <a:cs typeface="Arial MT"/>
              </a:rPr>
              <a:t> </a:t>
            </a:r>
            <a:r>
              <a:rPr sz="1150" b="1" spc="-110" dirty="0">
                <a:latin typeface="Arial"/>
                <a:cs typeface="Arial"/>
              </a:rPr>
              <a:t>ASSOCIAÇÂO</a:t>
            </a:r>
            <a:r>
              <a:rPr sz="1150" b="1" spc="45" dirty="0">
                <a:latin typeface="Arial"/>
                <a:cs typeface="Arial"/>
              </a:rPr>
              <a:t> </a:t>
            </a:r>
            <a:r>
              <a:rPr sz="1150" spc="-20" dirty="0">
                <a:latin typeface="Arial MT"/>
                <a:cs typeface="Arial MT"/>
              </a:rPr>
              <a:t>DOS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spc="-90" dirty="0">
                <a:latin typeface="Arial MT"/>
                <a:cs typeface="Arial MT"/>
              </a:rPr>
              <a:t>'IORADORES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PARA</a:t>
            </a:r>
            <a:r>
              <a:rPr sz="1150" spc="-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0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75" dirty="0">
                <a:latin typeface="Arial MT"/>
                <a:cs typeface="Arial MT"/>
              </a:rPr>
              <a:t>DESENVOLVtMEN1O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DO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spc="-75" dirty="0">
                <a:latin typeface="Arial MT"/>
                <a:cs typeface="Arial MT"/>
              </a:rPr>
              <a:t>ÁGUA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AZUL</a:t>
            </a:r>
            <a:r>
              <a:rPr sz="1150" spc="-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FtL\AL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łV</a:t>
            </a:r>
            <a:endParaRPr sz="1150">
              <a:latin typeface="Arial MT"/>
              <a:cs typeface="Arial MT"/>
            </a:endParaRPr>
          </a:p>
          <a:p>
            <a:pPr marL="12700">
              <a:lnSpc>
                <a:spcPts val="1320"/>
              </a:lnSpc>
            </a:pPr>
            <a:r>
              <a:rPr sz="1150" spc="-75" dirty="0">
                <a:latin typeface="Arial MT"/>
                <a:cs typeface="Arial MT"/>
              </a:rPr>
              <a:t>Avenída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spc="-65" dirty="0">
                <a:latin typeface="Arial MT"/>
                <a:cs typeface="Arial MT"/>
              </a:rPr>
              <a:t>Lydia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de</a:t>
            </a:r>
            <a:r>
              <a:rPr sz="1150" spc="-140" dirty="0">
                <a:latin typeface="Arial MT"/>
                <a:cs typeface="Arial MT"/>
              </a:rPr>
              <a:t> </a:t>
            </a:r>
            <a:r>
              <a:rPr sz="1150" spc="-114" dirty="0">
                <a:latin typeface="Arial MT"/>
                <a:cs typeface="Arial MT"/>
              </a:rPr>
              <a:t>Jesus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spc="-70" dirty="0">
                <a:latin typeface="Arial MT"/>
                <a:cs typeface="Arial MT"/>
              </a:rPr>
              <a:t>Mendonça,</a:t>
            </a:r>
            <a:r>
              <a:rPr sz="1150" spc="20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1146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40" dirty="0">
                <a:latin typeface="Arial MT"/>
                <a:cs typeface="Arial MT"/>
              </a:rPr>
              <a:t> </a:t>
            </a:r>
            <a:r>
              <a:rPr sz="1150" spc="-85" dirty="0">
                <a:latin typeface="Arial MT"/>
                <a:cs typeface="Arial MT"/>
              </a:rPr>
              <a:t>Âguà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70" dirty="0">
                <a:latin typeface="Arial MT"/>
                <a:cs typeface="Arial MT"/>
              </a:rPr>
              <a:t>Azul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-</a:t>
            </a:r>
            <a:r>
              <a:rPr sz="1150" spc="-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Guarulhos/SP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5047" y="6912302"/>
            <a:ext cx="1804670" cy="16573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50" i="1" spc="-40" dirty="0">
                <a:latin typeface="Arial"/>
                <a:cs typeface="Arial"/>
                <a:hlinkClick r:id="rId9"/>
              </a:rPr>
              <a:t>www.leiJ30J9.com.br/sp/gu8rulhosy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40"/>
              </a:spcBef>
            </a:pPr>
            <a:r>
              <a:rPr spc="-85" dirty="0">
                <a:latin typeface="Arial"/>
                <a:cs typeface="Arial"/>
              </a:rPr>
              <a:t>Pág.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24688" y="7409942"/>
            <a:ext cx="755015" cy="0"/>
          </a:xfrm>
          <a:custGeom>
            <a:avLst/>
            <a:gdLst/>
            <a:ahLst/>
            <a:cxnLst/>
            <a:rect l="l" t="t" r="r" b="b"/>
            <a:pathLst>
              <a:path w="755014">
                <a:moveTo>
                  <a:pt x="0" y="0"/>
                </a:moveTo>
                <a:lnTo>
                  <a:pt x="754981" y="0"/>
                </a:lnTo>
              </a:path>
            </a:pathLst>
          </a:custGeom>
          <a:ln w="150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4130" y="5191617"/>
            <a:ext cx="457200" cy="90236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53478" y="1091854"/>
          <a:ext cx="9560560" cy="515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6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56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2405">
                <a:tc gridSpan="13"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00" b="1" spc="85" dirty="0">
                          <a:latin typeface="Calibri"/>
                          <a:cs typeface="Calibri"/>
                        </a:rPr>
                        <a:t>RELATÓRïO</a:t>
                      </a:r>
                      <a:r>
                        <a:rPr sz="8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95" dirty="0">
                          <a:latin typeface="Calibri"/>
                          <a:cs typeface="Calibri"/>
                        </a:rPr>
                        <a:t>DS</a:t>
                      </a:r>
                      <a:r>
                        <a:rPr sz="80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90" dirty="0">
                          <a:latin typeface="Calibri"/>
                          <a:cs typeface="Calibri"/>
                        </a:rPr>
                        <a:t>PRESTAÇÃO</a:t>
                      </a:r>
                      <a:r>
                        <a:rPr sz="8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9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80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45" dirty="0">
                          <a:latin typeface="Calibri"/>
                          <a:cs typeface="Calibri"/>
                        </a:rPr>
                        <a:t>COMYAS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pPr marL="39370">
                        <a:lnSpc>
                          <a:spcPts val="1015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Víncuło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735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rlnanceiro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1015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Lança-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9845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mento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035"/>
                        </a:lnSpc>
                        <a:spcBef>
                          <a:spcPts val="509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Documento</a:t>
                      </a:r>
                      <a:r>
                        <a:rPr sz="900" b="1" spc="3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latin typeface="Calibri"/>
                          <a:cs typeface="Calibri"/>
                        </a:rPr>
                        <a:t>/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9685">
                        <a:lnSpc>
                          <a:spcPts val="1035"/>
                        </a:lnSpc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№</a:t>
                      </a:r>
                      <a:r>
                        <a:rPr sz="900" spc="1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25" dirty="0">
                          <a:latin typeface="Calibri"/>
                          <a:cs typeface="Calibri"/>
                        </a:rPr>
                        <a:t>Doc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035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OFX/N*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2384">
                        <a:lnSpc>
                          <a:spcPts val="103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Extrato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Fomacedor/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925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Faverøcldo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marR="39624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Despasa/ Recelta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Pagamanto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Valor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Bruto/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łuros</a:t>
                      </a:r>
                      <a:r>
                        <a:rPr sz="900" spc="1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25"/>
                        </a:lnSpc>
                        <a:spcBef>
                          <a:spcPts val="1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Descontos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R="15875" algn="r">
                        <a:lnSpc>
                          <a:spcPts val="985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67945">
                        <a:lnSpc>
                          <a:spcPts val="103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Reteńțśes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LfquidD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Prg./Açãe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6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347345" indent="5715">
                        <a:lnSpc>
                          <a:spcPct val="910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BRASIL,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477ü-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875"/>
                        </a:lnSpc>
                      </a:pPr>
                      <a:r>
                        <a:rPr sz="850" spc="-3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127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(NuniClpal)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60020" indent="635">
                        <a:lnSpc>
                          <a:spcPct val="92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eletrònicü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84455" indent="1905">
                        <a:lnSpc>
                          <a:spcPct val="90400"/>
                        </a:lnSpc>
                        <a:spcBef>
                          <a:spcPts val="254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Folha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Pagamento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57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HOL. </a:t>
                      </a:r>
                      <a:r>
                        <a:rPr sz="850" spc="-10" dirty="0">
                          <a:latin typeface="Arial MT"/>
                          <a:cs typeface="Arial MT"/>
                        </a:rPr>
                        <a:t>ADIANT. </a:t>
                      </a:r>
                      <a:r>
                        <a:rPr sz="900" spc="-85" dirty="0">
                          <a:latin typeface="Arial MT"/>
                          <a:cs typeface="Arial MT"/>
                        </a:rPr>
                        <a:t>rEVER.</a:t>
                      </a:r>
                      <a:r>
                        <a:rPr sz="9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ISABELLA </a:t>
                      </a:r>
                      <a:r>
                        <a:rPr sz="900" spc="-125" dirty="0">
                          <a:latin typeface="Arial MT"/>
                          <a:cs typeface="Arial MT"/>
                        </a:rPr>
                        <a:t>RAQUEL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90" dirty="0">
                          <a:latin typeface="Arial MT"/>
                          <a:cs typeface="Arial MT"/>
                        </a:rPr>
                        <a:t>F.</a:t>
                      </a:r>
                      <a:r>
                        <a:rPr sz="9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D.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266065" indent="3810">
                        <a:lnSpc>
                          <a:spcPct val="90600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ISABELLA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RAÇUEL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rERREIRA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DIAS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MARTINEZ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CPr 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423.093.SOB-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6990" marR="292735" indent="-3810">
                        <a:lnSpc>
                          <a:spcPts val="990"/>
                        </a:lnSpc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(a)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8/02/2032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18/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2/z0z2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D,00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ts val="98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ßetursos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7465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735">
                <a:tc>
                  <a:txBody>
                    <a:bodyPr/>
                    <a:lstStyle/>
                    <a:p>
                      <a:pPr marL="49530" marR="349885" indent="-6350">
                        <a:lnSpc>
                          <a:spcPct val="88800"/>
                        </a:lnSpc>
                        <a:spcBef>
                          <a:spcPts val="22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85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 marR="165735" indent="635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DébiŁo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eletrônico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72390">
                        <a:lnSpc>
                          <a:spcPct val="91400"/>
                        </a:lnSpc>
                        <a:spcBef>
                          <a:spcPts val="695"/>
                        </a:spcBef>
                      </a:pPr>
                      <a:r>
                        <a:rPr sz="900" spc="-80" dirty="0">
                          <a:latin typeface="Trebuchet MS"/>
                          <a:cs typeface="Trebuchet MS"/>
                        </a:rPr>
                        <a:t>Hoterïte</a:t>
                      </a:r>
                      <a:r>
                        <a:rPr sz="90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ADIANT.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FEVEREIRO20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110517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167005" indent="1905">
                        <a:lnSpc>
                          <a:spcPct val="888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BIANCA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CRISTINA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GONÇALVES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BUENO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CPF</a:t>
                      </a:r>
                      <a:r>
                        <a:rPr sz="900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338.254,108-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46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 marR="346075" indent="1905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Diretor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Pedagóglco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(folha)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191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18/02/2D22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GB/02/2022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1.640,00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0,ûD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1.640,00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50" b="1" spc="40" dirty="0">
                          <a:latin typeface="Calibri"/>
                          <a:cs typeface="Calibri"/>
                        </a:rPr>
                        <a:t>Humanos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515">
                <a:tc>
                  <a:txBody>
                    <a:bodyPr/>
                    <a:lstStyle/>
                    <a:p>
                      <a:pPr marL="43815" marR="349885">
                        <a:lnSpc>
                          <a:spcPct val="89900"/>
                        </a:lnSpc>
                        <a:spcBef>
                          <a:spcPts val="21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1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23.448•6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9530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łNunicipal)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73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165735" indent="7620">
                        <a:lnSpc>
                          <a:spcPct val="909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eletrònico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86360" indent="10160" algn="just">
                        <a:lnSpc>
                          <a:spcPct val="87600"/>
                        </a:lnSpc>
                        <a:spcBef>
                          <a:spcPts val="585"/>
                        </a:spcBef>
                      </a:pPr>
                      <a:r>
                        <a:rPr sz="1050" spc="-125" dirty="0">
                          <a:latin typeface="Times New Roman"/>
                          <a:cs typeface="Times New Roman"/>
                        </a:rPr>
                        <a:t>Nota</a:t>
                      </a:r>
                      <a:r>
                        <a:rPr sz="105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105" dirty="0">
                          <a:latin typeface="Times New Roman"/>
                          <a:cs typeface="Times New Roman"/>
                        </a:rPr>
                        <a:t>Fìscal</a:t>
                      </a:r>
                      <a:r>
                        <a:rPr sz="10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50" spc="-5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900" spc="35" dirty="0">
                          <a:latin typeface="Trebuchet MS"/>
                          <a:cs typeface="Trebuchet MS"/>
                        </a:rPr>
                        <a:t>61-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80" dirty="0"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sz="90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348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•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PRIMAZIA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85" dirty="0">
                          <a:latin typeface="Trebuchet MS"/>
                          <a:cs typeface="Trebuchet MS"/>
                        </a:rPr>
                        <a:t>1BS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LTDA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Z180l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035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PRIMAZIA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IBS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LTDA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6830" marR="161925" indent="7620">
                        <a:lnSpc>
                          <a:spcPts val="950"/>
                        </a:lnSpc>
                        <a:spcBef>
                          <a:spcPts val="95"/>
                        </a:spcBef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ChPj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39.364.248/0001-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77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9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 marR="30607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Nateńais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Expediente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16/02/2022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18/02/2032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2.021,41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2.021,41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960"/>
                        </a:lnSpc>
                        <a:tabLst>
                          <a:tab pos="511809" algn="l"/>
                        </a:tabLst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CUstos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”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2984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0575">
                <a:tc>
                  <a:txBody>
                    <a:bodyPr/>
                    <a:lstStyle/>
                    <a:p>
                      <a:pPr marL="43815" marR="342900" indent="5080">
                        <a:lnSpc>
                          <a:spcPct val="91400"/>
                        </a:lnSpc>
                        <a:spcBef>
                          <a:spcPts val="55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23,448•6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0640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(Mu</a:t>
                      </a:r>
                      <a:r>
                        <a:rPr sz="1425" spc="-15" baseline="2923" dirty="0">
                          <a:latin typeface="Trebuchet MS"/>
                          <a:cs typeface="Trebuchet MS"/>
                        </a:rPr>
                        <a:t>ni</a:t>
                      </a:r>
                      <a:r>
                        <a:rPr sz="950" spc="-10" dirty="0">
                          <a:latin typeface="Trebuchet MS"/>
                          <a:cs typeface="Trebuchet MS"/>
                        </a:rPr>
                        <a:t>cipalï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100" marR="164465" indent="2540">
                        <a:lnSpc>
                          <a:spcPct val="925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Dźbito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eletrónîto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35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ts val="98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62</a:t>
                      </a:r>
                      <a:r>
                        <a:rPr sz="8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NE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25400" marR="73025" indent="6985">
                        <a:lnSpc>
                          <a:spcPct val="89200"/>
                        </a:lnSpc>
                        <a:spcBef>
                          <a:spcPts val="80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4240997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SALES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EqUIP.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PROD.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HIG.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PROF.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21802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29845" indent="6350">
                        <a:lnSpc>
                          <a:spcPct val="88800"/>
                        </a:lnSpc>
                        <a:spcBef>
                          <a:spcPts val="58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SALSS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EOUIPAIQENTOS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PRODUYOS</a:t>
                      </a:r>
                      <a:r>
                        <a:rPr sz="9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HIGIEXE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PROFISS1ONAL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LTDA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10.29D.557/0001-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68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36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1080"/>
                        </a:lnSpc>
                        <a:spcBef>
                          <a:spcPts val="5"/>
                        </a:spcBef>
                      </a:pPr>
                      <a:r>
                        <a:rPr sz="950" spc="-70" dirty="0">
                          <a:latin typeface="Trebuchet MS"/>
                          <a:cs typeface="Trebuchet MS"/>
                        </a:rPr>
                        <a:t>Mateńais</a:t>
                      </a:r>
                      <a:r>
                        <a:rPr sz="9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5" dirty="0">
                          <a:latin typeface="Trebuchet MS"/>
                          <a:cs typeface="Trebuchet MS"/>
                        </a:rPr>
                        <a:t>de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  <a:p>
                      <a:pPr marL="43815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Expediente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10/02/2022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18/02/2022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1.347,11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D,00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1.347,11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294640" indent="5715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Indiretos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6364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495">
                <a:tc>
                  <a:txBody>
                    <a:bodyPr/>
                    <a:lstStyle/>
                    <a:p>
                      <a:pPr marL="50165" marR="342900">
                        <a:lnSpc>
                          <a:spcPct val="96400"/>
                        </a:lnSpc>
                        <a:spcBef>
                          <a:spcPts val="95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BRASL,</a:t>
                      </a:r>
                      <a:r>
                        <a:rPr sz="850" spc="11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4770•8,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6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23.448-6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106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350" spc="-15" baseline="6172" dirty="0">
                          <a:latin typeface="Trebuchet MS"/>
                          <a:cs typeface="Trebuchet MS"/>
                        </a:rPr>
                        <a:t>Muncpaû</a:t>
                      </a:r>
                      <a:endParaRPr sz="1350" baseline="6172">
                        <a:latin typeface="Trebuchet MS"/>
                        <a:cs typeface="Trebuchet MS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marR="315595" indent="1905">
                        <a:lnSpc>
                          <a:spcPct val="157900"/>
                        </a:lnSpc>
                        <a:spcBef>
                          <a:spcPts val="355"/>
                        </a:spcBef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(p)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 marR="12700" indent="3175">
                        <a:lnSpc>
                          <a:spcPct val="86900"/>
                        </a:lnSpc>
                      </a:pPr>
                      <a:r>
                        <a:rPr sz="1000" spc="-114" dirty="0">
                          <a:latin typeface="Trebuchet MS"/>
                          <a:cs typeface="Trebuchet MS"/>
                        </a:rPr>
                        <a:t>Guia</a:t>
                      </a:r>
                      <a:r>
                        <a:rPr sz="10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spc="-65" dirty="0">
                          <a:latin typeface="Trebuchet MS"/>
                          <a:cs typeface="Trebuchet MS"/>
                        </a:rPr>
                        <a:t>łnss</a:t>
                      </a:r>
                      <a:r>
                        <a:rPr sz="10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INSS</a:t>
                      </a:r>
                      <a:r>
                        <a:rPr sz="900" spc="-1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jANEIRO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•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 UNIDADE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I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1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21803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120650" indent="3810">
                        <a:lnSpc>
                          <a:spcPct val="909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Secretaria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Receita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Federal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00.394.460/0058-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87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ts val="1070"/>
                        </a:lnSpc>
                      </a:pPr>
                      <a:r>
                        <a:rPr sz="950" dirty="0">
                          <a:latin typeface="Trebuchet MS"/>
                          <a:cs typeface="Trebuchet MS"/>
                        </a:rPr>
                        <a:t>lNss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95" dirty="0">
                          <a:latin typeface="Trebuchet MS"/>
                          <a:cs typeface="Trebuchet MS"/>
                        </a:rPr>
                        <a:t>Patronal</a:t>
                      </a:r>
                      <a:r>
                        <a:rPr sz="950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550" spc="-50" dirty="0">
                          <a:latin typeface="Consolas"/>
                          <a:cs typeface="Consolas"/>
                        </a:rPr>
                        <a:t>e</a:t>
                      </a:r>
                      <a:endParaRPr sz="550">
                        <a:latin typeface="Consolas"/>
                        <a:cs typeface="Consolas"/>
                      </a:endParaRPr>
                    </a:p>
                    <a:p>
                      <a:pPr marL="43815">
                        <a:lnSpc>
                          <a:spcPts val="101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Empregados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25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19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Consolas"/>
                          <a:cs typeface="Consolas"/>
                        </a:rPr>
                        <a:t>18/02/2022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latin typeface="Consolas"/>
                          <a:cs typeface="Consolas"/>
                        </a:rPr>
                        <a:t>18/02/2022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7.396,86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0,00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onsolas"/>
                          <a:cs typeface="Consolas"/>
                        </a:rPr>
                        <a:t>0.00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7.396,B6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266065" indent="-635">
                        <a:lnSpc>
                          <a:spcPts val="95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1515">
                <a:tc>
                  <a:txBody>
                    <a:bodyPr/>
                    <a:lstStyle/>
                    <a:p>
                      <a:pPr marL="50165" marR="342265">
                        <a:lnSpc>
                          <a:spcPts val="969"/>
                        </a:lnSpc>
                        <a:spcBef>
                          <a:spcPts val="275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-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AG. 4770-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B,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30"/>
                        </a:lnSpc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5880">
                        <a:lnSpc>
                          <a:spcPts val="96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łł4uniCipal)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 marR="166370" indent="-508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eletr8nico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23495">
                        <a:lnSpc>
                          <a:spcPts val="1120"/>
                        </a:lnSpc>
                      </a:pPr>
                      <a:r>
                        <a:rPr sz="1350" spc="-395" dirty="0">
                          <a:latin typeface="Consolas"/>
                          <a:cs typeface="Consolas"/>
                        </a:rPr>
                        <a:t>(ol</a:t>
                      </a:r>
                      <a:endParaRPr sz="1350">
                        <a:latin typeface="Consolas"/>
                        <a:cs typeface="Consolas"/>
                      </a:endParaRPr>
                    </a:p>
                  </a:txBody>
                  <a:tcPr marL="0" marR="0" marT="266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marR="32384" algn="just">
                        <a:lnSpc>
                          <a:spcPct val="88800"/>
                        </a:lnSpc>
                        <a:spcBef>
                          <a:spcPts val="770"/>
                        </a:spcBef>
                      </a:pPr>
                      <a:r>
                        <a:rPr sz="900" spc="-65" dirty="0">
                          <a:latin typeface="Trebuchet MS"/>
                          <a:cs typeface="Trebuchet MS"/>
                        </a:rPr>
                        <a:t>Halerite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58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HOL</a:t>
                      </a:r>
                      <a:r>
                        <a:rPr sz="9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ADIANT.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FEV.</a:t>
                      </a:r>
                      <a:r>
                        <a:rPr sz="900" spc="-1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jANAINA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1750" algn="just">
                        <a:lnSpc>
                          <a:spcPts val="994"/>
                        </a:lnSpc>
                      </a:pPr>
                      <a:r>
                        <a:rPr sz="900" spc="-105" dirty="0">
                          <a:latin typeface="Trebuchet MS"/>
                          <a:cs typeface="Trebuchet MS"/>
                        </a:rPr>
                        <a:t>P.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R.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BRITO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977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22459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38735" indent="-7620">
                        <a:lnSpc>
                          <a:spcPct val="892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jANAlNA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PRISCILA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RODRIGUES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BRIYO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CPF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103.872.236-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57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175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260" marR="290195" indent="-5080">
                        <a:lnSpc>
                          <a:spcPts val="99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Professor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la)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ffolha)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7625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18/02/2022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18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945,60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945,g0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266065" indent="-635">
                        <a:lnSpc>
                          <a:spcPts val="969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69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19851" y="4150886"/>
            <a:ext cx="565484" cy="8422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00725" y="1449794"/>
            <a:ext cx="421105" cy="962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02305" y="1509951"/>
            <a:ext cx="1828800" cy="1082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25767" y="463203"/>
            <a:ext cx="132347" cy="15641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3635" y="3164295"/>
            <a:ext cx="1082842" cy="23461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19851" y="3230468"/>
            <a:ext cx="102268" cy="8422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65809" y="2189736"/>
            <a:ext cx="288757" cy="8422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475952" y="251481"/>
            <a:ext cx="6355080" cy="377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65"/>
              </a:lnSpc>
              <a:spcBef>
                <a:spcPts val="130"/>
              </a:spcBef>
            </a:pPr>
            <a:r>
              <a:rPr sz="1250" b="1" spc="-75" dirty="0">
                <a:latin typeface="Calibri"/>
                <a:cs typeface="Calibri"/>
              </a:rPr>
              <a:t>AF'IAA</a:t>
            </a:r>
            <a:r>
              <a:rPr sz="1250" b="1" dirty="0">
                <a:latin typeface="Calibri"/>
                <a:cs typeface="Calibri"/>
              </a:rPr>
              <a:t> </a:t>
            </a:r>
            <a:r>
              <a:rPr sz="1250" spc="-60" dirty="0">
                <a:latin typeface="Trebuchet MS"/>
                <a:cs typeface="Trebuchet MS"/>
              </a:rPr>
              <a:t>-</a:t>
            </a:r>
            <a:r>
              <a:rPr sz="1250" spc="-40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ASSOCIAÇÃO</a:t>
            </a:r>
            <a:r>
              <a:rPr sz="1250" b="1" spc="110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DO5</a:t>
            </a:r>
            <a:r>
              <a:rPr sz="1250" b="1" spc="60" dirty="0">
                <a:latin typeface="Calibri"/>
                <a:cs typeface="Calibri"/>
              </a:rPr>
              <a:t> </a:t>
            </a:r>
            <a:r>
              <a:rPr sz="1250" b="1" spc="-25" dirty="0">
                <a:latin typeface="Calibri"/>
                <a:cs typeface="Calibri"/>
              </a:rPr>
              <a:t>MORADORES</a:t>
            </a:r>
            <a:r>
              <a:rPr sz="1250" b="1" spc="140" dirty="0">
                <a:latin typeface="Calibri"/>
                <a:cs typeface="Calibri"/>
              </a:rPr>
              <a:t> </a:t>
            </a:r>
            <a:r>
              <a:rPr sz="1250" spc="-20" dirty="0">
                <a:latin typeface="Trebuchet MS"/>
                <a:cs typeface="Trebuchet MS"/>
              </a:rPr>
              <a:t>PARA</a:t>
            </a:r>
            <a:r>
              <a:rPr sz="1250" spc="-60" dirty="0">
                <a:latin typeface="Trebuchet MS"/>
                <a:cs typeface="Trebuchet MS"/>
              </a:rPr>
              <a:t> </a:t>
            </a:r>
            <a:r>
              <a:rPr sz="1250" dirty="0">
                <a:latin typeface="Trebuchet MS"/>
                <a:cs typeface="Trebuchet MS"/>
              </a:rPr>
              <a:t>O</a:t>
            </a:r>
            <a:r>
              <a:rPr sz="1250" spc="-90" dirty="0">
                <a:latin typeface="Trebuchet MS"/>
                <a:cs typeface="Trebuchet MS"/>
              </a:rPr>
              <a:t> </a:t>
            </a:r>
            <a:r>
              <a:rPr sz="1250" b="1" spc="-10" dirty="0">
                <a:latin typeface="Calibri"/>
                <a:cs typeface="Calibri"/>
              </a:rPr>
              <a:t>DESENVOLVIMENTO</a:t>
            </a:r>
            <a:r>
              <a:rPr sz="1250" b="1" spc="-5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DO</a:t>
            </a:r>
            <a:r>
              <a:rPr sz="1250" b="1" spc="-5" dirty="0">
                <a:latin typeface="Calibri"/>
                <a:cs typeface="Calibri"/>
              </a:rPr>
              <a:t> </a:t>
            </a:r>
            <a:r>
              <a:rPr sz="1250" spc="-50" dirty="0">
                <a:latin typeface="Trebuchet MS"/>
                <a:cs typeface="Trebuchet MS"/>
              </a:rPr>
              <a:t>ÁGUA</a:t>
            </a:r>
            <a:r>
              <a:rPr sz="1250" spc="-25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AZUL</a:t>
            </a:r>
            <a:r>
              <a:rPr sz="1250" b="1" spc="-30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95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FIL!AL</a:t>
            </a:r>
            <a:r>
              <a:rPr sz="1250" b="1" spc="105" dirty="0">
                <a:latin typeface="Calibri"/>
                <a:cs typeface="Calibri"/>
              </a:rPr>
              <a:t> </a:t>
            </a:r>
            <a:r>
              <a:rPr sz="1250" b="1" spc="-25" dirty="0">
                <a:latin typeface="Calibri"/>
                <a:cs typeface="Calibri"/>
              </a:rPr>
              <a:t>łV</a:t>
            </a:r>
            <a:endParaRPr sz="1250">
              <a:latin typeface="Calibri"/>
              <a:cs typeface="Calibri"/>
            </a:endParaRPr>
          </a:p>
          <a:p>
            <a:pPr marL="13970">
              <a:lnSpc>
                <a:spcPts val="1365"/>
              </a:lnSpc>
            </a:pPr>
            <a:r>
              <a:rPr sz="1250" spc="-125" dirty="0">
                <a:latin typeface="Trebuchet MS"/>
                <a:cs typeface="Trebuchet MS"/>
              </a:rPr>
              <a:t>Avenida</a:t>
            </a:r>
            <a:r>
              <a:rPr sz="1250" spc="50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Lydia</a:t>
            </a:r>
            <a:r>
              <a:rPr sz="1250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de</a:t>
            </a:r>
            <a:r>
              <a:rPr sz="1250" spc="-140" dirty="0">
                <a:latin typeface="Trebuchet MS"/>
                <a:cs typeface="Trebuchet MS"/>
              </a:rPr>
              <a:t> </a:t>
            </a:r>
            <a:r>
              <a:rPr sz="1250" spc="-70" dirty="0">
                <a:latin typeface="Trebuchet MS"/>
                <a:cs typeface="Trebuchet MS"/>
              </a:rPr>
              <a:t>jesus</a:t>
            </a:r>
            <a:r>
              <a:rPr sz="1250" spc="100" dirty="0">
                <a:latin typeface="Trebuchet MS"/>
                <a:cs typeface="Trebuchet MS"/>
              </a:rPr>
              <a:t> </a:t>
            </a:r>
            <a:r>
              <a:rPr sz="1250" spc="-140" dirty="0">
                <a:latin typeface="Trebuchet MS"/>
                <a:cs typeface="Trebuchet MS"/>
              </a:rPr>
              <a:t>Mendonça,</a:t>
            </a:r>
            <a:r>
              <a:rPr sz="1250" spc="25" dirty="0">
                <a:latin typeface="Trebuchet MS"/>
                <a:cs typeface="Trebuchet MS"/>
              </a:rPr>
              <a:t> </a:t>
            </a:r>
            <a:r>
              <a:rPr sz="1250" spc="-95" dirty="0">
                <a:latin typeface="Trebuchet MS"/>
                <a:cs typeface="Trebuchet MS"/>
              </a:rPr>
              <a:t>114b</a:t>
            </a:r>
            <a:r>
              <a:rPr sz="1250" dirty="0">
                <a:latin typeface="Trebuchet MS"/>
                <a:cs typeface="Trebuchet MS"/>
              </a:rPr>
              <a:t> -</a:t>
            </a:r>
            <a:r>
              <a:rPr sz="1250" spc="-195" dirty="0">
                <a:latin typeface="Trebuchet MS"/>
                <a:cs typeface="Trebuchet MS"/>
              </a:rPr>
              <a:t> </a:t>
            </a:r>
            <a:r>
              <a:rPr sz="1250" spc="-120" dirty="0">
                <a:latin typeface="Trebuchet MS"/>
                <a:cs typeface="Trebuchet MS"/>
              </a:rPr>
              <a:t>Água</a:t>
            </a:r>
            <a:r>
              <a:rPr sz="1250" spc="50" dirty="0">
                <a:latin typeface="Trebuchet MS"/>
                <a:cs typeface="Trebuchet MS"/>
              </a:rPr>
              <a:t> </a:t>
            </a:r>
            <a:r>
              <a:rPr sz="1250" spc="-120" dirty="0">
                <a:latin typeface="Trebuchet MS"/>
                <a:cs typeface="Trebuchet MS"/>
              </a:rPr>
              <a:t>Azul</a:t>
            </a:r>
            <a:r>
              <a:rPr sz="1250" spc="-65" dirty="0">
                <a:latin typeface="Trebuchet MS"/>
                <a:cs typeface="Trebuchet MS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140" dirty="0">
                <a:latin typeface="Trebuchet MS"/>
                <a:cs typeface="Trebuchet MS"/>
              </a:rPr>
              <a:t> </a:t>
            </a:r>
            <a:r>
              <a:rPr sz="1250" spc="-35" dirty="0">
                <a:latin typeface="Trebuchet MS"/>
                <a:cs typeface="Trebuchet MS"/>
              </a:rPr>
              <a:t>Guarulhos/SP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1230" y="6944445"/>
            <a:ext cx="1837689" cy="18986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50" i="1" spc="-50" dirty="0">
                <a:latin typeface="Calibri"/>
                <a:cs typeface="Calibri"/>
              </a:rPr>
              <a:t>w</a:t>
            </a:r>
            <a:r>
              <a:rPr sz="1050" spc="-50" dirty="0">
                <a:latin typeface="Trebuchet MS"/>
                <a:cs typeface="Trebuchet MS"/>
              </a:rPr>
              <a:t>n'</a:t>
            </a:r>
            <a:r>
              <a:rPr sz="1050" i="1" spc="-50" dirty="0">
                <a:latin typeface="Calibri"/>
                <a:cs typeface="Calibri"/>
              </a:rPr>
              <a:t>w.leiJ3019.com.bryspyguarulhosy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5930" y="6959089"/>
            <a:ext cx="391160" cy="1638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900" spc="-35" dirty="0">
                <a:latin typeface="Trebuchet MS"/>
                <a:cs typeface="Trebuchet MS"/>
              </a:rPr>
              <a:t>Pág.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sz="900" spc="30" dirty="0">
                <a:latin typeface="Trebuchet MS"/>
                <a:cs typeface="Trebuchet MS"/>
              </a:rPr>
              <a:t>JJ</a:t>
            </a:r>
            <a:endParaRPr sz="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26" y="108309"/>
            <a:ext cx="108284" cy="7375359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9452" y="1091891"/>
          <a:ext cx="9588500" cy="546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02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00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7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4945">
                <a:tc gridSpan="13">
                  <a:txBody>
                    <a:bodyPr/>
                    <a:lstStyle/>
                    <a:p>
                      <a:pPr marL="17780" marR="2159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900" dirty="0">
                          <a:latin typeface="Consolas"/>
                          <a:cs typeface="Consolas"/>
                        </a:rPr>
                        <a:t>RPLATÓRIO</a:t>
                      </a:r>
                      <a:r>
                        <a:rPr sz="900" spc="-125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900" spc="50" dirty="0">
                          <a:latin typeface="Consolas"/>
                          <a:cs typeface="Consolas"/>
                        </a:rPr>
                        <a:t>DEPRESTAÇÄO</a:t>
                      </a:r>
                      <a:r>
                        <a:rPr sz="900" spc="-120" dirty="0">
                          <a:latin typeface="Consolas"/>
                          <a:cs typeface="Consolas"/>
                        </a:rPr>
                        <a:t> </a:t>
                      </a:r>
                      <a:r>
                        <a:rPr sz="900" spc="65" dirty="0">
                          <a:latin typeface="Consolas"/>
                          <a:cs typeface="Consolas"/>
                        </a:rPr>
                        <a:t>D6COMTAS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46990" marR="360045" indent="-12700">
                        <a:lnSpc>
                          <a:spcPts val="990"/>
                        </a:lnSpc>
                        <a:spcBef>
                          <a:spcPts val="59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.vfnculo</a:t>
                      </a:r>
                      <a:r>
                        <a:rPr sz="900" b="1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b="1" spc="-25" dirty="0">
                          <a:latin typeface="Cambria"/>
                          <a:cs typeface="Cambria"/>
                        </a:rPr>
                        <a:t>Flnanceiro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marR="253365" indent="-127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Lanța• mento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015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OFX/N+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Extrato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ts val="1010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Fornecsdor/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4290">
                        <a:lnSpc>
                          <a:spcPts val="1070"/>
                        </a:lnSpc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Favorecide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090"/>
                        </a:lnSpc>
                        <a:spcBef>
                          <a:spcPts val="480"/>
                        </a:spcBef>
                      </a:pPr>
                      <a:r>
                        <a:rPr sz="950" b="1" spc="-10" dirty="0">
                          <a:latin typeface="Cambria"/>
                          <a:cs typeface="Cambria"/>
                        </a:rPr>
                        <a:t>Despasa/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0480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Raceita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09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00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Pagamento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52705">
                        <a:lnSpc>
                          <a:spcPts val="1060"/>
                        </a:lnSpc>
                      </a:pPr>
                      <a:r>
                        <a:rPr sz="95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9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10" dirty="0">
                          <a:latin typeface="Arial"/>
                          <a:cs typeface="Arial"/>
                        </a:rPr>
                        <a:t>Depósłto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000"/>
                        </a:lnSpc>
                        <a:spcBef>
                          <a:spcPts val="53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Valor</a:t>
                      </a:r>
                      <a:r>
                        <a:rPr sz="9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Brutal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R="36830" algn="r">
                        <a:lnSpc>
                          <a:spcPts val="106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Prlncipaï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ts val="1000"/>
                        </a:lnSpc>
                        <a:spcBef>
                          <a:spcPts val="530"/>
                        </a:spcBef>
                      </a:pPr>
                      <a:r>
                        <a:rPr sz="900" dirty="0">
                          <a:latin typeface="Arial MT"/>
                          <a:cs typeface="Arial MT"/>
                        </a:rPr>
                        <a:t>juros</a:t>
                      </a:r>
                      <a:r>
                        <a:rPr sz="900" spc="1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e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241300">
                        <a:lnSpc>
                          <a:spcPts val="106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Multa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025"/>
                        </a:lnSpc>
                        <a:spcBef>
                          <a:spcPts val="6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Descontos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R="48895" algn="r">
                        <a:lnSpc>
                          <a:spcPts val="944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R="31750" algn="r">
                        <a:lnSpc>
                          <a:spcPts val="1000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Retenç6es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ts val="1025"/>
                        </a:lnSpc>
                        <a:spcBef>
                          <a:spcPts val="60"/>
                        </a:spcBef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_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175895">
                        <a:lnSpc>
                          <a:spcPts val="1025"/>
                        </a:lnSpc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Liquids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21590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Prg./Ação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3081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45085" marR="351155">
                        <a:lnSpc>
                          <a:spcPts val="950"/>
                        </a:lnSpc>
                        <a:spcBef>
                          <a:spcPts val="24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8.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9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23.44g•6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56845" indent="3175">
                        <a:lnSpc>
                          <a:spcPct val="888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Dźbito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eletrônico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77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151765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Darf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65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DARE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łRRF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9209">
                        <a:lnSpc>
                          <a:spcPts val="96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țAftEîRO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21804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32715" indent="635">
                        <a:lnSpc>
                          <a:spcPct val="899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Secretaria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Receita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00.394.46ttï0058-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87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65" dirty="0">
                          <a:latin typeface="Cambria"/>
                          <a:cs typeface="Cambria"/>
                        </a:rPr>
                        <a:t>fRRE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95" dirty="0">
                          <a:latin typeface="Cambria"/>
                          <a:cs typeface="Cambria"/>
                        </a:rPr>
                        <a:t>s/</a:t>
                      </a:r>
                      <a:r>
                        <a:rPr sz="9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Proventas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31/01/2D22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7945" algn="ctr">
                        <a:lnSpc>
                          <a:spcPct val="100000"/>
                        </a:lnSpc>
                      </a:pPr>
                      <a:r>
                        <a:rPr sz="900" spc="-75" dirty="0">
                          <a:latin typeface="Cambria"/>
                          <a:cs typeface="Cambria"/>
                        </a:rPr>
                        <a:t>1B/D2/2022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198,67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198.67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284480" indent="635">
                        <a:lnSpc>
                          <a:spcPts val="950"/>
                        </a:lnSpc>
                      </a:pPr>
                      <a:r>
                        <a:rPr sz="900" spc="-60" dirty="0">
                          <a:latin typeface="Courier New"/>
                          <a:cs typeface="Courier New"/>
                        </a:rPr>
                        <a:t>Recumos Humanos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863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51435" marR="344805">
                        <a:lnSpc>
                          <a:spcPct val="89900"/>
                        </a:lnSpc>
                        <a:spcBef>
                          <a:spcPts val="190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BRAñIL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8.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88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23.448-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(Nunicipal)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79705" indent="8890">
                        <a:lnSpc>
                          <a:spcPts val="990"/>
                        </a:lnSpc>
                        <a:spcBef>
                          <a:spcPts val="66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Dźbito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TED/DOC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Devolvido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1035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200025" indent="508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Darf</a:t>
                      </a:r>
                      <a:r>
                        <a:rPr sz="9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INSS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jANEIRO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UNIDADE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II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21803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26364" indent="635">
                        <a:lnSpc>
                          <a:spcPct val="910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Secretaria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Receita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00.394.460/0058-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87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212725" algn="r">
                        <a:lnSpc>
                          <a:spcPct val="100000"/>
                        </a:lnSpc>
                      </a:pPr>
                      <a:r>
                        <a:rPr sz="850" spc="-50" dirty="0">
                          <a:latin typeface="Cambria"/>
                          <a:cs typeface="Cambria"/>
                        </a:rPr>
                        <a:t>.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18/02/2022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6990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18/03/2022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13.982,49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dirty="0">
                          <a:latin typeface="Cambria"/>
                          <a:cs typeface="Cambria"/>
                        </a:rPr>
                        <a:t>0,00</a:t>
                      </a:r>
                      <a:r>
                        <a:rPr sz="850" spc="1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_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900" spc="-60" dirty="0">
                          <a:latin typeface="Courier New"/>
                          <a:cs typeface="Courier New"/>
                        </a:rPr>
                        <a:t>13.982,49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280670" indent="254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900" spc="-80" dirty="0">
                          <a:latin typeface="Consolas"/>
                          <a:cs typeface="Consolas"/>
                        </a:rPr>
                        <a:t>Recursos </a:t>
                      </a:r>
                      <a:r>
                        <a:rPr sz="900" spc="-20" dirty="0">
                          <a:latin typeface="Consolas"/>
                          <a:cs typeface="Consolas"/>
                        </a:rPr>
                        <a:t>Humanos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385">
                <a:tc>
                  <a:txBody>
                    <a:bodyPr/>
                    <a:lstStyle/>
                    <a:p>
                      <a:pPr marL="47625" marR="351790" indent="3175">
                        <a:lnSpc>
                          <a:spcPct val="88900"/>
                        </a:lnSpc>
                        <a:spcBef>
                          <a:spcPts val="8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5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5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5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60" dirty="0">
                          <a:latin typeface="Cambria"/>
                          <a:cs typeface="Cambria"/>
                        </a:rPr>
                        <a:t>C/c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844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23.44B-6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6990">
                        <a:lnSpc>
                          <a:spcPts val="1105"/>
                        </a:lnSpc>
                      </a:pPr>
                      <a:r>
                        <a:rPr sz="1000" spc="-10" dirty="0">
                          <a:latin typeface="Cambria"/>
                          <a:cs typeface="Cambria"/>
                        </a:rPr>
                        <a:t>(Nunlcipall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89865" indent="8890">
                        <a:lnSpc>
                          <a:spcPts val="950"/>
                        </a:lnSpc>
                        <a:spcBef>
                          <a:spcPts val="65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TED/DOC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Devolvido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1910">
                        <a:lnSpc>
                          <a:spcPts val="1015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 marR="163195" indent="635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Darf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INS5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JANEIRO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UNIDADE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IV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21803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048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25730">
                        <a:lnSpc>
                          <a:spcPts val="95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Secretaria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ReceltB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00.394.460/0058-87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18/0220Z2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15.621,49.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50" dirty="0">
                          <a:latin typeface="Cambria"/>
                          <a:cs typeface="Cambria"/>
                        </a:rPr>
                        <a:t>0,DD</a:t>
                      </a:r>
                      <a:r>
                        <a:rPr sz="850" spc="2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,.,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15.621,49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indent="-3810">
                        <a:lnSpc>
                          <a:spcPts val="950"/>
                        </a:lnSpc>
                        <a:tabLst>
                          <a:tab pos="695960" algn="l"/>
                        </a:tabLst>
                      </a:pPr>
                      <a:r>
                        <a:rPr sz="900" spc="-10" dirty="0">
                          <a:latin typeface="Consolas"/>
                          <a:cs typeface="Consolas"/>
                        </a:rPr>
                        <a:t>Recusœ Humanos</a:t>
                      </a:r>
                      <a:r>
                        <a:rPr sz="900" dirty="0">
                          <a:latin typeface="Consolas"/>
                          <a:cs typeface="Consolas"/>
                        </a:rPr>
                        <a:t>	</a:t>
                      </a:r>
                      <a:r>
                        <a:rPr sz="900" spc="-50" dirty="0">
                          <a:latin typeface="Consolas"/>
                          <a:cs typeface="Consolas"/>
                        </a:rPr>
                        <a:t>-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 marL="51435" marR="330200" indent="-1905">
                        <a:lnSpc>
                          <a:spcPct val="88800"/>
                        </a:lnSpc>
                        <a:spcBef>
                          <a:spcPts val="15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BRASIL.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C/C’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1435">
                        <a:lnSpc>
                          <a:spcPts val="919"/>
                        </a:lnSpc>
                      </a:pPr>
                      <a:r>
                        <a:rPr sz="80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4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(Nunitipal)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89865" indent="8890">
                        <a:lnSpc>
                          <a:spcPts val="990"/>
                        </a:lnSpc>
                        <a:spcBef>
                          <a:spcPts val="61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75" dirty="0">
                          <a:latin typeface="Cambria"/>
                          <a:cs typeface="Cambria"/>
                        </a:rPr>
                        <a:t>TED/DOC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8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Devolvido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1050"/>
                        </a:lnSpc>
                      </a:pPr>
                      <a:r>
                        <a:rPr sz="950" spc="-25" dirty="0">
                          <a:latin typeface="Cambria"/>
                          <a:cs typeface="Cambria"/>
                        </a:rPr>
                        <a:t>(D)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810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200025" indent="5080">
                        <a:lnSpc>
                          <a:spcPct val="89900"/>
                        </a:lnSpc>
                      </a:pPr>
                      <a:r>
                        <a:rPr sz="900" spc="-35" dirty="0">
                          <a:latin typeface="Cambria"/>
                          <a:cs typeface="Cambria"/>
                        </a:rPr>
                        <a:t>Darf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IRRF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jANEIRO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UNIDADE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II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21804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26364">
                        <a:lnSpc>
                          <a:spcPct val="90900"/>
                        </a:lnSpc>
                      </a:pPr>
                      <a:r>
                        <a:rPr sz="900" spc="-25" dirty="0">
                          <a:latin typeface="Cambria"/>
                          <a:cs typeface="Cambria"/>
                        </a:rPr>
                        <a:t>Secretaria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Receita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00,394.460/0058-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87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GB/02/2022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7150" algn="ct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18/02/2022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322,4B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0,0D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..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0,0D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322.4B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29337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Recursos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41910" marR="351155" indent="8890">
                        <a:lnSpc>
                          <a:spcPct val="90600"/>
                        </a:lnSpc>
                        <a:spcBef>
                          <a:spcPts val="229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OO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80" dirty="0">
                          <a:latin typeface="Cambria"/>
                          <a:cs typeface="Cambria"/>
                        </a:rPr>
                        <a:t>”4770-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C/C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35" dirty="0">
                          <a:latin typeface="Cambria"/>
                          <a:cs typeface="Cambria"/>
                        </a:rPr>
                        <a:t>23.44B-</a:t>
                      </a:r>
                      <a:r>
                        <a:rPr sz="850" spc="-50" dirty="0">
                          <a:latin typeface="Cambria"/>
                          <a:cs typeface="Cambria"/>
                        </a:rPr>
                        <a:t>6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0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40"/>
                        </a:lnSpc>
                        <a:spcBef>
                          <a:spcPts val="650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Déblto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0480">
                        <a:lnSpc>
                          <a:spcPts val="93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TED/DOC</a:t>
                      </a:r>
                      <a:endParaRPr sz="850">
                        <a:latin typeface="Cambria"/>
                        <a:cs typeface="Cambria"/>
                      </a:endParaRPr>
                    </a:p>
                    <a:p>
                      <a:pPr marL="45085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Devolvido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3180">
                        <a:lnSpc>
                          <a:spcPts val="955"/>
                        </a:lnSpc>
                      </a:pPr>
                      <a:r>
                        <a:rPr sz="800" spc="-25" dirty="0">
                          <a:latin typeface="Cambria"/>
                          <a:cs typeface="Cambria"/>
                        </a:rPr>
                        <a:t>(D)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T="825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 marR="163195" indent="5080">
                        <a:lnSpc>
                          <a:spcPct val="89900"/>
                        </a:lnSpc>
                      </a:pPr>
                      <a:r>
                        <a:rPr sz="900" spc="-40" dirty="0">
                          <a:latin typeface="Cambria"/>
                          <a:cs typeface="Cambria"/>
                        </a:rPr>
                        <a:t>Darf</a:t>
                      </a:r>
                      <a:r>
                        <a:rPr sz="9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IRRF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jANEIP0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5" dirty="0">
                          <a:latin typeface="Cambria"/>
                          <a:cs typeface="Cambria"/>
                        </a:rPr>
                        <a:t>UNIDADE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IV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21804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126364" indent="635">
                        <a:lnSpc>
                          <a:spcPct val="9100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Secretaria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da</a:t>
                      </a:r>
                      <a:r>
                        <a:rPr sz="9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Receita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Federal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0" dirty="0">
                          <a:latin typeface="Cambria"/>
                          <a:cs typeface="Cambria"/>
                        </a:rPr>
                        <a:t>CNPJ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00.394.4g0/0058-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87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18/02/2022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62865" algn="ctr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18/02/2022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323,59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0,0D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323,59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020" marR="293370">
                        <a:lnSpc>
                          <a:spcPts val="950"/>
                        </a:lnSpc>
                      </a:pPr>
                      <a:r>
                        <a:rPr sz="900" spc="-65" dirty="0">
                          <a:latin typeface="Cambria"/>
                          <a:cs typeface="Cambria"/>
                        </a:rPr>
                        <a:t>Recur”sos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Humanos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51435" marR="351155">
                        <a:lnSpc>
                          <a:spcPct val="91000"/>
                        </a:lnSpc>
                        <a:spcBef>
                          <a:spcPts val="180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0" dirty="0">
                          <a:latin typeface="Cambria"/>
                          <a:cs typeface="Cambria"/>
                        </a:rPr>
                        <a:t>BPASIL,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905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23.448-6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286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 marR="151130" indent="5080">
                        <a:lnSpc>
                          <a:spcPts val="969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Débito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eIe\rònico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(D)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2095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055"/>
                        </a:lnSpc>
                        <a:spcBef>
                          <a:spcPts val="550"/>
                        </a:spcBef>
                      </a:pPr>
                      <a:r>
                        <a:rPr sz="950" spc="-55" dirty="0">
                          <a:latin typeface="Cambria"/>
                          <a:cs typeface="Cambria"/>
                        </a:rPr>
                        <a:t>Nota</a:t>
                      </a:r>
                      <a:r>
                        <a:rPr sz="95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25" dirty="0">
                          <a:latin typeface="Cambria"/>
                          <a:cs typeface="Cambria"/>
                        </a:rPr>
                        <a:t>fiscal</a:t>
                      </a:r>
                      <a:r>
                        <a:rPr sz="95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50" spc="-50" dirty="0">
                          <a:latin typeface="Cambria"/>
                          <a:cs typeface="Cambria"/>
                        </a:rPr>
                        <a:t>-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5560">
                        <a:lnSpc>
                          <a:spcPts val="940"/>
                        </a:lnSpc>
                      </a:pPr>
                      <a:r>
                        <a:rPr sz="900" spc="-55" dirty="0">
                          <a:latin typeface="Cambria"/>
                          <a:cs typeface="Cambria"/>
                        </a:rPr>
                        <a:t>65</a:t>
                      </a:r>
                      <a:r>
                        <a:rPr sz="9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9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10" dirty="0">
                          <a:latin typeface="Cambria"/>
                          <a:cs typeface="Cambria"/>
                        </a:rPr>
                        <a:t>NF</a:t>
                      </a:r>
                      <a:r>
                        <a:rPr sz="900" spc="7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1ž067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90170" indent="-63500">
                        <a:lnSpc>
                          <a:spcPts val="985"/>
                        </a:lnSpc>
                        <a:buChar char="•"/>
                        <a:tabLst>
                          <a:tab pos="90170" algn="l"/>
                        </a:tabLst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WOMAN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36830">
                        <a:lnSpc>
                          <a:spcPts val="980"/>
                        </a:lnSpc>
                      </a:pPr>
                      <a:r>
                        <a:rPr sz="850" spc="-30" dirty="0">
                          <a:latin typeface="Cambria"/>
                          <a:cs typeface="Cambria"/>
                        </a:rPr>
                        <a:t>SPUMA</a:t>
                      </a:r>
                      <a:r>
                        <a:rPr sz="85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LTDA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6985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22201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3655" marR="167640" indent="-6350">
                        <a:lnSpc>
                          <a:spcPct val="95200"/>
                        </a:lnSpc>
                        <a:spcBef>
                          <a:spcPts val="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jOMAN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SPUNA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LTDA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OZ.B58.343/0001-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17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14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0480" marR="304165">
                        <a:lnSpc>
                          <a:spcPts val="95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Nateriais</a:t>
                      </a:r>
                      <a:r>
                        <a:rPr sz="9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Expediente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8419" algn="ctr">
                        <a:lnSpc>
                          <a:spcPct val="100000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22/02/2022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2.669,00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D,00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27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2.669,00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57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020" marR="21590">
                        <a:lnSpc>
                          <a:spcPts val="1090"/>
                        </a:lnSpc>
                      </a:pPr>
                      <a:r>
                        <a:rPr sz="950" spc="-10" dirty="0">
                          <a:latin typeface="Cambria"/>
                          <a:cs typeface="Cambria"/>
                        </a:rPr>
                        <a:t>Custos</a:t>
                      </a:r>
                      <a:endParaRPr sz="950">
                        <a:latin typeface="Cambria"/>
                        <a:cs typeface="Cambria"/>
                      </a:endParaRPr>
                    </a:p>
                    <a:p>
                      <a:pPr marL="33020" marR="21590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Indiretos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47625" marR="351790" indent="3175">
                        <a:lnSpc>
                          <a:spcPct val="92500"/>
                        </a:lnSpc>
                        <a:spcBef>
                          <a:spcPts val="590"/>
                        </a:spcBef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BANCO</a:t>
                      </a:r>
                      <a:r>
                        <a:rPr sz="9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0" dirty="0">
                          <a:latin typeface="Cambria"/>
                          <a:cs typeface="Cambria"/>
                        </a:rPr>
                        <a:t>BRASIL,</a:t>
                      </a:r>
                      <a:r>
                        <a:rPr sz="85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AG.</a:t>
                      </a:r>
                      <a:r>
                        <a:rPr sz="85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4770-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8,</a:t>
                      </a:r>
                      <a:r>
                        <a:rPr sz="9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60" dirty="0">
                          <a:latin typeface="Cambria"/>
                          <a:cs typeface="Cambria"/>
                        </a:rPr>
                        <a:t>C/C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0800">
                        <a:lnSpc>
                          <a:spcPts val="88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23.448•6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762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(Municipal)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6355" marR="150495" indent="-127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Dëbito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45" dirty="0">
                          <a:latin typeface="Cambria"/>
                          <a:cs typeface="Cambria"/>
                        </a:rPr>
                        <a:t>eletrônico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46355">
                        <a:lnSpc>
                          <a:spcPts val="944"/>
                        </a:lnSpc>
                      </a:pPr>
                      <a:r>
                        <a:rPr sz="950" spc="-25" dirty="0">
                          <a:latin typeface="Cambria"/>
                          <a:cs typeface="Cambria"/>
                        </a:rPr>
                        <a:t>{o)</a:t>
                      </a:r>
                      <a:endParaRPr sz="950">
                        <a:latin typeface="Cambria"/>
                        <a:cs typeface="Cambria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 marR="53340">
                        <a:lnSpc>
                          <a:spcPct val="89600"/>
                        </a:lnSpc>
                        <a:spcBef>
                          <a:spcPts val="145"/>
                        </a:spcBef>
                      </a:pPr>
                      <a:r>
                        <a:rPr sz="850" spc="-20" dirty="0">
                          <a:latin typeface="Consolas"/>
                          <a:cs typeface="Consolas"/>
                        </a:rPr>
                        <a:t>Fatura-</a:t>
                      </a:r>
                      <a:r>
                        <a:rPr sz="850" spc="-25" dirty="0">
                          <a:latin typeface="Consolas"/>
                          <a:cs typeface="Consolas"/>
                        </a:rPr>
                        <a:t>66- </a:t>
                      </a:r>
                      <a:r>
                        <a:rPr sz="900" spc="-10" dirty="0">
                          <a:latin typeface="Consolas"/>
                          <a:cs typeface="Consolas"/>
                        </a:rPr>
                        <a:t>SABESP CON[ADE AGUA• </a:t>
                      </a:r>
                      <a:r>
                        <a:rPr sz="900" spc="-70" dirty="0">
                          <a:latin typeface="Consolas"/>
                          <a:cs typeface="Consolas"/>
                        </a:rPr>
                        <a:t>FEVREtRO/202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1841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22202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24130">
                        <a:lnSpc>
                          <a:spcPct val="89200"/>
                        </a:lnSpc>
                        <a:spcBef>
                          <a:spcPts val="625"/>
                        </a:spcBef>
                      </a:pPr>
                      <a:r>
                        <a:rPr sz="900" spc="-135" dirty="0">
                          <a:latin typeface="Cambria"/>
                          <a:cs typeface="Cambria"/>
                        </a:rPr>
                        <a:t>CPA</a:t>
                      </a:r>
                      <a:r>
                        <a:rPr sz="9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0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SANEAIHENTO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35" dirty="0">
                          <a:latin typeface="Cambria"/>
                          <a:cs typeface="Cambria"/>
                        </a:rPr>
                        <a:t>BASICO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 DO</a:t>
                      </a:r>
                      <a:r>
                        <a:rPr sz="9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ESTADO</a:t>
                      </a:r>
                      <a:r>
                        <a:rPr sz="9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DE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SAO </a:t>
                      </a:r>
                      <a:r>
                        <a:rPr sz="900" spc="-70" dirty="0">
                          <a:latin typeface="Cambria"/>
                          <a:cs typeface="Cambria"/>
                        </a:rPr>
                        <a:t>PAULO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SABESP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Ct4PJ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29845">
                        <a:lnSpc>
                          <a:spcPts val="944"/>
                        </a:lnSpc>
                      </a:pPr>
                      <a:r>
                        <a:rPr sz="900" spc="-50" dirty="0">
                          <a:latin typeface="Cambria"/>
                          <a:cs typeface="Cambria"/>
                        </a:rPr>
                        <a:t>43.776.517/0001-</a:t>
                      </a:r>
                      <a:r>
                        <a:rPr sz="900" spc="-25" dirty="0">
                          <a:latin typeface="Cambria"/>
                          <a:cs typeface="Cambria"/>
                        </a:rPr>
                        <a:t>80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00" spc="-30" dirty="0">
                          <a:latin typeface="Cambria"/>
                          <a:cs typeface="Cambria"/>
                        </a:rPr>
                        <a:t>Água</a:t>
                      </a:r>
                      <a:r>
                        <a:rPr sz="900" spc="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dirty="0">
                          <a:latin typeface="Cambria"/>
                          <a:cs typeface="Cambria"/>
                        </a:rPr>
                        <a:t>e</a:t>
                      </a:r>
                      <a:r>
                        <a:rPr sz="9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10" dirty="0">
                          <a:latin typeface="Cambria"/>
                          <a:cs typeface="Cambria"/>
                        </a:rPr>
                        <a:t>Esgoto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2I/ß2/2022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51435" algn="ctr">
                        <a:lnSpc>
                          <a:spcPct val="100000"/>
                        </a:lnSpc>
                      </a:pPr>
                      <a:r>
                        <a:rPr sz="900" spc="-45" dirty="0">
                          <a:latin typeface="Cambria"/>
                          <a:cs typeface="Cambria"/>
                        </a:rPr>
                        <a:t>22/02/2022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308,78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ó,00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ambria"/>
                          <a:cs typeface="Cambria"/>
                        </a:rPr>
                        <a:t>0,D0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308,78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 marR="322580" indent="-3810">
                        <a:lnSpc>
                          <a:spcPts val="990"/>
                        </a:lnSpc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Custos</a:t>
                      </a:r>
                      <a:r>
                        <a:rPr sz="900" spc="5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900" spc="-55" dirty="0">
                          <a:latin typeface="Cambria"/>
                          <a:cs typeface="Cambria"/>
                        </a:rPr>
                        <a:t>lndlretos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000" marB="0">
                    <a:lnL w="19050">
                      <a:solidFill>
                        <a:srgbClr val="0F0F0F"/>
                      </a:solidFill>
                      <a:prstDash val="solid"/>
                    </a:lnL>
                    <a:lnR w="19050">
                      <a:solidFill>
                        <a:srgbClr val="0F0F0F"/>
                      </a:solidFill>
                      <a:prstDash val="solid"/>
                    </a:lnR>
                    <a:lnT w="19050">
                      <a:solidFill>
                        <a:srgbClr val="0F0F0F"/>
                      </a:solidFill>
                      <a:prstDash val="solid"/>
                    </a:lnT>
                    <a:lnB w="19050">
                      <a:solidFill>
                        <a:srgbClr val="0F0F0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95826" y="6418873"/>
            <a:ext cx="48126" cy="8422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88730" y="1455846"/>
            <a:ext cx="409073" cy="902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37455" y="3741846"/>
            <a:ext cx="54142" cy="601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07757" y="469257"/>
            <a:ext cx="132347" cy="15039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59372" y="254525"/>
            <a:ext cx="6350000" cy="3835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335">
              <a:lnSpc>
                <a:spcPts val="1390"/>
              </a:lnSpc>
              <a:spcBef>
                <a:spcPts val="130"/>
              </a:spcBef>
            </a:pPr>
            <a:r>
              <a:rPr sz="1250" b="1" spc="-125" dirty="0">
                <a:latin typeface="Cambria"/>
                <a:cs typeface="Cambria"/>
              </a:rPr>
              <a:t>AMAA</a:t>
            </a:r>
            <a:r>
              <a:rPr sz="1250" b="1" spc="55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-35" dirty="0">
                <a:latin typeface="Cambria"/>
                <a:cs typeface="Cambria"/>
              </a:rPr>
              <a:t> </a:t>
            </a:r>
            <a:r>
              <a:rPr sz="1250" b="1" spc="-55" dirty="0">
                <a:latin typeface="Cambria"/>
                <a:cs typeface="Cambria"/>
              </a:rPr>
              <a:t>ASSOCIAÇÃO</a:t>
            </a:r>
            <a:r>
              <a:rPr sz="1250" b="1" spc="70" dirty="0">
                <a:latin typeface="Cambria"/>
                <a:cs typeface="Cambria"/>
              </a:rPr>
              <a:t> </a:t>
            </a:r>
            <a:r>
              <a:rPr sz="1250" b="1" spc="-45" dirty="0">
                <a:latin typeface="Cambria"/>
                <a:cs typeface="Cambria"/>
              </a:rPr>
              <a:t>DOS</a:t>
            </a:r>
            <a:r>
              <a:rPr sz="1250" b="1" spc="114" dirty="0">
                <a:latin typeface="Cambria"/>
                <a:cs typeface="Cambria"/>
              </a:rPr>
              <a:t> </a:t>
            </a:r>
            <a:r>
              <a:rPr sz="1250" b="1" spc="-100" dirty="0">
                <a:latin typeface="Cambria"/>
                <a:cs typeface="Cambria"/>
              </a:rPr>
              <a:t>MORADORES</a:t>
            </a:r>
            <a:r>
              <a:rPr sz="1250" b="1" spc="185" dirty="0">
                <a:latin typeface="Cambria"/>
                <a:cs typeface="Cambria"/>
              </a:rPr>
              <a:t> </a:t>
            </a:r>
            <a:r>
              <a:rPr sz="1250" b="1" spc="-100" dirty="0">
                <a:latin typeface="Cambria"/>
                <a:cs typeface="Cambria"/>
              </a:rPr>
              <a:t>PARA</a:t>
            </a:r>
            <a:r>
              <a:rPr sz="1250" b="1" spc="45" dirty="0">
                <a:latin typeface="Cambria"/>
                <a:cs typeface="Cambria"/>
              </a:rPr>
              <a:t> </a:t>
            </a:r>
            <a:r>
              <a:rPr sz="1250" b="1" dirty="0">
                <a:latin typeface="Cambria"/>
                <a:cs typeface="Cambria"/>
              </a:rPr>
              <a:t>0</a:t>
            </a:r>
            <a:r>
              <a:rPr sz="1250" b="1" spc="145" dirty="0">
                <a:latin typeface="Cambria"/>
                <a:cs typeface="Cambria"/>
              </a:rPr>
              <a:t> </a:t>
            </a:r>
            <a:r>
              <a:rPr sz="1250" b="1" spc="-95" dirty="0">
                <a:latin typeface="Cambria"/>
                <a:cs typeface="Cambria"/>
              </a:rPr>
              <a:t>DESENVOLVINIENTO</a:t>
            </a:r>
            <a:r>
              <a:rPr sz="1250" b="1" spc="5" dirty="0">
                <a:latin typeface="Cambria"/>
                <a:cs typeface="Cambria"/>
              </a:rPr>
              <a:t> </a:t>
            </a:r>
            <a:r>
              <a:rPr sz="1250" b="1" spc="-60" dirty="0">
                <a:latin typeface="Cambria"/>
                <a:cs typeface="Cambria"/>
              </a:rPr>
              <a:t>DO</a:t>
            </a:r>
            <a:r>
              <a:rPr sz="1250" b="1" spc="30" dirty="0">
                <a:latin typeface="Cambria"/>
                <a:cs typeface="Cambria"/>
              </a:rPr>
              <a:t> </a:t>
            </a:r>
            <a:r>
              <a:rPr sz="1250" b="1" spc="-65" dirty="0">
                <a:latin typeface="Cambria"/>
                <a:cs typeface="Cambria"/>
              </a:rPr>
              <a:t>ÁGUA</a:t>
            </a:r>
            <a:r>
              <a:rPr sz="1250" b="1" spc="85" dirty="0">
                <a:latin typeface="Cambria"/>
                <a:cs typeface="Cambria"/>
              </a:rPr>
              <a:t> </a:t>
            </a:r>
            <a:r>
              <a:rPr sz="1250" b="1" spc="-80" dirty="0">
                <a:latin typeface="Cambria"/>
                <a:cs typeface="Cambria"/>
              </a:rPr>
              <a:t>AZUL</a:t>
            </a:r>
            <a:r>
              <a:rPr sz="1250" b="1" spc="2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-35" dirty="0">
                <a:latin typeface="Cambria"/>
                <a:cs typeface="Cambria"/>
              </a:rPr>
              <a:t> </a:t>
            </a:r>
            <a:r>
              <a:rPr sz="1250" spc="-60" dirty="0">
                <a:latin typeface="Cambria"/>
                <a:cs typeface="Cambria"/>
              </a:rPr>
              <a:t>FILIAL</a:t>
            </a:r>
            <a:r>
              <a:rPr sz="1250" spc="5" dirty="0">
                <a:latin typeface="Cambria"/>
                <a:cs typeface="Cambria"/>
              </a:rPr>
              <a:t> </a:t>
            </a:r>
            <a:r>
              <a:rPr sz="1250" spc="-25" dirty="0">
                <a:latin typeface="Cambria"/>
                <a:cs typeface="Cambria"/>
              </a:rPr>
              <a:t>IV</a:t>
            </a:r>
            <a:endParaRPr sz="1250">
              <a:latin typeface="Cambria"/>
              <a:cs typeface="Cambria"/>
            </a:endParaRPr>
          </a:p>
          <a:p>
            <a:pPr marL="12700">
              <a:lnSpc>
                <a:spcPts val="1390"/>
              </a:lnSpc>
            </a:pPr>
            <a:r>
              <a:rPr sz="1250" spc="-95" dirty="0">
                <a:latin typeface="Cambria"/>
                <a:cs typeface="Cambria"/>
              </a:rPr>
              <a:t>Avenida</a:t>
            </a:r>
            <a:r>
              <a:rPr sz="1250" spc="25" dirty="0">
                <a:latin typeface="Cambria"/>
                <a:cs typeface="Cambria"/>
              </a:rPr>
              <a:t> </a:t>
            </a:r>
            <a:r>
              <a:rPr sz="1250" spc="-95" dirty="0">
                <a:latin typeface="Cambria"/>
                <a:cs typeface="Cambria"/>
              </a:rPr>
              <a:t>Lydia</a:t>
            </a:r>
            <a:r>
              <a:rPr sz="1250" spc="80" dirty="0">
                <a:latin typeface="Cambria"/>
                <a:cs typeface="Cambria"/>
              </a:rPr>
              <a:t> </a:t>
            </a:r>
            <a:r>
              <a:rPr sz="1250" spc="-80" dirty="0">
                <a:latin typeface="Cambria"/>
                <a:cs typeface="Cambria"/>
              </a:rPr>
              <a:t>de</a:t>
            </a:r>
            <a:r>
              <a:rPr sz="1250" spc="-20" dirty="0">
                <a:latin typeface="Cambria"/>
                <a:cs typeface="Cambria"/>
              </a:rPr>
              <a:t> </a:t>
            </a:r>
            <a:r>
              <a:rPr sz="1250" spc="-60" dirty="0">
                <a:latin typeface="Cambria"/>
                <a:cs typeface="Cambria"/>
              </a:rPr>
              <a:t>Jesus</a:t>
            </a:r>
            <a:r>
              <a:rPr sz="1250" spc="-5" dirty="0">
                <a:latin typeface="Cambria"/>
                <a:cs typeface="Cambria"/>
              </a:rPr>
              <a:t> </a:t>
            </a:r>
            <a:r>
              <a:rPr sz="1250" spc="-65" dirty="0">
                <a:latin typeface="Cambria"/>
                <a:cs typeface="Cambria"/>
              </a:rPr>
              <a:t>Nendonça,</a:t>
            </a:r>
            <a:r>
              <a:rPr sz="1250" spc="55" dirty="0">
                <a:latin typeface="Cambria"/>
                <a:cs typeface="Cambria"/>
              </a:rPr>
              <a:t> </a:t>
            </a:r>
            <a:r>
              <a:rPr sz="1250" spc="-100" dirty="0">
                <a:latin typeface="Cambria"/>
                <a:cs typeface="Cambria"/>
              </a:rPr>
              <a:t>1146</a:t>
            </a:r>
            <a:r>
              <a:rPr sz="1250" spc="30" dirty="0">
                <a:latin typeface="Cambria"/>
                <a:cs typeface="Cambria"/>
              </a:rPr>
              <a:t> </a:t>
            </a:r>
            <a:r>
              <a:rPr sz="1250" dirty="0">
                <a:latin typeface="Cambria"/>
                <a:cs typeface="Cambria"/>
              </a:rPr>
              <a:t>-</a:t>
            </a:r>
            <a:r>
              <a:rPr sz="1250" spc="-40" dirty="0">
                <a:latin typeface="Cambria"/>
                <a:cs typeface="Cambria"/>
              </a:rPr>
              <a:t> </a:t>
            </a:r>
            <a:r>
              <a:rPr sz="1250" spc="-75" dirty="0">
                <a:latin typeface="Cambria"/>
                <a:cs typeface="Cambria"/>
              </a:rPr>
              <a:t>Água</a:t>
            </a:r>
            <a:r>
              <a:rPr sz="1250" spc="75" dirty="0">
                <a:latin typeface="Cambria"/>
                <a:cs typeface="Cambria"/>
              </a:rPr>
              <a:t> </a:t>
            </a:r>
            <a:r>
              <a:rPr sz="1250" spc="-114" dirty="0">
                <a:latin typeface="Cambria"/>
                <a:cs typeface="Cambria"/>
              </a:rPr>
              <a:t>Azul</a:t>
            </a:r>
            <a:r>
              <a:rPr sz="1250" spc="50" dirty="0">
                <a:latin typeface="Cambria"/>
                <a:cs typeface="Cambria"/>
              </a:rPr>
              <a:t> </a:t>
            </a:r>
            <a:r>
              <a:rPr sz="1250" spc="-10" dirty="0">
                <a:latin typeface="Cambria"/>
                <a:cs typeface="Cambria"/>
              </a:rPr>
              <a:t>-</a:t>
            </a:r>
            <a:r>
              <a:rPr sz="1250" spc="-80" dirty="0">
                <a:latin typeface="Cambria"/>
                <a:cs typeface="Cambria"/>
              </a:rPr>
              <a:t> </a:t>
            </a:r>
            <a:r>
              <a:rPr sz="1250" spc="-35" dirty="0">
                <a:latin typeface="Cambria"/>
                <a:cs typeface="Cambria"/>
              </a:rPr>
              <a:t>Guarulhos/5P</a:t>
            </a:r>
            <a:endParaRPr sz="125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204" y="6947486"/>
            <a:ext cx="1807845" cy="18986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50" i="1" spc="-70" dirty="0">
                <a:latin typeface="Calibri"/>
                <a:cs typeface="Calibri"/>
              </a:rPr>
              <a:t>w</a:t>
            </a:r>
            <a:r>
              <a:rPr sz="1050" spc="-70" dirty="0">
                <a:latin typeface="Trebuchet MS"/>
                <a:cs typeface="Trebuchet MS"/>
              </a:rPr>
              <a:t>«rw</a:t>
            </a:r>
            <a:r>
              <a:rPr sz="1050" i="1" spc="-70" dirty="0">
                <a:latin typeface="Calibri"/>
                <a:cs typeface="Calibri"/>
              </a:rPr>
              <a:t>,Iei13019.com,br/spyguaruIhos/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41834" y="6987637"/>
            <a:ext cx="384810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85"/>
              </a:lnSpc>
            </a:pPr>
            <a:r>
              <a:rPr sz="900" i="1" dirty="0">
                <a:latin typeface="Calibri"/>
                <a:cs typeface="Calibri"/>
              </a:rPr>
              <a:t>Pág.</a:t>
            </a:r>
            <a:r>
              <a:rPr sz="900" i="1" spc="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12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0038" y="1389673"/>
            <a:ext cx="469231" cy="10828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9376" y="1085875"/>
          <a:ext cx="9572625" cy="5778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2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00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30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35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4945">
                <a:tc gridSpan="13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10" dirty="0">
                          <a:latin typeface="Calibri"/>
                          <a:cs typeface="Calibri"/>
                        </a:rPr>
                        <a:t>RELATÕRIO</a:t>
                      </a:r>
                      <a:r>
                        <a:rPr sz="9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6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900" b="1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PRSSTAÇĂO</a:t>
                      </a:r>
                      <a:r>
                        <a:rPr sz="900" b="1" spc="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60" dirty="0">
                          <a:latin typeface="Calibri"/>
                          <a:cs typeface="Calibri"/>
                        </a:rPr>
                        <a:t>Œ</a:t>
                      </a:r>
                      <a:r>
                        <a:rPr sz="900" b="1" spc="2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COMTAS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95">
                <a:tc>
                  <a:txBody>
                    <a:bodyPr/>
                    <a:lstStyle/>
                    <a:p>
                      <a:pPr marL="45085">
                        <a:lnSpc>
                          <a:spcPts val="1130"/>
                        </a:lnSpc>
                        <a:spcBef>
                          <a:spcPts val="38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Vfnculo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ts val="1070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Flnancelro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130"/>
                        </a:lnSpc>
                        <a:spcBef>
                          <a:spcPts val="385"/>
                        </a:spcBef>
                      </a:pPr>
                      <a:r>
                        <a:rPr sz="950" b="1" spc="-10" dirty="0">
                          <a:latin typeface="Calibri"/>
                          <a:cs typeface="Calibri"/>
                        </a:rPr>
                        <a:t>Ęøøçø•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38735">
                        <a:lnSpc>
                          <a:spcPts val="1070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mento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ts val="1060"/>
                        </a:lnSpc>
                        <a:spcBef>
                          <a:spcPts val="530"/>
                        </a:spcBef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Documento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/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925">
                        <a:lnSpc>
                          <a:spcPts val="100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N*</a:t>
                      </a:r>
                      <a:r>
                        <a:rPr sz="850" spc="1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060"/>
                        </a:lnSpc>
                        <a:spcBef>
                          <a:spcPts val="530"/>
                        </a:spcBef>
                      </a:pPr>
                      <a:r>
                        <a:rPr sz="900" spc="-75" dirty="0">
                          <a:latin typeface="Trebuchet MS"/>
                          <a:cs typeface="Trebuchet MS"/>
                        </a:rPr>
                        <a:t>OFX/N-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°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100">
                        <a:lnSpc>
                          <a:spcPts val="1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ExtrBto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015"/>
                        </a:lnSpc>
                        <a:spcBef>
                          <a:spcPts val="53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Fornecedor/.•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8100">
                        <a:lnSpc>
                          <a:spcPts val="1015"/>
                        </a:lnSpc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Favoracldo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Receita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590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ts val="1015"/>
                        </a:lnSpc>
                        <a:spcBef>
                          <a:spcPts val="530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Pagamanto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67310">
                        <a:lnSpc>
                          <a:spcPts val="1015"/>
                        </a:lnSpc>
                      </a:pPr>
                      <a:r>
                        <a:rPr sz="900" b="1" spc="-11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9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Depósito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 marR="25400" indent="-16764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Valor</a:t>
                      </a:r>
                      <a:r>
                        <a:rPr sz="900" b="1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Bruto/</a:t>
                      </a:r>
                      <a:r>
                        <a:rPr sz="900" b="1" spc="5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Prlnclpal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 marR="19050" indent="-83820">
                        <a:lnSpc>
                          <a:spcPts val="950"/>
                        </a:lnSpc>
                        <a:spcBef>
                          <a:spcPts val="670"/>
                        </a:spcBef>
                      </a:pPr>
                      <a:r>
                        <a:rPr sz="900" b="1" dirty="0">
                          <a:latin typeface="Calibri"/>
                          <a:cs typeface="Calibri"/>
                        </a:rPr>
                        <a:t>Euros</a:t>
                      </a:r>
                      <a:r>
                        <a:rPr sz="900" b="1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ł•tuIt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850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Degcontos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Retençôes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spc="-10" dirty="0">
                          <a:latin typeface="Cambria"/>
                          <a:cs typeface="Cambria"/>
                        </a:rPr>
                        <a:t>Lfquldo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900" b="1" spc="-10" dirty="0">
                          <a:latin typeface="Cambria"/>
                          <a:cs typeface="Cambria"/>
                        </a:rPr>
                        <a:t>PrgJ&amp;;ño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830">
                <a:tc>
                  <a:txBody>
                    <a:bodyPr/>
                    <a:lstStyle/>
                    <a:p>
                      <a:pPr marL="46990">
                        <a:lnSpc>
                          <a:spcPts val="1025"/>
                        </a:lnSpc>
                        <a:spcBef>
                          <a:spcPts val="980"/>
                        </a:spcBef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8ANCO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969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8RASIL.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AG.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0800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8.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6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23.448•b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1275">
                        <a:lnSpc>
                          <a:spcPts val="101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(h1unlcipal}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1025"/>
                        </a:lnSpc>
                        <a:spcBef>
                          <a:spcPts val="98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TED/DOC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5560" marR="61594" indent="1905">
                        <a:lnSpc>
                          <a:spcPct val="89200"/>
                        </a:lnSpc>
                        <a:spcBef>
                          <a:spcPts val="6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Ressarcime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ntos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Indevidos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44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8575" marR="197485" indent="12065">
                        <a:lnSpc>
                          <a:spcPct val="89200"/>
                        </a:lnSpc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Depósito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DARF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INSS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JANElRO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Ił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429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14Z75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8100" marR="159385" indent="1905">
                        <a:lnSpc>
                          <a:spcPct val="981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Assoclaçăo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M0radores</a:t>
                      </a:r>
                      <a:r>
                        <a:rPr sz="800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sz="85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750" dirty="0">
                          <a:latin typeface="Trebuchet MS"/>
                          <a:cs typeface="Trebuchet MS"/>
                        </a:rPr>
                        <a:t>ÁgUd</a:t>
                      </a:r>
                      <a:r>
                        <a:rPr sz="750" spc="1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50" dirty="0">
                          <a:latin typeface="Trebuchet MS"/>
                          <a:cs typeface="Trebuchet MS"/>
                        </a:rPr>
                        <a:t>A2uI</a:t>
                      </a:r>
                      <a:r>
                        <a:rPr sz="750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50" spc="-20" dirty="0">
                          <a:latin typeface="Trebuchet MS"/>
                          <a:cs typeface="Trebuchet MS"/>
                        </a:rPr>
                        <a:t>CNP} </a:t>
                      </a:r>
                      <a:r>
                        <a:rPr sz="850" spc="-25" dirty="0">
                          <a:latin typeface="Cambria"/>
                          <a:cs typeface="Cambria"/>
                        </a:rPr>
                        <a:t>08.953.367/0001-31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88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22/02/2022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45085" algn="ctr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22f02/2022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Cambria"/>
                          <a:cs typeface="Cambria"/>
                        </a:rPr>
                        <a:t>13.982,49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sz="850" spc="-20" dirty="0">
                          <a:latin typeface="Cambria"/>
                          <a:cs typeface="Cambria"/>
                        </a:rPr>
                        <a:t>0,00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13.982,49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ts val="101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Recursos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4290">
                        <a:lnSpc>
                          <a:spcPts val="1070"/>
                        </a:lnSpc>
                      </a:pPr>
                      <a:r>
                        <a:rPr sz="950" spc="-10" dirty="0">
                          <a:latin typeface="Trebuchet MS"/>
                          <a:cs typeface="Trebuchet MS"/>
                        </a:rPr>
                        <a:t>Humanos</a:t>
                      </a:r>
                      <a:endParaRPr sz="9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3815" marR="351790" indent="3175">
                        <a:lnSpc>
                          <a:spcPts val="969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8ANCO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B,</a:t>
                      </a:r>
                      <a:r>
                        <a:rPr sz="800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4610">
                        <a:lnSpc>
                          <a:spcPts val="88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1025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(\1unicIpaI)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ts val="104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Crédito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3020">
                        <a:lnSpc>
                          <a:spcPts val="915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TED/DOC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6830" marR="60960">
                        <a:lnSpc>
                          <a:spcPct val="89900"/>
                        </a:lnSpc>
                        <a:spcBef>
                          <a:spcPts val="4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Ressarcìme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ntos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lndevidos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ÎC)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87630" indent="1905">
                        <a:lnSpc>
                          <a:spcPts val="95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Depósito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INSS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jANElR0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IV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14276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42240" indent="-3810">
                        <a:lnSpc>
                          <a:spcPct val="876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Assoclaçâo</a:t>
                      </a:r>
                      <a:r>
                        <a:rPr sz="900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Moradores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sz="9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50" spc="-60" dirty="0">
                          <a:latin typeface="Trebuchet MS"/>
                          <a:cs typeface="Trebuchet MS"/>
                        </a:rPr>
                        <a:t>Água</a:t>
                      </a:r>
                      <a:r>
                        <a:rPr sz="95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80" dirty="0">
                          <a:latin typeface="Trebuchet MS"/>
                          <a:cs typeface="Trebuchet MS"/>
                        </a:rPr>
                        <a:t>Azul</a:t>
                      </a:r>
                      <a:r>
                        <a:rPr sz="9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5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08.953.36Y/0001-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31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22/02/2022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R="349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22/02/2022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15.621,49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0,00</a:t>
                      </a:r>
                      <a:r>
                        <a:rPr sz="850" spc="130" dirty="0">
                          <a:latin typeface="Trebuchet MS"/>
                          <a:cs typeface="Trebuchet MS"/>
                        </a:rPr>
                        <a:t> 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**”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15.621,49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815" marR="351790" indent="9525">
                        <a:lnSpc>
                          <a:spcPct val="9140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8ANCO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10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g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1275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" marR="187325" indent="1905">
                        <a:lnSpc>
                          <a:spcPts val="919"/>
                        </a:lnSpc>
                        <a:spcBef>
                          <a:spcPts val="24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Crëdito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TED/DOC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6830" marR="60960">
                        <a:lnSpc>
                          <a:spcPts val="950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Ressarclme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1910" marR="166370" indent="-3810">
                        <a:lnSpc>
                          <a:spcPts val="969"/>
                        </a:lnSpc>
                        <a:spcBef>
                          <a:spcPts val="50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ntos'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tndevidos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MCI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24765" indent="1905" algn="just">
                        <a:lnSpc>
                          <a:spcPct val="89800"/>
                        </a:lnSpc>
                      </a:pPr>
                      <a:r>
                        <a:rPr sz="900" spc="-55" dirty="0">
                          <a:latin typeface="Trebuchet MS"/>
                          <a:cs typeface="Trebuchet MS"/>
                        </a:rPr>
                        <a:t>Depdslto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REF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IRRF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jANEIRO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II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14275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5560" marR="144780" indent="5080">
                        <a:lnSpc>
                          <a:spcPct val="88100"/>
                        </a:lnSpc>
                      </a:pPr>
                      <a:r>
                        <a:rPr sz="900" spc="-65" dirty="0">
                          <a:latin typeface="Arial MT"/>
                          <a:cs typeface="Arial MT"/>
                        </a:rPr>
                        <a:t>Associação</a:t>
                      </a:r>
                      <a:r>
                        <a:rPr sz="9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dos </a:t>
                      </a:r>
                      <a:r>
                        <a:rPr sz="950" spc="-90" dirty="0">
                          <a:latin typeface="Arial MT"/>
                          <a:cs typeface="Arial MT"/>
                        </a:rPr>
                        <a:t>Moradores</a:t>
                      </a:r>
                      <a:r>
                        <a:rPr sz="9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9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900" spc="-45" dirty="0">
                          <a:latin typeface="Arial MT"/>
                          <a:cs typeface="Arial MT"/>
                        </a:rPr>
                        <a:t>Desenvolvirriento</a:t>
                      </a:r>
                      <a:r>
                        <a:rPr sz="90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do </a:t>
                      </a:r>
                      <a:r>
                        <a:rPr sz="900" spc="-80" dirty="0">
                          <a:latin typeface="Arial MT"/>
                          <a:cs typeface="Arial MT"/>
                        </a:rPr>
                        <a:t>Água</a:t>
                      </a:r>
                      <a:r>
                        <a:rPr sz="9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60" dirty="0">
                          <a:latin typeface="Arial MT"/>
                          <a:cs typeface="Arial MT"/>
                        </a:rPr>
                        <a:t>Azul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CNPj 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08.953.367/0001-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11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22/034022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953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22/02/2032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322,48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290" marR="272415" indent="-635">
                        <a:lnSpc>
                          <a:spcPts val="919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50165" marR="346075">
                        <a:lnSpc>
                          <a:spcPct val="95200"/>
                        </a:lnSpc>
                      </a:pPr>
                      <a:r>
                        <a:rPr sz="85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850" spc="-55" dirty="0">
                          <a:latin typeface="Trebuchet MS"/>
                          <a:cs typeface="Trebuchet MS"/>
                        </a:rPr>
                        <a:t>4Y7O-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00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23.448-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6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46990">
                        <a:lnSpc>
                          <a:spcPts val="103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(Municipal)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587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960"/>
                        </a:lnSpc>
                        <a:spcBef>
                          <a:spcPts val="130"/>
                        </a:spcBef>
                      </a:pPr>
                      <a:r>
                        <a:rPr sz="850" spc="-10" dirty="0">
                          <a:latin typeface="Trebuchet MS"/>
                          <a:cs typeface="Trebuchet MS"/>
                        </a:rPr>
                        <a:t>Crźdìto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39370">
                        <a:lnSpc>
                          <a:spcPts val="95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TEO/DOC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5560" marR="61594" indent="1905">
                        <a:lnSpc>
                          <a:spcPct val="90600"/>
                        </a:lnSpc>
                        <a:spcBef>
                          <a:spcPts val="3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Devolvido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Ressarclme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ntos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Indevídos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33020">
                        <a:lnSpc>
                          <a:spcPts val="955"/>
                        </a:lnSpc>
                      </a:pPr>
                      <a:r>
                        <a:rPr sz="1050" spc="-25" dirty="0">
                          <a:latin typeface="Trebuchet MS"/>
                          <a:cs typeface="Trebuchet MS"/>
                        </a:rPr>
                        <a:t>(cł</a:t>
                      </a:r>
                      <a:endParaRPr sz="1050">
                        <a:latin typeface="Trebuchet MS"/>
                        <a:cs typeface="Trebuchet MS"/>
                      </a:endParaRPr>
                    </a:p>
                  </a:txBody>
                  <a:tcPr marL="0" marR="0" marT="1651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15240" indent="1905" algn="just">
                        <a:lnSpc>
                          <a:spcPct val="898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Depósito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REF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IRRF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JANElRO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UNIDADE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IV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14376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7465" marR="149225" indent="1905">
                        <a:lnSpc>
                          <a:spcPct val="89900"/>
                        </a:lnSpc>
                      </a:pPr>
                      <a:r>
                        <a:rPr sz="900" spc="-35" dirty="0">
                          <a:latin typeface="Trebuchet MS"/>
                          <a:cs typeface="Trebuchet MS"/>
                        </a:rPr>
                        <a:t>Associaçăo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dos 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Noradores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a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Desenvolvimento</a:t>
                      </a:r>
                      <a:r>
                        <a:rPr sz="900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Áqua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Azul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CNP}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08.953.3g7/0001-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31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12/02/2022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43815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323,59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323.59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 marR="266065" indent="-635">
                        <a:lnSpc>
                          <a:spcPts val="950"/>
                        </a:lnSpc>
                      </a:pPr>
                      <a:r>
                        <a:rPr sz="900" spc="-30" dirty="0">
                          <a:latin typeface="Trebuchet MS"/>
                          <a:cs typeface="Trebuchet MS"/>
                        </a:rPr>
                        <a:t>Recursos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Humanos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46990">
                        <a:lnSpc>
                          <a:spcPts val="1015"/>
                        </a:lnSpc>
                        <a:spcBef>
                          <a:spcPts val="509"/>
                        </a:spcBef>
                      </a:pPr>
                      <a:r>
                        <a:rPr sz="900" spc="114" dirty="0">
                          <a:latin typeface="Trebuchet MS"/>
                          <a:cs typeface="Trebuchet MS"/>
                        </a:rPr>
                        <a:t>8VCO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DO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3340">
                        <a:lnSpc>
                          <a:spcPts val="985"/>
                        </a:lnSpc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8RA5IL,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AG.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0800">
                        <a:lnSpc>
                          <a:spcPts val="965"/>
                        </a:lnSpc>
                      </a:pPr>
                      <a:r>
                        <a:rPr sz="850" spc="-2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8,</a:t>
                      </a:r>
                      <a:r>
                        <a:rPr sz="85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C/C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53975">
                        <a:lnSpc>
                          <a:spcPts val="960"/>
                        </a:lnSpc>
                      </a:pPr>
                      <a:r>
                        <a:rPr sz="850" spc="-30" dirty="0">
                          <a:latin typeface="Trebuchet MS"/>
                          <a:cs typeface="Trebuchet MS"/>
                        </a:rPr>
                        <a:t>73.448-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ó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  <a:p>
                      <a:pPr marL="62865">
                        <a:lnSpc>
                          <a:spcPts val="104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ÎNunicipal)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910" marR="147955" indent="1905">
                        <a:lnSpc>
                          <a:spcPct val="924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850" spc="-40" dirty="0">
                          <a:latin typeface="Trebuchet MS"/>
                          <a:cs typeface="Trebuchet MS"/>
                        </a:rPr>
                        <a:t>eletrônico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50165" indent="3810">
                        <a:lnSpc>
                          <a:spcPct val="89000"/>
                        </a:lnSpc>
                        <a:spcBef>
                          <a:spcPts val="175"/>
                        </a:spcBef>
                      </a:pPr>
                      <a:r>
                        <a:rPr sz="900" spc="-60" dirty="0">
                          <a:latin typeface="Trebuchet MS"/>
                          <a:cs typeface="Trebuchet MS"/>
                        </a:rPr>
                        <a:t>Nota</a:t>
                      </a:r>
                      <a:r>
                        <a:rPr sz="900" spc="-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fiscaî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serviços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67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70" dirty="0">
                          <a:latin typeface="Trebuchet MS"/>
                          <a:cs typeface="Trebuchet MS"/>
                        </a:rPr>
                        <a:t>NFV-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9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1S8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ROBERTA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TAVARES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NASCIMENTO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Z2301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3180" marR="3937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ROBERTA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TAVARES</a:t>
                      </a:r>
                      <a:r>
                        <a:rPr sz="9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NASCIMENTO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27.174.393/0001•06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0640" marR="123825" indent="571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45" dirty="0">
                          <a:latin typeface="Trebuchet MS"/>
                          <a:cs typeface="Trebuchet MS"/>
                        </a:rPr>
                        <a:t>Nanutençăo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00" spc="-65" dirty="0">
                          <a:latin typeface="Trebuchet MS"/>
                          <a:cs typeface="Trebuchet MS"/>
                        </a:rPr>
                        <a:t>Uniüade</a:t>
                      </a:r>
                      <a:r>
                        <a:rPr sz="900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Gscolar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Pj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900" spc="-25" dirty="0">
                          <a:latin typeface="Trebuchet MS"/>
                          <a:cs typeface="Trebuchet MS"/>
                        </a:rPr>
                        <a:t>22/02/2022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1750" algn="ctr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23/02/2022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380,00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Trebuchet MS"/>
                          <a:cs typeface="Trebuchet MS"/>
                        </a:rPr>
                        <a:t>0,00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ourier New"/>
                          <a:cs typeface="Courier New"/>
                        </a:rPr>
                        <a:t>380,00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8735" marR="294640" indent="571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CuStos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Indiretas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289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49530" marR="346075">
                        <a:lnSpc>
                          <a:spcPct val="88800"/>
                        </a:lnSpc>
                        <a:spcBef>
                          <a:spcPts val="155"/>
                        </a:spcBef>
                      </a:pPr>
                      <a:r>
                        <a:rPr sz="900" spc="-40" dirty="0">
                          <a:latin typeface="Trebuchet MS"/>
                          <a:cs typeface="Trebuchet MS"/>
                        </a:rPr>
                        <a:t>BANCO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DO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BRASIL,</a:t>
                      </a:r>
                      <a:r>
                        <a:rPr sz="9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AG.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4770-</a:t>
                      </a:r>
                      <a:r>
                        <a:rPr sz="900" spc="-35" dirty="0">
                          <a:latin typeface="Trebuchet MS"/>
                          <a:cs typeface="Trebuchet MS"/>
                        </a:rPr>
                        <a:t>B,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C/C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48895">
                        <a:lnSpc>
                          <a:spcPts val="969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23.448-6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1275" marR="155575" indent="1905">
                        <a:lnSpc>
                          <a:spcPct val="95200"/>
                        </a:lnSpc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Débito 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eletr6nico </a:t>
                      </a:r>
                      <a:r>
                        <a:rPr sz="900" spc="-25" dirty="0">
                          <a:latin typeface="Trebuchet MS"/>
                          <a:cs typeface="Trebuchet MS"/>
                        </a:rPr>
                        <a:t>(D)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71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8575" marR="222250" indent="12065" algn="just">
                        <a:lnSpc>
                          <a:spcPts val="950"/>
                        </a:lnSpc>
                      </a:pPr>
                      <a:r>
                        <a:rPr sz="900" spc="-65" dirty="0">
                          <a:latin typeface="Trebuchet MS"/>
                          <a:cs typeface="Trebuchet MS"/>
                        </a:rPr>
                        <a:t>Darf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90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60" dirty="0">
                          <a:latin typeface="Trebuchet MS"/>
                          <a:cs typeface="Trebuchet MS"/>
                        </a:rPr>
                        <a:t>68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DARF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PîS</a:t>
                      </a:r>
                      <a:r>
                        <a:rPr sz="9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JANEIRO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rebuchet MS"/>
                          <a:cs typeface="Trebuchet MS"/>
                        </a:rPr>
                        <a:t>22401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830" marR="115570" indent="4445">
                        <a:lnSpc>
                          <a:spcPct val="90900"/>
                        </a:lnSpc>
                      </a:pPr>
                      <a:r>
                        <a:rPr sz="900" spc="-50" dirty="0">
                          <a:latin typeface="Trebuchet MS"/>
                          <a:cs typeface="Trebuchet MS"/>
                        </a:rPr>
                        <a:t>Secretaria</a:t>
                      </a:r>
                      <a:r>
                        <a:rPr sz="900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75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5" dirty="0">
                          <a:latin typeface="Trebuchet MS"/>
                          <a:cs typeface="Trebuchet MS"/>
                        </a:rPr>
                        <a:t>Receita </a:t>
                      </a:r>
                      <a:r>
                        <a:rPr sz="900" spc="-50" dirty="0">
                          <a:latin typeface="Trebuchet MS"/>
                          <a:cs typeface="Trebuchet MS"/>
                        </a:rPr>
                        <a:t>Federal</a:t>
                      </a:r>
                      <a:r>
                        <a:rPr sz="9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20" dirty="0">
                          <a:latin typeface="Trebuchet MS"/>
                          <a:cs typeface="Trebuchet MS"/>
                        </a:rPr>
                        <a:t>CNPJ 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00.394.460/0058-87</a:t>
                      </a:r>
                      <a:endParaRPr sz="850">
                        <a:latin typeface="Trebuchet MS"/>
                        <a:cs typeface="Trebuchet MS"/>
                      </a:endParaRPr>
                    </a:p>
                  </a:txBody>
                  <a:tcPr marL="0" marR="0" marT="889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80" dirty="0">
                          <a:latin typeface="Times New Roman"/>
                          <a:cs typeface="Times New Roman"/>
                        </a:rPr>
                        <a:t>PlS</a:t>
                      </a:r>
                      <a:r>
                        <a:rPr sz="9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9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Saiărios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9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85" dirty="0">
                          <a:latin typeface="Times New Roman"/>
                          <a:cs typeface="Times New Roman"/>
                        </a:rPr>
                        <a:t>0iii0ii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393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24J0ziz02i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218.‹0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0" dirty="0">
                          <a:latin typeface="Courier New"/>
                          <a:cs typeface="Courier New"/>
                        </a:rPr>
                        <a:t>0,00</a:t>
                      </a:r>
                      <a:endParaRPr sz="900">
                        <a:latin typeface="Courier New"/>
                        <a:cs typeface="Courier New"/>
                      </a:endParaRPr>
                    </a:p>
                  </a:txBody>
                  <a:tcPr marL="0" marR="0" marT="11620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2545" marR="257175" indent="-9525">
                        <a:lnSpc>
                          <a:spcPts val="950"/>
                        </a:lnSpc>
                      </a:pPr>
                      <a:r>
                        <a:rPr sz="900" spc="-75" dirty="0">
                          <a:latin typeface="Consolas"/>
                          <a:cs typeface="Consolas"/>
                        </a:rPr>
                        <a:t>Recursos </a:t>
                      </a:r>
                      <a:r>
                        <a:rPr sz="900" spc="-25" dirty="0">
                          <a:latin typeface="Consolas"/>
                          <a:cs typeface="Consolas"/>
                        </a:rPr>
                        <a:t>Humanos</a:t>
                      </a:r>
                      <a:endParaRPr sz="900">
                        <a:latin typeface="Consolas"/>
                        <a:cs typeface="Consolas"/>
                      </a:endParaRPr>
                    </a:p>
                  </a:txBody>
                  <a:tcPr marL="0" marR="0" marT="67945" marB="0">
                    <a:lnL w="19050">
                      <a:solidFill>
                        <a:srgbClr val="131313"/>
                      </a:solidFill>
                      <a:prstDash val="solid"/>
                    </a:lnL>
                    <a:lnR w="19050">
                      <a:solidFill>
                        <a:srgbClr val="131313"/>
                      </a:solidFill>
                      <a:prstDash val="solid"/>
                    </a:lnR>
                    <a:lnT w="19050">
                      <a:solidFill>
                        <a:srgbClr val="131313"/>
                      </a:solidFill>
                      <a:prstDash val="solid"/>
                    </a:lnT>
                    <a:lnB w="19050">
                      <a:solidFill>
                        <a:srgbClr val="13131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97833" y="3964431"/>
            <a:ext cx="312821" cy="962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88659" y="1449830"/>
            <a:ext cx="403058" cy="902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96555" y="1473894"/>
            <a:ext cx="54142" cy="601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22886" y="6485047"/>
            <a:ext cx="318837" cy="8422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01667" y="463241"/>
            <a:ext cx="138363" cy="15039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286993" y="3723799"/>
            <a:ext cx="186489" cy="7218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451853" y="251518"/>
            <a:ext cx="6361430" cy="3803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380"/>
              </a:lnSpc>
              <a:spcBef>
                <a:spcPts val="130"/>
              </a:spcBef>
            </a:pPr>
            <a:r>
              <a:rPr sz="1250" b="1" spc="-110" dirty="0">
                <a:latin typeface="Calibri"/>
                <a:cs typeface="Calibri"/>
              </a:rPr>
              <a:t>AŁ/IAA</a:t>
            </a:r>
            <a:r>
              <a:rPr sz="1250" b="1" spc="35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15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ASSOCIAÇÃO</a:t>
            </a:r>
            <a:r>
              <a:rPr sz="1250" b="1" spc="130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DOS</a:t>
            </a:r>
            <a:r>
              <a:rPr sz="1250" b="1" spc="65" dirty="0">
                <a:latin typeface="Calibri"/>
                <a:cs typeface="Calibri"/>
              </a:rPr>
              <a:t> </a:t>
            </a:r>
            <a:r>
              <a:rPr sz="1250" b="1" spc="-40" dirty="0">
                <a:latin typeface="Calibri"/>
                <a:cs typeface="Calibri"/>
              </a:rPr>
              <a:t>NIORADORES</a:t>
            </a:r>
            <a:r>
              <a:rPr sz="1250" b="1" spc="130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PARA</a:t>
            </a:r>
            <a:r>
              <a:rPr sz="1250" b="1" spc="55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0</a:t>
            </a:r>
            <a:r>
              <a:rPr sz="1250" spc="10" dirty="0">
                <a:latin typeface="Trebuchet MS"/>
                <a:cs typeface="Trebuchet MS"/>
              </a:rPr>
              <a:t> </a:t>
            </a:r>
            <a:r>
              <a:rPr sz="1250" b="1" spc="-10" dirty="0">
                <a:latin typeface="Calibri"/>
                <a:cs typeface="Calibri"/>
              </a:rPr>
              <a:t>DESENVOLVIMENTO DO</a:t>
            </a:r>
            <a:r>
              <a:rPr sz="1250" b="1" spc="45" dirty="0">
                <a:latin typeface="Calibri"/>
                <a:cs typeface="Calibri"/>
              </a:rPr>
              <a:t> </a:t>
            </a:r>
            <a:r>
              <a:rPr sz="1250" b="1" spc="-40" dirty="0">
                <a:latin typeface="Calibri"/>
                <a:cs typeface="Calibri"/>
              </a:rPr>
              <a:t>ÁGUA</a:t>
            </a:r>
            <a:r>
              <a:rPr sz="1250" b="1" spc="5" dirty="0">
                <a:latin typeface="Calibri"/>
                <a:cs typeface="Calibri"/>
              </a:rPr>
              <a:t> </a:t>
            </a:r>
            <a:r>
              <a:rPr sz="1250" b="1" dirty="0">
                <a:latin typeface="Calibri"/>
                <a:cs typeface="Calibri"/>
              </a:rPr>
              <a:t>AZUL</a:t>
            </a:r>
            <a:r>
              <a:rPr sz="1250" b="1" spc="10" dirty="0">
                <a:latin typeface="Calibri"/>
                <a:cs typeface="Calibri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100" dirty="0">
                <a:latin typeface="Trebuchet MS"/>
                <a:cs typeface="Trebuchet MS"/>
              </a:rPr>
              <a:t> </a:t>
            </a:r>
            <a:r>
              <a:rPr sz="1250" b="1" dirty="0">
                <a:latin typeface="Calibri"/>
                <a:cs typeface="Calibri"/>
              </a:rPr>
              <a:t>FILIAL</a:t>
            </a:r>
            <a:r>
              <a:rPr sz="1250" b="1" spc="70" dirty="0">
                <a:latin typeface="Calibri"/>
                <a:cs typeface="Calibri"/>
              </a:rPr>
              <a:t> </a:t>
            </a:r>
            <a:r>
              <a:rPr sz="1250" b="1" spc="-25" dirty="0">
                <a:latin typeface="Calibri"/>
                <a:cs typeface="Calibri"/>
              </a:rPr>
              <a:t>IV</a:t>
            </a:r>
            <a:endParaRPr sz="1250">
              <a:latin typeface="Calibri"/>
              <a:cs typeface="Calibri"/>
            </a:endParaRPr>
          </a:p>
          <a:p>
            <a:pPr marL="13970">
              <a:lnSpc>
                <a:spcPts val="1380"/>
              </a:lnSpc>
            </a:pPr>
            <a:r>
              <a:rPr sz="1250" spc="-114" dirty="0">
                <a:latin typeface="Trebuchet MS"/>
                <a:cs typeface="Trebuchet MS"/>
              </a:rPr>
              <a:t>Avenida</a:t>
            </a:r>
            <a:r>
              <a:rPr sz="1250" spc="65" dirty="0">
                <a:latin typeface="Trebuchet MS"/>
                <a:cs typeface="Trebuchet MS"/>
              </a:rPr>
              <a:t> </a:t>
            </a:r>
            <a:r>
              <a:rPr sz="1250" spc="-114" dirty="0">
                <a:latin typeface="Trebuchet MS"/>
                <a:cs typeface="Trebuchet MS"/>
              </a:rPr>
              <a:t>Lydia</a:t>
            </a:r>
            <a:r>
              <a:rPr sz="1250" spc="45" dirty="0">
                <a:latin typeface="Trebuchet MS"/>
                <a:cs typeface="Trebuchet MS"/>
              </a:rPr>
              <a:t> </a:t>
            </a:r>
            <a:r>
              <a:rPr sz="1250" spc="-140" dirty="0">
                <a:latin typeface="Trebuchet MS"/>
                <a:cs typeface="Trebuchet MS"/>
              </a:rPr>
              <a:t>de</a:t>
            </a:r>
            <a:r>
              <a:rPr sz="1250" spc="-95" dirty="0">
                <a:latin typeface="Trebuchet MS"/>
                <a:cs typeface="Trebuchet MS"/>
              </a:rPr>
              <a:t> </a:t>
            </a:r>
            <a:r>
              <a:rPr sz="1250" spc="-70" dirty="0">
                <a:latin typeface="Trebuchet MS"/>
                <a:cs typeface="Trebuchet MS"/>
              </a:rPr>
              <a:t>jesus</a:t>
            </a:r>
            <a:r>
              <a:rPr sz="1250" spc="80" dirty="0">
                <a:latin typeface="Trebuchet MS"/>
                <a:cs typeface="Trebuchet MS"/>
              </a:rPr>
              <a:t> </a:t>
            </a:r>
            <a:r>
              <a:rPr sz="1250" spc="-140" dirty="0">
                <a:latin typeface="Trebuchet MS"/>
                <a:cs typeface="Trebuchet MS"/>
              </a:rPr>
              <a:t>Mendonça,</a:t>
            </a:r>
            <a:r>
              <a:rPr sz="1250" spc="5" dirty="0">
                <a:latin typeface="Trebuchet MS"/>
                <a:cs typeface="Trebuchet MS"/>
              </a:rPr>
              <a:t> </a:t>
            </a:r>
            <a:r>
              <a:rPr sz="1250" spc="-90" dirty="0">
                <a:latin typeface="Trebuchet MS"/>
                <a:cs typeface="Trebuchet MS"/>
              </a:rPr>
              <a:t>1146</a:t>
            </a:r>
            <a:r>
              <a:rPr sz="1250" spc="-75" dirty="0">
                <a:latin typeface="Trebuchet MS"/>
                <a:cs typeface="Trebuchet MS"/>
              </a:rPr>
              <a:t> </a:t>
            </a:r>
            <a:r>
              <a:rPr sz="1250" spc="-70" dirty="0">
                <a:latin typeface="Trebuchet MS"/>
                <a:cs typeface="Trebuchet MS"/>
              </a:rPr>
              <a:t>-</a:t>
            </a:r>
            <a:r>
              <a:rPr sz="1250" spc="-55" dirty="0">
                <a:latin typeface="Trebuchet MS"/>
                <a:cs typeface="Trebuchet MS"/>
              </a:rPr>
              <a:t> </a:t>
            </a:r>
            <a:r>
              <a:rPr sz="1250" spc="-110" dirty="0">
                <a:latin typeface="Trebuchet MS"/>
                <a:cs typeface="Trebuchet MS"/>
              </a:rPr>
              <a:t>Âqua</a:t>
            </a:r>
            <a:r>
              <a:rPr sz="1250" spc="-45" dirty="0">
                <a:latin typeface="Trebuchet MS"/>
                <a:cs typeface="Trebuchet MS"/>
              </a:rPr>
              <a:t> </a:t>
            </a:r>
            <a:r>
              <a:rPr sz="1250" spc="-110" dirty="0">
                <a:latin typeface="Trebuchet MS"/>
                <a:cs typeface="Trebuchet MS"/>
              </a:rPr>
              <a:t>Azul</a:t>
            </a:r>
            <a:r>
              <a:rPr sz="1250" spc="-130" dirty="0">
                <a:latin typeface="Trebuchet MS"/>
                <a:cs typeface="Trebuchet MS"/>
              </a:rPr>
              <a:t> </a:t>
            </a:r>
            <a:r>
              <a:rPr sz="1250" dirty="0">
                <a:latin typeface="Trebuchet MS"/>
                <a:cs typeface="Trebuchet MS"/>
              </a:rPr>
              <a:t>-</a:t>
            </a:r>
            <a:r>
              <a:rPr sz="1250" spc="-200" dirty="0">
                <a:latin typeface="Trebuchet MS"/>
                <a:cs typeface="Trebuchet MS"/>
              </a:rPr>
              <a:t> </a:t>
            </a:r>
            <a:r>
              <a:rPr sz="1250" spc="-40" dirty="0">
                <a:latin typeface="Trebuchet MS"/>
                <a:cs typeface="Trebuchet MS"/>
              </a:rPr>
              <a:t>Guarulhos/SP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8442" y="6981621"/>
            <a:ext cx="1807210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85"/>
              </a:lnSpc>
            </a:pPr>
            <a:r>
              <a:rPr sz="900" i="1" spc="-10" dirty="0">
                <a:latin typeface="Calibri"/>
                <a:cs typeface="Calibri"/>
                <a:hlinkClick r:id="rId9"/>
              </a:rPr>
              <a:t>www.lei13019.com.br/sp/guarulhosy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2326" rIns="0" bIns="0" rtlCol="0">
            <a:spAutoFit/>
          </a:bodyPr>
          <a:lstStyle/>
          <a:p>
            <a:pPr marL="22860">
              <a:lnSpc>
                <a:spcPts val="985"/>
              </a:lnSpc>
            </a:pPr>
            <a:r>
              <a:rPr sz="900" spc="95" dirty="0">
                <a:latin typeface="Calibri"/>
                <a:cs typeface="Calibri"/>
              </a:rPr>
              <a:t>Pig.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25" dirty="0">
                <a:latin typeface="Calibri"/>
                <a:cs typeface="Calibri"/>
              </a:rPr>
              <a:t>13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8561</Words>
  <Application>Microsoft Office PowerPoint</Application>
  <PresentationFormat>Personalizar</PresentationFormat>
  <Paragraphs>4445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1" baseType="lpstr">
      <vt:lpstr>Arial</vt:lpstr>
      <vt:lpstr>Arial MT</vt:lpstr>
      <vt:lpstr>Calibri</vt:lpstr>
      <vt:lpstr>Cambria</vt:lpstr>
      <vt:lpstr>Consolas</vt:lpstr>
      <vt:lpstr>Courier New</vt:lpstr>
      <vt:lpstr>Times New Roman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2025-05-30T18:21:10Z</dcterms:created>
  <dcterms:modified xsi:type="dcterms:W3CDTF">2025-05-30T18:21:48Z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2025-05-30T00:00:00Z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2025-05-30T00:00:00Z</vt:filetime>
  </property>
</Properties>
</file>