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607300" cy="10706100"/>
  <p:notesSz cx="7607300" cy="10706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5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13" Type="http://schemas.openxmlformats.org/officeDocument/2006/relationships/image" Target="../media/image15.pn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12" Type="http://schemas.openxmlformats.org/officeDocument/2006/relationships/image" Target="../media/image1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11" Type="http://schemas.openxmlformats.org/officeDocument/2006/relationships/image" Target="../media/image13.jp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5536" y="475261"/>
            <a:ext cx="1198586" cy="79819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417691" y="249817"/>
            <a:ext cx="0" cy="694690"/>
          </a:xfrm>
          <a:custGeom>
            <a:avLst/>
            <a:gdLst/>
            <a:ahLst/>
            <a:cxnLst/>
            <a:rect l="l" t="t" r="r" b="b"/>
            <a:pathLst>
              <a:path h="694690">
                <a:moveTo>
                  <a:pt x="0" y="694613"/>
                </a:moveTo>
                <a:lnTo>
                  <a:pt x="0" y="0"/>
                </a:lnTo>
              </a:path>
            </a:pathLst>
          </a:custGeom>
          <a:ln w="914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413116" y="249817"/>
            <a:ext cx="2482850" cy="694690"/>
            <a:chOff x="4413116" y="249817"/>
            <a:chExt cx="2482850" cy="694690"/>
          </a:xfrm>
        </p:grpSpPr>
        <p:sp>
          <p:nvSpPr>
            <p:cNvPr id="5" name="object 5"/>
            <p:cNvSpPr/>
            <p:nvPr/>
          </p:nvSpPr>
          <p:spPr>
            <a:xfrm>
              <a:off x="6891111" y="249817"/>
              <a:ext cx="0" cy="694690"/>
            </a:xfrm>
            <a:custGeom>
              <a:avLst/>
              <a:gdLst/>
              <a:ahLst/>
              <a:cxnLst/>
              <a:rect l="l" t="t" r="r" b="b"/>
              <a:pathLst>
                <a:path h="694690">
                  <a:moveTo>
                    <a:pt x="0" y="694613"/>
                  </a:moveTo>
                  <a:lnTo>
                    <a:pt x="0" y="0"/>
                  </a:lnTo>
                </a:path>
              </a:pathLst>
            </a:custGeom>
            <a:ln w="914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13116" y="254387"/>
              <a:ext cx="2482850" cy="0"/>
            </a:xfrm>
            <a:custGeom>
              <a:avLst/>
              <a:gdLst/>
              <a:ahLst/>
              <a:cxnLst/>
              <a:rect l="l" t="t" r="r" b="b"/>
              <a:pathLst>
                <a:path w="2482850">
                  <a:moveTo>
                    <a:pt x="0" y="0"/>
                  </a:moveTo>
                  <a:lnTo>
                    <a:pt x="2482567" y="0"/>
                  </a:lnTo>
                </a:path>
              </a:pathLst>
            </a:custGeom>
            <a:ln w="913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13116" y="939861"/>
              <a:ext cx="2482850" cy="0"/>
            </a:xfrm>
            <a:custGeom>
              <a:avLst/>
              <a:gdLst/>
              <a:ahLst/>
              <a:cxnLst/>
              <a:rect l="l" t="t" r="r" b="b"/>
              <a:pathLst>
                <a:path w="2482850">
                  <a:moveTo>
                    <a:pt x="0" y="0"/>
                  </a:moveTo>
                  <a:lnTo>
                    <a:pt x="2482567" y="0"/>
                  </a:lnTo>
                </a:path>
              </a:pathLst>
            </a:custGeom>
            <a:ln w="913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35110" y="549902"/>
              <a:ext cx="1995170" cy="0"/>
            </a:xfrm>
            <a:custGeom>
              <a:avLst/>
              <a:gdLst/>
              <a:ahLst/>
              <a:cxnLst/>
              <a:rect l="l" t="t" r="r" b="b"/>
              <a:pathLst>
                <a:path w="1995170">
                  <a:moveTo>
                    <a:pt x="0" y="0"/>
                  </a:moveTo>
                  <a:lnTo>
                    <a:pt x="1994593" y="0"/>
                  </a:lnTo>
                </a:path>
              </a:pathLst>
            </a:custGeom>
            <a:ln w="9139">
              <a:solidFill>
                <a:srgbClr val="3838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8490" y="8828909"/>
            <a:ext cx="994248" cy="83475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527238" y="283577"/>
            <a:ext cx="1581150" cy="569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00"/>
              </a:spcBef>
              <a:tabLst>
                <a:tab pos="1353185" algn="l"/>
              </a:tabLst>
            </a:pPr>
            <a:r>
              <a:rPr sz="1050" spc="50" dirty="0">
                <a:latin typeface="Times New Roman"/>
                <a:cs typeface="Times New Roman"/>
              </a:rPr>
              <a:t>Rubrica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575" spc="-30" baseline="2645" dirty="0">
                <a:latin typeface="Times New Roman"/>
                <a:cs typeface="Times New Roman"/>
              </a:rPr>
              <a:t>Fls.</a:t>
            </a:r>
            <a:endParaRPr sz="1575" baseline="264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050" spc="45" dirty="0">
                <a:latin typeface="Times New Roman"/>
                <a:cs typeface="Times New Roman"/>
              </a:rPr>
              <a:t>Classificação: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P.A.</a:t>
            </a:r>
            <a:r>
              <a:rPr sz="1050" spc="145" dirty="0">
                <a:latin typeface="Times New Roman"/>
                <a:cs typeface="Times New Roman"/>
              </a:rPr>
              <a:t>  </a:t>
            </a:r>
            <a:r>
              <a:rPr sz="1050" spc="-25" dirty="0">
                <a:latin typeface="Times New Roman"/>
                <a:cs typeface="Times New Roman"/>
              </a:rPr>
              <a:t>N°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9715" y="1361295"/>
            <a:ext cx="5998210" cy="375983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583690" marR="2151380" algn="ctr">
              <a:lnSpc>
                <a:spcPts val="1370"/>
              </a:lnSpc>
              <a:spcBef>
                <a:spcPts val="200"/>
              </a:spcBef>
            </a:pPr>
            <a:r>
              <a:rPr sz="1200" b="1" spc="-10" dirty="0">
                <a:latin typeface="Times New Roman"/>
                <a:cs typeface="Times New Roman"/>
              </a:rPr>
              <a:t>PREFEITURA</a:t>
            </a:r>
            <a:r>
              <a:rPr sz="1200" b="1" spc="10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DE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GUARULHOS SECRETARIA</a:t>
            </a:r>
            <a:r>
              <a:rPr sz="1200" b="1" spc="10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DE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EDUCAÇÃO</a:t>
            </a:r>
            <a:endParaRPr sz="1200">
              <a:latin typeface="Times New Roman"/>
              <a:cs typeface="Times New Roman"/>
            </a:endParaRPr>
          </a:p>
          <a:p>
            <a:pPr marR="545465" algn="ctr">
              <a:lnSpc>
                <a:spcPts val="1405"/>
              </a:lnSpc>
              <a:spcBef>
                <a:spcPts val="1285"/>
              </a:spcBef>
            </a:pPr>
            <a:r>
              <a:rPr sz="1200" b="1" dirty="0">
                <a:latin typeface="Times New Roman"/>
                <a:cs typeface="Times New Roman"/>
              </a:rPr>
              <a:t>TERMO DE</a:t>
            </a:r>
            <a:r>
              <a:rPr sz="1200" b="1" spc="-10" dirty="0">
                <a:latin typeface="Times New Roman"/>
                <a:cs typeface="Times New Roman"/>
              </a:rPr>
              <a:t> APOSTILAMENTO</a:t>
            </a:r>
            <a:r>
              <a:rPr sz="1200" b="1" spc="160" dirty="0">
                <a:latin typeface="Times New Roman"/>
                <a:cs typeface="Times New Roman"/>
              </a:rPr>
              <a:t> </a:t>
            </a:r>
            <a:r>
              <a:rPr sz="1200" spc="-55" dirty="0">
                <a:latin typeface="Times New Roman"/>
                <a:cs typeface="Times New Roman"/>
              </a:rPr>
              <a:t>N°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01</a:t>
            </a:r>
            <a:endParaRPr sz="1200">
              <a:latin typeface="Times New Roman"/>
              <a:cs typeface="Times New Roman"/>
            </a:endParaRPr>
          </a:p>
          <a:p>
            <a:pPr marR="542925" algn="ctr">
              <a:lnSpc>
                <a:spcPts val="1405"/>
              </a:lnSpc>
            </a:pPr>
            <a:r>
              <a:rPr sz="1200" b="1" dirty="0">
                <a:latin typeface="Times New Roman"/>
                <a:cs typeface="Times New Roman"/>
              </a:rPr>
              <a:t>AO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TERMO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DE</a:t>
            </a:r>
            <a:r>
              <a:rPr sz="1200" b="1" spc="-10" dirty="0">
                <a:latin typeface="Times New Roman"/>
                <a:cs typeface="Times New Roman"/>
              </a:rPr>
              <a:t> COLABORAÇÃO</a:t>
            </a:r>
            <a:r>
              <a:rPr sz="1200" b="1" spc="14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N°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004224/2021-SESE-</a:t>
            </a:r>
            <a:r>
              <a:rPr sz="1200" b="1" spc="-25" dirty="0">
                <a:latin typeface="Times New Roman"/>
                <a:cs typeface="Times New Roman"/>
              </a:rPr>
              <a:t>RPP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620520" indent="5080">
              <a:lnSpc>
                <a:spcPts val="1180"/>
              </a:lnSpc>
            </a:pPr>
            <a:r>
              <a:rPr sz="1050" b="1" spc="-50" dirty="0">
                <a:latin typeface="Times New Roman"/>
                <a:cs typeface="Times New Roman"/>
              </a:rPr>
              <a:t>MODALIDADE:</a:t>
            </a:r>
            <a:r>
              <a:rPr sz="1050" b="1" spc="110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EDUCAÇÃO</a:t>
            </a:r>
            <a:r>
              <a:rPr sz="1050" b="1" spc="6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BÁSICA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/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spc="-55" dirty="0">
                <a:latin typeface="Times New Roman"/>
                <a:cs typeface="Times New Roman"/>
              </a:rPr>
              <a:t>EDUCAÇÃO</a:t>
            </a:r>
            <a:r>
              <a:rPr sz="1050" b="1" spc="90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INFANTIL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-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CRECHE </a:t>
            </a:r>
            <a:r>
              <a:rPr sz="1050" b="1" spc="-35" dirty="0">
                <a:latin typeface="Times New Roman"/>
                <a:cs typeface="Times New Roman"/>
              </a:rPr>
              <a:t>TERMO</a:t>
            </a:r>
            <a:r>
              <a:rPr sz="1050" b="1" spc="50" dirty="0">
                <a:latin typeface="Times New Roman"/>
                <a:cs typeface="Times New Roman"/>
              </a:rPr>
              <a:t> </a:t>
            </a:r>
            <a:r>
              <a:rPr sz="1050" b="1" spc="-80" dirty="0">
                <a:solidFill>
                  <a:srgbClr val="0C0C0C"/>
                </a:solidFill>
                <a:latin typeface="Times New Roman"/>
                <a:cs typeface="Times New Roman"/>
              </a:rPr>
              <a:t>DE</a:t>
            </a:r>
            <a:r>
              <a:rPr sz="1050" b="1" spc="-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COLABORAÇÃO</a:t>
            </a:r>
            <a:r>
              <a:rPr sz="1050" b="1" spc="175" dirty="0">
                <a:latin typeface="Times New Roman"/>
                <a:cs typeface="Times New Roman"/>
              </a:rPr>
              <a:t> </a:t>
            </a:r>
            <a:r>
              <a:rPr sz="1050" b="1" spc="-100" dirty="0">
                <a:latin typeface="Times New Roman"/>
                <a:cs typeface="Times New Roman"/>
              </a:rPr>
              <a:t>N°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004224/2021-</a:t>
            </a:r>
            <a:r>
              <a:rPr sz="1050" b="1" spc="-35" dirty="0">
                <a:latin typeface="Times New Roman"/>
                <a:cs typeface="Times New Roman"/>
              </a:rPr>
              <a:t>SESE-</a:t>
            </a:r>
            <a:r>
              <a:rPr sz="1050" b="1" spc="-25" dirty="0">
                <a:latin typeface="Times New Roman"/>
                <a:cs typeface="Times New Roman"/>
              </a:rPr>
              <a:t>RPP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045"/>
              </a:lnSpc>
            </a:pPr>
            <a:r>
              <a:rPr sz="1050" b="1" spc="-35" dirty="0">
                <a:latin typeface="Times New Roman"/>
                <a:cs typeface="Times New Roman"/>
              </a:rPr>
              <a:t>TERMO</a:t>
            </a:r>
            <a:r>
              <a:rPr sz="1050" b="1" spc="35" dirty="0">
                <a:latin typeface="Times New Roman"/>
                <a:cs typeface="Times New Roman"/>
              </a:rPr>
              <a:t> </a:t>
            </a:r>
            <a:r>
              <a:rPr sz="1050" b="1" spc="-25" dirty="0">
                <a:solidFill>
                  <a:srgbClr val="0C0C0C"/>
                </a:solidFill>
                <a:latin typeface="Times New Roman"/>
                <a:cs typeface="Times New Roman"/>
              </a:rPr>
              <a:t>DE</a:t>
            </a:r>
            <a:r>
              <a:rPr sz="1050" b="1" spc="4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APOSTILAMENTO</a:t>
            </a:r>
            <a:r>
              <a:rPr sz="1050" b="1" spc="160" dirty="0">
                <a:latin typeface="Times New Roman"/>
                <a:cs typeface="Times New Roman"/>
              </a:rPr>
              <a:t> </a:t>
            </a:r>
            <a:r>
              <a:rPr sz="1050" b="1" spc="-80" dirty="0">
                <a:latin typeface="Times New Roman"/>
                <a:cs typeface="Times New Roman"/>
              </a:rPr>
              <a:t>N°</a:t>
            </a:r>
            <a:r>
              <a:rPr sz="1050" b="1" spc="10" dirty="0"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01-004224/2021-</a:t>
            </a:r>
            <a:r>
              <a:rPr sz="1050" b="1" spc="-35" dirty="0">
                <a:latin typeface="Times New Roman"/>
                <a:cs typeface="Times New Roman"/>
              </a:rPr>
              <a:t>SESE-</a:t>
            </a:r>
            <a:r>
              <a:rPr sz="1050" b="1" spc="-25" dirty="0">
                <a:latin typeface="Times New Roman"/>
                <a:cs typeface="Times New Roman"/>
              </a:rPr>
              <a:t>RPP</a:t>
            </a:r>
            <a:endParaRPr sz="1050">
              <a:latin typeface="Times New Roman"/>
              <a:cs typeface="Times New Roman"/>
            </a:endParaRPr>
          </a:p>
          <a:p>
            <a:pPr marL="17145">
              <a:lnSpc>
                <a:spcPts val="1125"/>
              </a:lnSpc>
            </a:pPr>
            <a:r>
              <a:rPr sz="1050" b="1" spc="-45" dirty="0">
                <a:latin typeface="Times New Roman"/>
                <a:cs typeface="Times New Roman"/>
              </a:rPr>
              <a:t>PROCESSO</a:t>
            </a:r>
            <a:r>
              <a:rPr sz="1050" b="1" spc="155" dirty="0">
                <a:latin typeface="Times New Roman"/>
                <a:cs typeface="Times New Roman"/>
              </a:rPr>
              <a:t> </a:t>
            </a:r>
            <a:r>
              <a:rPr sz="1050" b="1" spc="-40" dirty="0">
                <a:latin typeface="Times New Roman"/>
                <a:cs typeface="Times New Roman"/>
              </a:rPr>
              <a:t>ADMINISTRATIVO:</a:t>
            </a:r>
            <a:r>
              <a:rPr sz="1050" b="1" spc="-6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34.915/2021</a:t>
            </a:r>
            <a:endParaRPr sz="1050">
              <a:latin typeface="Times New Roman"/>
              <a:cs typeface="Times New Roman"/>
            </a:endParaRPr>
          </a:p>
          <a:p>
            <a:pPr marL="19685" marR="5080" indent="-3175">
              <a:lnSpc>
                <a:spcPts val="1180"/>
              </a:lnSpc>
              <a:spcBef>
                <a:spcPts val="30"/>
              </a:spcBef>
            </a:pPr>
            <a:r>
              <a:rPr sz="1050" b="1" spc="-40" dirty="0">
                <a:latin typeface="Times New Roman"/>
                <a:cs typeface="Times New Roman"/>
              </a:rPr>
              <a:t>PARTICIPES:</a:t>
            </a:r>
            <a:r>
              <a:rPr sz="1050" b="1" spc="20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Município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Guarulhos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Associação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Moradores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para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Desenvolvimento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Água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Azul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- </a:t>
            </a:r>
            <a:r>
              <a:rPr sz="1050" dirty="0">
                <a:latin typeface="Times New Roman"/>
                <a:cs typeface="Times New Roman"/>
              </a:rPr>
              <a:t>Unid.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IV</a:t>
            </a:r>
            <a:endParaRPr sz="1050">
              <a:latin typeface="Times New Roman"/>
              <a:cs typeface="Times New Roman"/>
            </a:endParaRPr>
          </a:p>
          <a:p>
            <a:pPr marL="17145" marR="371475">
              <a:lnSpc>
                <a:spcPts val="1180"/>
              </a:lnSpc>
              <a:spcBef>
                <a:spcPts val="1045"/>
              </a:spcBef>
            </a:pPr>
            <a:r>
              <a:rPr sz="1050" b="1" spc="-50" dirty="0">
                <a:latin typeface="Times New Roman"/>
                <a:cs typeface="Times New Roman"/>
              </a:rPr>
              <a:t>FINALIDADE</a:t>
            </a:r>
            <a:r>
              <a:rPr sz="1050" b="1" spc="65" dirty="0">
                <a:latin typeface="Times New Roman"/>
                <a:cs typeface="Times New Roman"/>
              </a:rPr>
              <a:t> </a:t>
            </a:r>
            <a:r>
              <a:rPr sz="1050" b="1" spc="-60" dirty="0">
                <a:latin typeface="Times New Roman"/>
                <a:cs typeface="Times New Roman"/>
              </a:rPr>
              <a:t>DO</a:t>
            </a:r>
            <a:r>
              <a:rPr sz="1050" b="1" spc="-25" dirty="0"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TERMO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DE</a:t>
            </a:r>
            <a:r>
              <a:rPr sz="1050" b="1" dirty="0">
                <a:latin typeface="Times New Roman"/>
                <a:cs typeface="Times New Roman"/>
              </a:rPr>
              <a:t> </a:t>
            </a:r>
            <a:r>
              <a:rPr sz="1050" b="1" spc="-35" dirty="0">
                <a:latin typeface="Times New Roman"/>
                <a:cs typeface="Times New Roman"/>
              </a:rPr>
              <a:t>APOSTILAMENTO: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Reajuste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locação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</a:t>
            </a:r>
            <a:r>
              <a:rPr sz="1050" spc="-30" dirty="0">
                <a:latin typeface="Times New Roman"/>
                <a:cs typeface="Times New Roman"/>
              </a:rPr>
              <a:t> imóvel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onde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está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instalada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111111"/>
                </a:solidFill>
                <a:latin typeface="Times New Roman"/>
                <a:cs typeface="Times New Roman"/>
              </a:rPr>
              <a:t>a </a:t>
            </a:r>
            <a:r>
              <a:rPr sz="1050" spc="-25" dirty="0">
                <a:latin typeface="Times New Roman"/>
                <a:cs typeface="Times New Roman"/>
              </a:rPr>
              <a:t>unidade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escolar,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no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exercício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2023.</a:t>
            </a:r>
            <a:endParaRPr sz="1050">
              <a:latin typeface="Times New Roman"/>
              <a:cs typeface="Times New Roman"/>
            </a:endParaRPr>
          </a:p>
          <a:p>
            <a:pPr marL="19050" marR="368935" indent="539115" algn="just">
              <a:lnSpc>
                <a:spcPct val="105700"/>
              </a:lnSpc>
              <a:spcBef>
                <a:spcPts val="920"/>
              </a:spcBef>
            </a:pP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O</a:t>
            </a:r>
            <a:r>
              <a:rPr sz="1050" spc="16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Secretário</a:t>
            </a:r>
            <a:r>
              <a:rPr sz="1050" spc="2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2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Educação,</a:t>
            </a:r>
            <a:r>
              <a:rPr sz="1050" spc="30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Alex</a:t>
            </a:r>
            <a:r>
              <a:rPr sz="1050" spc="2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Viterale</a:t>
            </a:r>
            <a:r>
              <a:rPr sz="1050" spc="2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1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Sousa,</a:t>
            </a:r>
            <a:r>
              <a:rPr sz="1050" spc="2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devidamente</a:t>
            </a:r>
            <a:r>
              <a:rPr sz="1050" spc="29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qualificado</a:t>
            </a:r>
            <a:r>
              <a:rPr sz="1050" spc="27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no</a:t>
            </a:r>
            <a:r>
              <a:rPr sz="1050" spc="2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Processo Administrativo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citado,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promove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presente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TERMO</a:t>
            </a:r>
            <a:r>
              <a:rPr sz="1050" b="1" spc="7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DE</a:t>
            </a:r>
            <a:r>
              <a:rPr sz="1050" b="1" spc="30" dirty="0"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APOSTILAMENTO</a:t>
            </a:r>
            <a:r>
              <a:rPr sz="1050" b="1" spc="1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a</a:t>
            </a:r>
            <a:r>
              <a:rPr sz="1050" b="1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fim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fazer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constar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no </a:t>
            </a:r>
            <a:r>
              <a:rPr sz="1050" spc="-20" dirty="0">
                <a:latin typeface="Times New Roman"/>
                <a:cs typeface="Times New Roman"/>
              </a:rPr>
              <a:t>Termo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Colaboração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70" dirty="0">
                <a:latin typeface="Times New Roman"/>
                <a:cs typeface="Times New Roman"/>
              </a:rPr>
              <a:t>n° </a:t>
            </a:r>
            <a:r>
              <a:rPr sz="1050" spc="-45" dirty="0">
                <a:latin typeface="Times New Roman"/>
                <a:cs typeface="Times New Roman"/>
              </a:rPr>
              <a:t>004224/2021</a:t>
            </a:r>
            <a:r>
              <a:rPr sz="1050" spc="-9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-</a:t>
            </a:r>
            <a:r>
              <a:rPr sz="1050" spc="-50" dirty="0">
                <a:latin typeface="Times New Roman"/>
                <a:cs typeface="Times New Roman"/>
              </a:rPr>
              <a:t>SESE-</a:t>
            </a:r>
            <a:r>
              <a:rPr sz="1050" spc="-20" dirty="0">
                <a:latin typeface="Times New Roman"/>
                <a:cs typeface="Times New Roman"/>
              </a:rPr>
              <a:t>RPP,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que </a:t>
            </a:r>
            <a:r>
              <a:rPr sz="1050" spc="-10" dirty="0">
                <a:latin typeface="Times New Roman"/>
                <a:cs typeface="Times New Roman"/>
              </a:rPr>
              <a:t>segue: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50">
              <a:latin typeface="Times New Roman"/>
              <a:cs typeface="Times New Roman"/>
            </a:endParaRPr>
          </a:p>
          <a:p>
            <a:pPr marL="17780" marR="548640" algn="just">
              <a:lnSpc>
                <a:spcPts val="1130"/>
              </a:lnSpc>
            </a:pPr>
            <a:r>
              <a:rPr sz="1050" b="1" spc="-50" dirty="0">
                <a:latin typeface="Times New Roman"/>
                <a:cs typeface="Times New Roman"/>
              </a:rPr>
              <a:t>OBJETO:</a:t>
            </a:r>
            <a:r>
              <a:rPr sz="1050" b="1" spc="110" dirty="0">
                <a:latin typeface="Times New Roman"/>
                <a:cs typeface="Times New Roman"/>
              </a:rPr>
              <a:t> </a:t>
            </a:r>
            <a:r>
              <a:rPr sz="1050" spc="-65" dirty="0">
                <a:latin typeface="Times New Roman"/>
                <a:cs typeface="Times New Roman"/>
              </a:rPr>
              <a:t>“A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colaboração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técnica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financeira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visando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disciplinar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os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esforços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conjuntos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a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serem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realizados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pelo</a:t>
            </a:r>
            <a:r>
              <a:rPr sz="1050" spc="9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Município</a:t>
            </a:r>
            <a:r>
              <a:rPr sz="1050" spc="114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</a:t>
            </a:r>
            <a:r>
              <a:rPr sz="1050" spc="8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pela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Instituição,</a:t>
            </a:r>
            <a:r>
              <a:rPr sz="1050" spc="15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para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o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desenvolvimento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complementar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da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educação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pública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-55" dirty="0">
                <a:latin typeface="Times New Roman"/>
                <a:cs typeface="Times New Roman"/>
              </a:rPr>
              <a:t>e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gratuita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prestada</a:t>
            </a:r>
            <a:r>
              <a:rPr sz="1050" spc="26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pela</a:t>
            </a:r>
            <a:r>
              <a:rPr sz="1050" spc="24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Rede</a:t>
            </a:r>
            <a:r>
              <a:rPr sz="1050" spc="25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Municipal</a:t>
            </a:r>
            <a:r>
              <a:rPr sz="1050" spc="29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de</a:t>
            </a:r>
            <a:r>
              <a:rPr sz="1050" spc="21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Guarulhos,</a:t>
            </a:r>
            <a:r>
              <a:rPr sz="1050" spc="27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na</a:t>
            </a:r>
            <a:r>
              <a:rPr sz="1050" spc="20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modalidade</a:t>
            </a:r>
            <a:r>
              <a:rPr sz="1050" spc="32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“Educação</a:t>
            </a:r>
            <a:r>
              <a:rPr sz="1050" spc="300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Básica</a:t>
            </a:r>
            <a:r>
              <a:rPr sz="1050" spc="275" dirty="0">
                <a:latin typeface="Times New Roman"/>
                <a:cs typeface="Times New Roman"/>
              </a:rPr>
              <a:t> </a:t>
            </a:r>
            <a:r>
              <a:rPr sz="1050" spc="-35" dirty="0">
                <a:solidFill>
                  <a:srgbClr val="313131"/>
                </a:solidFill>
                <a:latin typeface="Times New Roman"/>
                <a:cs typeface="Times New Roman"/>
              </a:rPr>
              <a:t>/</a:t>
            </a:r>
            <a:r>
              <a:rPr sz="1050" spc="225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Educação</a:t>
            </a:r>
            <a:r>
              <a:rPr sz="1050" dirty="0">
                <a:latin typeface="Times New Roman"/>
                <a:cs typeface="Times New Roman"/>
              </a:rPr>
              <a:t>  </a:t>
            </a:r>
            <a:r>
              <a:rPr sz="1050" spc="-30" dirty="0">
                <a:latin typeface="Times New Roman"/>
                <a:cs typeface="Times New Roman"/>
              </a:rPr>
              <a:t>Infantil</a:t>
            </a:r>
            <a:r>
              <a:rPr sz="1050" spc="2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62765" y="5078851"/>
            <a:ext cx="545147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20" dirty="0">
                <a:latin typeface="Times New Roman"/>
                <a:cs typeface="Times New Roman"/>
              </a:rPr>
              <a:t>Creche”,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na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Unidade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sito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Estrada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Acácio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Antonio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Batista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n°.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270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-</a:t>
            </a:r>
            <a:r>
              <a:rPr sz="1050" spc="-10" dirty="0">
                <a:latin typeface="Times New Roman"/>
                <a:cs typeface="Times New Roman"/>
              </a:rPr>
              <a:t>Vila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Nova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Bonsucesso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540" dirty="0">
                <a:solidFill>
                  <a:srgbClr val="0E0E0E"/>
                </a:solidFill>
                <a:latin typeface="Times New Roman"/>
                <a:cs typeface="Times New Roman"/>
              </a:rPr>
              <a:t>—</a:t>
            </a:r>
            <a:r>
              <a:rPr sz="1050" spc="-1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Guarulhos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62298" y="5167201"/>
            <a:ext cx="250825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90" dirty="0">
                <a:latin typeface="Times New Roman"/>
                <a:cs typeface="Times New Roman"/>
              </a:rPr>
              <a:t>Spp»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9338" y="5538879"/>
            <a:ext cx="5638800" cy="202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Times New Roman"/>
                <a:cs typeface="Times New Roman"/>
              </a:rPr>
              <a:t>Art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lº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-</a:t>
            </a:r>
            <a:r>
              <a:rPr sz="1050" spc="-5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solidFill>
                  <a:srgbClr val="0C0C0C"/>
                </a:solidFill>
                <a:latin typeface="Times New Roman"/>
                <a:cs typeface="Times New Roman"/>
              </a:rPr>
              <a:t>As </a:t>
            </a:r>
            <a:r>
              <a:rPr sz="1050" spc="-30" dirty="0">
                <a:latin typeface="Times New Roman"/>
                <a:cs typeface="Times New Roman"/>
              </a:rPr>
              <a:t>cláusulas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30" dirty="0">
                <a:latin typeface="Times New Roman"/>
                <a:cs typeface="Times New Roman"/>
              </a:rPr>
              <a:t>subcláusulas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adiante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passam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vigorar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com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seguinte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redação: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4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50" b="1" dirty="0">
                <a:latin typeface="Times New Roman"/>
                <a:cs typeface="Times New Roman"/>
              </a:rPr>
              <a:t>3.8.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VALOR</a:t>
            </a:r>
            <a:r>
              <a:rPr sz="1050" b="1" spc="40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MENSAL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DO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ACRÉSCIMO</a:t>
            </a:r>
            <a:r>
              <a:rPr sz="1050" b="1" spc="90" dirty="0">
                <a:latin typeface="Times New Roman"/>
                <a:cs typeface="Times New Roman"/>
              </a:rPr>
              <a:t> </a:t>
            </a:r>
            <a:r>
              <a:rPr sz="1050" b="1" spc="-50" dirty="0">
                <a:latin typeface="Times New Roman"/>
                <a:cs typeface="Times New Roman"/>
              </a:rPr>
              <a:t>PARA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40" dirty="0">
                <a:latin typeface="Times New Roman"/>
                <a:cs typeface="Times New Roman"/>
              </a:rPr>
              <a:t>CUSTEAR</a:t>
            </a:r>
            <a:r>
              <a:rPr sz="1050" b="1" spc="60" dirty="0"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LOCAÇÃO:</a:t>
            </a:r>
            <a:r>
              <a:rPr sz="1050" b="1" spc="3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C0C0C"/>
                </a:solidFill>
                <a:latin typeface="Times New Roman"/>
                <a:cs typeface="Times New Roman"/>
              </a:rPr>
              <a:t>À</a:t>
            </a:r>
            <a:r>
              <a:rPr sz="1050" spc="5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partir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janeiro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2023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60"/>
              </a:spcBef>
            </a:pPr>
            <a:r>
              <a:rPr sz="1050" b="1" dirty="0">
                <a:latin typeface="Times New Roman"/>
                <a:cs typeface="Times New Roman"/>
              </a:rPr>
              <a:t>R$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spc="-10" dirty="0">
                <a:latin typeface="Times New Roman"/>
                <a:cs typeface="Times New Roman"/>
              </a:rPr>
              <a:t>4.125,12</a:t>
            </a:r>
            <a:r>
              <a:rPr sz="1050" b="1" spc="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(quatro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mil,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cento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vinte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cinco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reais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doze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centavos)</a:t>
            </a:r>
            <a:r>
              <a:rPr sz="1050" spc="7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262626"/>
                </a:solidFill>
                <a:latin typeface="Times New Roman"/>
                <a:cs typeface="Times New Roman"/>
              </a:rPr>
              <a:t>+</a:t>
            </a:r>
            <a:r>
              <a:rPr sz="1050" spc="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IPTU:</a:t>
            </a:r>
            <a:r>
              <a:rPr sz="1050" b="1" spc="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R$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0,00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(zero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reais)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111111"/>
                </a:solidFill>
                <a:latin typeface="Times New Roman"/>
                <a:cs typeface="Times New Roman"/>
              </a:rPr>
              <a:t>-</a:t>
            </a:r>
            <a:r>
              <a:rPr sz="1050" spc="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(em</a:t>
            </a:r>
            <a:endParaRPr sz="105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65"/>
              </a:spcBef>
            </a:pPr>
            <a:r>
              <a:rPr sz="1000" spc="-10" dirty="0">
                <a:latin typeface="Times New Roman"/>
                <a:cs typeface="Times New Roman"/>
              </a:rPr>
              <a:t>PARCELAS).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000">
              <a:latin typeface="Times New Roman"/>
              <a:cs typeface="Times New Roman"/>
            </a:endParaRPr>
          </a:p>
          <a:p>
            <a:pPr marL="15875" marR="11430" indent="-635" algn="just">
              <a:lnSpc>
                <a:spcPct val="104099"/>
              </a:lnSpc>
              <a:spcBef>
                <a:spcPts val="5"/>
              </a:spcBef>
            </a:pPr>
            <a:r>
              <a:rPr sz="1050" b="1" dirty="0">
                <a:latin typeface="Times New Roman"/>
                <a:cs typeface="Times New Roman"/>
              </a:rPr>
              <a:t>3.11.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spc="-45" dirty="0">
                <a:latin typeface="Times New Roman"/>
                <a:cs typeface="Times New Roman"/>
              </a:rPr>
              <a:t>VALOR</a:t>
            </a:r>
            <a:r>
              <a:rPr sz="1050" b="1" spc="1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DO</a:t>
            </a:r>
            <a:r>
              <a:rPr sz="1050" b="1" spc="-50" dirty="0">
                <a:latin typeface="Times New Roman"/>
                <a:cs typeface="Times New Roman"/>
              </a:rPr>
              <a:t> </a:t>
            </a:r>
            <a:r>
              <a:rPr sz="1050" b="1" spc="-20" dirty="0">
                <a:latin typeface="Times New Roman"/>
                <a:cs typeface="Times New Roman"/>
              </a:rPr>
              <a:t>TERMO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spc="-30" dirty="0">
                <a:latin typeface="Times New Roman"/>
                <a:cs typeface="Times New Roman"/>
              </a:rPr>
              <a:t>DE</a:t>
            </a:r>
            <a:r>
              <a:rPr sz="1050" b="1" spc="-35" dirty="0">
                <a:latin typeface="Times New Roman"/>
                <a:cs typeface="Times New Roman"/>
              </a:rPr>
              <a:t> COLABORAÇÃO:</a:t>
            </a:r>
            <a:r>
              <a:rPr sz="1050" b="1" spc="4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R$</a:t>
            </a:r>
            <a:r>
              <a:rPr sz="1050" b="1" spc="-60" dirty="0">
                <a:latin typeface="Times New Roman"/>
                <a:cs typeface="Times New Roman"/>
              </a:rPr>
              <a:t> </a:t>
            </a:r>
            <a:r>
              <a:rPr sz="1050" b="1" spc="-20" dirty="0">
                <a:latin typeface="Times New Roman"/>
                <a:cs typeface="Times New Roman"/>
              </a:rPr>
              <a:t>3.887.324,64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(três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milhões, </a:t>
            </a:r>
            <a:r>
              <a:rPr sz="1050" spc="-20" dirty="0">
                <a:latin typeface="Times New Roman"/>
                <a:cs typeface="Times New Roman"/>
              </a:rPr>
              <a:t>oitocentos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6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oitenta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0C0C0C"/>
                </a:solidFill>
                <a:latin typeface="Times New Roman"/>
                <a:cs typeface="Times New Roman"/>
              </a:rPr>
              <a:t>e </a:t>
            </a:r>
            <a:r>
              <a:rPr sz="1050" spc="-10" dirty="0">
                <a:latin typeface="Times New Roman"/>
                <a:cs typeface="Times New Roman"/>
              </a:rPr>
              <a:t>sete mil,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trezentos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vinte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quatro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reais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sessenta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5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quatro</a:t>
            </a:r>
            <a:r>
              <a:rPr sz="1050" spc="-20" dirty="0">
                <a:latin typeface="Times New Roman"/>
                <a:cs typeface="Times New Roman"/>
              </a:rPr>
              <a:t> centavos),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sendo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para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o</a:t>
            </a:r>
            <a:r>
              <a:rPr sz="1050" spc="-5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exercício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2023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valor </a:t>
            </a:r>
            <a:r>
              <a:rPr sz="1050" dirty="0">
                <a:solidFill>
                  <a:srgbClr val="0E0E0E"/>
                </a:solidFill>
                <a:latin typeface="Times New Roman"/>
                <a:cs typeface="Times New Roman"/>
              </a:rPr>
              <a:t>de</a:t>
            </a:r>
            <a:r>
              <a:rPr sz="1050" spc="-20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R$</a:t>
            </a:r>
            <a:r>
              <a:rPr sz="1050" b="1" spc="-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1.980.196,44</a:t>
            </a:r>
            <a:r>
              <a:rPr sz="1050" b="1" spc="2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(um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milh5o,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novecentos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oitenta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mil,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cento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noventa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seis </a:t>
            </a:r>
            <a:r>
              <a:rPr sz="1050" spc="-10" dirty="0">
                <a:latin typeface="Times New Roman"/>
                <a:cs typeface="Times New Roman"/>
              </a:rPr>
              <a:t>reais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quarenta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sz="1050" spc="-3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quatro centavos).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9338" y="8040100"/>
            <a:ext cx="5453380" cy="2056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00"/>
              </a:spcBef>
            </a:pPr>
            <a:r>
              <a:rPr sz="1050" b="1" dirty="0">
                <a:latin typeface="Times New Roman"/>
                <a:cs typeface="Times New Roman"/>
              </a:rPr>
              <a:t>3.12.</a:t>
            </a:r>
            <a:r>
              <a:rPr sz="1050" b="1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Dotação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Orçamentária:</a:t>
            </a:r>
            <a:endParaRPr sz="1050">
              <a:latin typeface="Times New Roman"/>
              <a:cs typeface="Times New Roman"/>
            </a:endParaRPr>
          </a:p>
          <a:p>
            <a:pPr marL="15875" marR="5080" indent="-3175">
              <a:lnSpc>
                <a:spcPts val="1100"/>
              </a:lnSpc>
              <a:spcBef>
                <a:spcPts val="140"/>
              </a:spcBef>
            </a:pPr>
            <a:r>
              <a:rPr sz="1050" dirty="0">
                <a:solidFill>
                  <a:srgbClr val="131313"/>
                </a:solidFill>
                <a:latin typeface="Times New Roman"/>
                <a:cs typeface="Times New Roman"/>
              </a:rPr>
              <a:t>Os</a:t>
            </a:r>
            <a:r>
              <a:rPr sz="1050" spc="204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recursos</a:t>
            </a:r>
            <a:r>
              <a:rPr sz="1050" spc="229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financeiros</a:t>
            </a:r>
            <a:r>
              <a:rPr sz="1050" spc="275" dirty="0">
                <a:latin typeface="Times New Roman"/>
                <a:cs typeface="Times New Roman"/>
              </a:rPr>
              <a:t> </a:t>
            </a:r>
            <a:r>
              <a:rPr sz="1050" spc="-45" dirty="0">
                <a:latin typeface="Times New Roman"/>
                <a:cs typeface="Times New Roman"/>
              </a:rPr>
              <a:t>encontram-</a:t>
            </a:r>
            <a:r>
              <a:rPr sz="1050" dirty="0">
                <a:latin typeface="Times New Roman"/>
                <a:cs typeface="Times New Roman"/>
              </a:rPr>
              <a:t>se</a:t>
            </a:r>
            <a:r>
              <a:rPr sz="1050" spc="3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respaldo</a:t>
            </a:r>
            <a:r>
              <a:rPr sz="1050" spc="254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no</a:t>
            </a:r>
            <a:r>
              <a:rPr sz="1050" spc="204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orçamento</a:t>
            </a:r>
            <a:r>
              <a:rPr sz="1050" spc="2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anual,</a:t>
            </a:r>
            <a:r>
              <a:rPr sz="1050" spc="2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nos</a:t>
            </a:r>
            <a:r>
              <a:rPr sz="1050" spc="2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termos</a:t>
            </a:r>
            <a:r>
              <a:rPr sz="1050" spc="22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confirmados</a:t>
            </a:r>
            <a:r>
              <a:rPr sz="1050" spc="26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pelo </a:t>
            </a:r>
            <a:r>
              <a:rPr sz="1050" spc="-25" dirty="0">
                <a:latin typeface="Times New Roman"/>
                <a:cs typeface="Times New Roman"/>
              </a:rPr>
              <a:t>Ordenador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da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Despesa,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onerando-</a:t>
            </a:r>
            <a:r>
              <a:rPr sz="1050" dirty="0">
                <a:latin typeface="Times New Roman"/>
                <a:cs typeface="Times New Roman"/>
              </a:rPr>
              <a:t>se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seguintes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dotações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orçamentárias:</a:t>
            </a:r>
            <a:endParaRPr sz="1050">
              <a:latin typeface="Times New Roman"/>
              <a:cs typeface="Times New Roman"/>
            </a:endParaRPr>
          </a:p>
          <a:p>
            <a:pPr marL="1556385">
              <a:lnSpc>
                <a:spcPts val="1205"/>
              </a:lnSpc>
              <a:spcBef>
                <a:spcPts val="1010"/>
              </a:spcBef>
            </a:pPr>
            <a:r>
              <a:rPr sz="1050" spc="-70" dirty="0">
                <a:latin typeface="Times New Roman"/>
                <a:cs typeface="Times New Roman"/>
              </a:rPr>
              <a:t>N°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1480-</a:t>
            </a:r>
            <a:r>
              <a:rPr sz="1050" spc="-10" dirty="0">
                <a:latin typeface="Times New Roman"/>
                <a:cs typeface="Times New Roman"/>
              </a:rPr>
              <a:t>0810.1236500062.035.01.2100000.335039.005</a:t>
            </a:r>
            <a:endParaRPr sz="1050">
              <a:latin typeface="Times New Roman"/>
              <a:cs typeface="Times New Roman"/>
            </a:endParaRPr>
          </a:p>
          <a:p>
            <a:pPr marL="1559560">
              <a:lnSpc>
                <a:spcPts val="1205"/>
              </a:lnSpc>
              <a:tabLst>
                <a:tab pos="2494280" algn="l"/>
                <a:tab pos="3326129" algn="l"/>
              </a:tabLst>
            </a:pPr>
            <a:r>
              <a:rPr sz="1050" spc="-80" dirty="0">
                <a:latin typeface="Times New Roman"/>
                <a:cs typeface="Times New Roman"/>
              </a:rPr>
              <a:t>N°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40" dirty="0">
                <a:latin typeface="Times New Roman"/>
                <a:cs typeface="Times New Roman"/>
              </a:rPr>
              <a:t>1482-</a:t>
            </a:r>
            <a:r>
              <a:rPr sz="1050" spc="-10" dirty="0">
                <a:latin typeface="Times New Roman"/>
                <a:cs typeface="Times New Roman"/>
              </a:rPr>
              <a:t>0810.1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10" dirty="0">
                <a:latin typeface="Times New Roman"/>
                <a:cs typeface="Times New Roman"/>
              </a:rPr>
              <a:t>6500062.035</a:t>
            </a:r>
            <a:r>
              <a:rPr sz="1050" dirty="0">
                <a:latin typeface="Times New Roman"/>
                <a:cs typeface="Times New Roman"/>
              </a:rPr>
              <a:t>	.</a:t>
            </a:r>
            <a:r>
              <a:rPr sz="1050" spc="235" dirty="0">
                <a:latin typeface="Times New Roman"/>
                <a:cs typeface="Times New Roman"/>
              </a:rPr>
              <a:t>  </a:t>
            </a:r>
            <a:r>
              <a:rPr sz="1050" spc="-10" dirty="0">
                <a:latin typeface="Times New Roman"/>
                <a:cs typeface="Times New Roman"/>
              </a:rPr>
              <a:t>00000.445039.005</a:t>
            </a:r>
            <a:endParaRPr sz="105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  <a:spcBef>
                <a:spcPts val="994"/>
              </a:spcBef>
              <a:tabLst>
                <a:tab pos="2083435" algn="l"/>
                <a:tab pos="2754630" algn="l"/>
                <a:tab pos="3382645" algn="l"/>
              </a:tabLst>
            </a:pPr>
            <a:r>
              <a:rPr sz="1050" dirty="0">
                <a:latin typeface="Times New Roman"/>
                <a:cs typeface="Times New Roman"/>
              </a:rPr>
              <a:t>Art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2º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-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Permanecem</a:t>
            </a:r>
            <a:r>
              <a:rPr sz="1050" spc="130" dirty="0">
                <a:latin typeface="Times New Roman"/>
                <a:cs typeface="Times New Roman"/>
              </a:rPr>
              <a:t> </a:t>
            </a:r>
            <a:r>
              <a:rPr sz="1050" spc="-35" dirty="0">
                <a:latin typeface="Times New Roman"/>
                <a:cs typeface="Times New Roman"/>
              </a:rPr>
              <a:t>inalteradas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as</a:t>
            </a:r>
            <a:r>
              <a:rPr sz="1050" dirty="0">
                <a:latin typeface="Times New Roman"/>
                <a:cs typeface="Times New Roman"/>
              </a:rPr>
              <a:t>	ai</a:t>
            </a:r>
            <a:r>
              <a:rPr sz="1050" spc="2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cláus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110C2D"/>
                </a:solidFill>
                <a:latin typeface="Times New Roman"/>
                <a:cs typeface="Times New Roman"/>
              </a:rPr>
              <a:t>1</a:t>
            </a:r>
            <a:r>
              <a:rPr sz="1050" dirty="0">
                <a:solidFill>
                  <a:srgbClr val="110C2D"/>
                </a:solidFill>
                <a:latin typeface="Times New Roman"/>
                <a:cs typeface="Times New Roman"/>
              </a:rPr>
              <a:t>	</a:t>
            </a:r>
            <a:r>
              <a:rPr sz="1050" dirty="0">
                <a:latin typeface="Times New Roman"/>
                <a:cs typeface="Times New Roman"/>
              </a:rPr>
              <a:t>e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lá</a:t>
            </a:r>
            <a:r>
              <a:rPr sz="1050" dirty="0">
                <a:latin typeface="Times New Roman"/>
                <a:cs typeface="Times New Roman"/>
              </a:rPr>
              <a:t>	</a:t>
            </a:r>
            <a:r>
              <a:rPr sz="1050" spc="-35" dirty="0">
                <a:latin typeface="Times New Roman"/>
                <a:cs typeface="Times New Roman"/>
              </a:rPr>
              <a:t>as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050">
              <a:latin typeface="Times New Roman"/>
              <a:cs typeface="Times New Roman"/>
            </a:endParaRPr>
          </a:p>
          <a:p>
            <a:pPr marL="3773170">
              <a:lnSpc>
                <a:spcPct val="100000"/>
              </a:lnSpc>
              <a:spcBef>
                <a:spcPts val="5"/>
              </a:spcBef>
            </a:pPr>
            <a:r>
              <a:rPr sz="1050" spc="-25" dirty="0">
                <a:latin typeface="Times New Roman"/>
                <a:cs typeface="Times New Roman"/>
              </a:rPr>
              <a:t>Guarulhos,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08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de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março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de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2023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050">
              <a:latin typeface="Times New Roman"/>
              <a:cs typeface="Times New Roman"/>
            </a:endParaRPr>
          </a:p>
          <a:p>
            <a:pPr marL="2132330">
              <a:lnSpc>
                <a:spcPts val="1205"/>
              </a:lnSpc>
            </a:pPr>
            <a:r>
              <a:rPr sz="1050" b="1" i="1" spc="-20" dirty="0">
                <a:latin typeface="Times New Roman"/>
                <a:cs typeface="Times New Roman"/>
              </a:rPr>
              <a:t>Alex</a:t>
            </a:r>
            <a:r>
              <a:rPr sz="1050" b="1" i="1" spc="-5" dirty="0">
                <a:latin typeface="Times New Roman"/>
                <a:cs typeface="Times New Roman"/>
              </a:rPr>
              <a:t> </a:t>
            </a:r>
            <a:r>
              <a:rPr sz="1050" b="1" i="1" spc="-25" dirty="0">
                <a:latin typeface="Times New Roman"/>
                <a:cs typeface="Times New Roman"/>
              </a:rPr>
              <a:t>Viterale</a:t>
            </a:r>
            <a:r>
              <a:rPr sz="1050" b="1" i="1" spc="30" dirty="0">
                <a:latin typeface="Times New Roman"/>
                <a:cs typeface="Times New Roman"/>
              </a:rPr>
              <a:t> </a:t>
            </a:r>
            <a:r>
              <a:rPr sz="1050" b="1" i="1" dirty="0">
                <a:latin typeface="Times New Roman"/>
                <a:cs typeface="Times New Roman"/>
              </a:rPr>
              <a:t>de</a:t>
            </a:r>
            <a:r>
              <a:rPr sz="1050" b="1" i="1" spc="434" dirty="0">
                <a:latin typeface="Times New Roman"/>
                <a:cs typeface="Times New Roman"/>
              </a:rPr>
              <a:t> </a:t>
            </a:r>
            <a:r>
              <a:rPr sz="1050" b="1" i="1" spc="-50" dirty="0">
                <a:solidFill>
                  <a:srgbClr val="111111"/>
                </a:solidFill>
                <a:latin typeface="Times New Roman"/>
                <a:cs typeface="Times New Roman"/>
              </a:rPr>
              <a:t>o</a:t>
            </a:r>
            <a:endParaRPr sz="1050">
              <a:latin typeface="Times New Roman"/>
              <a:cs typeface="Times New Roman"/>
            </a:endParaRPr>
          </a:p>
          <a:p>
            <a:pPr marL="2129155">
              <a:lnSpc>
                <a:spcPts val="1205"/>
              </a:lnSpc>
            </a:pPr>
            <a:r>
              <a:rPr sz="1050" spc="-25" dirty="0">
                <a:latin typeface="Times New Roman"/>
                <a:cs typeface="Times New Roman"/>
              </a:rPr>
              <a:t>Secretário</a:t>
            </a:r>
            <a:r>
              <a:rPr sz="1050" dirty="0">
                <a:latin typeface="Times New Roman"/>
                <a:cs typeface="Times New Roman"/>
              </a:rPr>
              <a:t> de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Educação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122" y="377753"/>
            <a:ext cx="1207815" cy="80425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428943" y="1608502"/>
            <a:ext cx="0" cy="8307705"/>
          </a:xfrm>
          <a:custGeom>
            <a:avLst/>
            <a:gdLst/>
            <a:ahLst/>
            <a:cxnLst/>
            <a:rect l="l" t="t" r="r" b="b"/>
            <a:pathLst>
              <a:path h="8307705">
                <a:moveTo>
                  <a:pt x="0" y="8307549"/>
                </a:moveTo>
                <a:lnTo>
                  <a:pt x="0" y="0"/>
                </a:lnTo>
              </a:path>
            </a:pathLst>
          </a:custGeom>
          <a:ln w="274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6616" y="1596316"/>
            <a:ext cx="0" cy="8317230"/>
          </a:xfrm>
          <a:custGeom>
            <a:avLst/>
            <a:gdLst/>
            <a:ahLst/>
            <a:cxnLst/>
            <a:rect l="l" t="t" r="r" b="b"/>
            <a:pathLst>
              <a:path h="8317230">
                <a:moveTo>
                  <a:pt x="0" y="8316688"/>
                </a:moveTo>
                <a:lnTo>
                  <a:pt x="0" y="0"/>
                </a:lnTo>
              </a:path>
            </a:pathLst>
          </a:custGeom>
          <a:ln w="274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28229" y="322919"/>
            <a:ext cx="0" cy="795655"/>
          </a:xfrm>
          <a:custGeom>
            <a:avLst/>
            <a:gdLst/>
            <a:ahLst/>
            <a:cxnLst/>
            <a:rect l="l" t="t" r="r" b="b"/>
            <a:pathLst>
              <a:path h="795655">
                <a:moveTo>
                  <a:pt x="0" y="795111"/>
                </a:moveTo>
                <a:lnTo>
                  <a:pt x="0" y="0"/>
                </a:lnTo>
              </a:path>
            </a:pathLst>
          </a:custGeom>
          <a:ln w="9150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123654" y="322919"/>
            <a:ext cx="2815590" cy="795655"/>
            <a:chOff x="4123654" y="322919"/>
            <a:chExt cx="2815590" cy="795655"/>
          </a:xfrm>
        </p:grpSpPr>
        <p:sp>
          <p:nvSpPr>
            <p:cNvPr id="7" name="object 7"/>
            <p:cNvSpPr/>
            <p:nvPr/>
          </p:nvSpPr>
          <p:spPr>
            <a:xfrm>
              <a:off x="6934266" y="322919"/>
              <a:ext cx="0" cy="795655"/>
            </a:xfrm>
            <a:custGeom>
              <a:avLst/>
              <a:gdLst/>
              <a:ahLst/>
              <a:cxnLst/>
              <a:rect l="l" t="t" r="r" b="b"/>
              <a:pathLst>
                <a:path h="795655">
                  <a:moveTo>
                    <a:pt x="0" y="795111"/>
                  </a:moveTo>
                  <a:lnTo>
                    <a:pt x="0" y="0"/>
                  </a:lnTo>
                </a:path>
              </a:pathLst>
            </a:custGeom>
            <a:ln w="9150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23654" y="327488"/>
              <a:ext cx="2815590" cy="0"/>
            </a:xfrm>
            <a:custGeom>
              <a:avLst/>
              <a:gdLst/>
              <a:ahLst/>
              <a:cxnLst/>
              <a:rect l="l" t="t" r="r" b="b"/>
              <a:pathLst>
                <a:path w="2815590">
                  <a:moveTo>
                    <a:pt x="0" y="0"/>
                  </a:moveTo>
                  <a:lnTo>
                    <a:pt x="2815186" y="0"/>
                  </a:lnTo>
                </a:path>
              </a:pathLst>
            </a:custGeom>
            <a:ln w="913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23654" y="1113461"/>
              <a:ext cx="2815590" cy="0"/>
            </a:xfrm>
            <a:custGeom>
              <a:avLst/>
              <a:gdLst/>
              <a:ahLst/>
              <a:cxnLst/>
              <a:rect l="l" t="t" r="r" b="b"/>
              <a:pathLst>
                <a:path w="2815590">
                  <a:moveTo>
                    <a:pt x="0" y="0"/>
                  </a:moveTo>
                  <a:lnTo>
                    <a:pt x="2815186" y="0"/>
                  </a:lnTo>
                </a:path>
              </a:pathLst>
            </a:custGeom>
            <a:ln w="9139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237552" y="503412"/>
            <a:ext cx="64960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00"/>
              </a:spcBef>
            </a:pPr>
            <a:r>
              <a:rPr sz="950" spc="-10" dirty="0">
                <a:latin typeface="Times New Roman"/>
                <a:cs typeface="Times New Roman"/>
              </a:rPr>
              <a:t>Rubrica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r>
              <a:rPr sz="1100" spc="-40" dirty="0">
                <a:latin typeface="Times New Roman"/>
                <a:cs typeface="Times New Roman"/>
              </a:rPr>
              <a:t>Classif.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5" dirty="0">
                <a:latin typeface="Times New Roman"/>
                <a:cs typeface="Times New Roman"/>
              </a:rPr>
              <a:t>P.A.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90543" y="749410"/>
            <a:ext cx="730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464646"/>
                </a:solidFill>
                <a:latin typeface="Times New Roman"/>
                <a:cs typeface="Times New Roman"/>
              </a:rPr>
              <a:t>‘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19830" y="743316"/>
            <a:ext cx="1689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Courier New"/>
                <a:cs typeface="Courier New"/>
              </a:rPr>
              <a:t>N°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7428" y="497318"/>
            <a:ext cx="194310" cy="170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50" spc="-20" dirty="0">
                <a:latin typeface="Times New Roman"/>
                <a:cs typeface="Times New Roman"/>
              </a:rPr>
              <a:t>Fls.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6364" y="1581078"/>
            <a:ext cx="5093970" cy="427545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601980" marR="266700" algn="ctr">
              <a:lnSpc>
                <a:spcPct val="95400"/>
              </a:lnSpc>
              <a:spcBef>
                <a:spcPts val="160"/>
              </a:spcBef>
            </a:pPr>
            <a:r>
              <a:rPr sz="1100" b="1" dirty="0">
                <a:latin typeface="Arial"/>
                <a:cs typeface="Arial"/>
              </a:rPr>
              <a:t>ANEXO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RP-</a:t>
            </a:r>
            <a:r>
              <a:rPr sz="1100" b="1" dirty="0">
                <a:latin typeface="Arial"/>
                <a:cs typeface="Arial"/>
              </a:rPr>
              <a:t>09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b="1" spc="-10" dirty="0">
                <a:latin typeface="Arial"/>
                <a:cs typeface="Arial"/>
              </a:rPr>
              <a:t>REPASSES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AO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TERCEIRO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SETOR</a:t>
            </a:r>
            <a:r>
              <a:rPr sz="1100" b="1" spc="30" dirty="0">
                <a:latin typeface="Arial"/>
                <a:cs typeface="Arial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b="1" dirty="0">
                <a:latin typeface="Arial"/>
                <a:cs typeface="Arial"/>
              </a:rPr>
              <a:t>TERMO</a:t>
            </a:r>
            <a:r>
              <a:rPr sz="1100" b="1" spc="35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DE </a:t>
            </a:r>
            <a:r>
              <a:rPr sz="1100" b="1" spc="-10" dirty="0">
                <a:latin typeface="Arial"/>
                <a:cs typeface="Arial"/>
              </a:rPr>
              <a:t>CIÊNCIA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DE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NOTIFICAÇÃO</a:t>
            </a:r>
            <a:r>
              <a:rPr sz="1100" b="1" spc="100" dirty="0">
                <a:latin typeface="Arial"/>
                <a:cs typeface="Arial"/>
              </a:rPr>
              <a:t> </a:t>
            </a:r>
            <a:r>
              <a:rPr sz="1100" dirty="0">
                <a:latin typeface="Arial MT"/>
                <a:cs typeface="Arial MT"/>
              </a:rPr>
              <a:t>-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b="1" dirty="0">
                <a:latin typeface="Arial"/>
                <a:cs typeface="Arial"/>
              </a:rPr>
              <a:t>TERMO</a:t>
            </a:r>
            <a:r>
              <a:rPr sz="1100" b="1" spc="35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DE </a:t>
            </a:r>
            <a:r>
              <a:rPr sz="1100" b="1" spc="-10" dirty="0">
                <a:latin typeface="Arial"/>
                <a:cs typeface="Arial"/>
              </a:rPr>
              <a:t>COLABORAÇÃO/FOMENTO</a:t>
            </a:r>
            <a:endParaRPr sz="1100">
              <a:latin typeface="Arial"/>
              <a:cs typeface="Arial"/>
            </a:endParaRPr>
          </a:p>
          <a:p>
            <a:pPr marL="331470" algn="ctr">
              <a:lnSpc>
                <a:spcPts val="1270"/>
              </a:lnSpc>
            </a:pPr>
            <a:r>
              <a:rPr sz="1100" b="1" dirty="0">
                <a:latin typeface="Arial"/>
                <a:cs typeface="Arial"/>
              </a:rPr>
              <a:t>(redação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dada</a:t>
            </a:r>
            <a:r>
              <a:rPr sz="1100" b="1" spc="-4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pela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Resolução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n°</a:t>
            </a:r>
            <a:r>
              <a:rPr sz="1100" b="1" spc="-7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11/2021)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35"/>
              </a:spcBef>
            </a:pPr>
            <a:endParaRPr sz="1100">
              <a:latin typeface="Arial"/>
              <a:cs typeface="Arial"/>
            </a:endParaRPr>
          </a:p>
          <a:p>
            <a:pPr marL="13970" marR="15875" indent="-1905">
              <a:lnSpc>
                <a:spcPct val="110900"/>
              </a:lnSpc>
              <a:tabLst>
                <a:tab pos="2439670" algn="l"/>
              </a:tabLst>
            </a:pPr>
            <a:r>
              <a:rPr sz="1100" dirty="0">
                <a:latin typeface="Arial MT"/>
                <a:cs typeface="Arial MT"/>
              </a:rPr>
              <a:t>ÓRGÃO/ENTIDADE</a:t>
            </a:r>
            <a:r>
              <a:rPr sz="1100" spc="1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PÚBLICO</a:t>
            </a:r>
            <a:r>
              <a:rPr sz="1100" spc="29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(A):</a:t>
            </a:r>
            <a:r>
              <a:rPr sz="1100" dirty="0">
                <a:latin typeface="Arial MT"/>
                <a:cs typeface="Arial MT"/>
              </a:rPr>
              <a:t>	Município</a:t>
            </a:r>
            <a:r>
              <a:rPr sz="1100" spc="3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2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Guarulhos</a:t>
            </a:r>
            <a:r>
              <a:rPr sz="1100" spc="3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/</a:t>
            </a:r>
            <a:r>
              <a:rPr sz="1100" spc="2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Secretaria</a:t>
            </a:r>
            <a:r>
              <a:rPr sz="1100" spc="3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da </a:t>
            </a:r>
            <a:r>
              <a:rPr sz="1100" spc="-10" dirty="0">
                <a:latin typeface="Arial MT"/>
                <a:cs typeface="Arial MT"/>
              </a:rPr>
              <a:t>Educação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100">
              <a:latin typeface="Arial MT"/>
              <a:cs typeface="Arial MT"/>
            </a:endParaRPr>
          </a:p>
          <a:p>
            <a:pPr marL="14604" marR="10795">
              <a:lnSpc>
                <a:spcPct val="110900"/>
              </a:lnSpc>
              <a:tabLst>
                <a:tab pos="1163955" algn="l"/>
                <a:tab pos="3731260" algn="l"/>
                <a:tab pos="4772660" algn="l"/>
              </a:tabLst>
            </a:pPr>
            <a:r>
              <a:rPr sz="1100" spc="-10" dirty="0">
                <a:latin typeface="Arial MT"/>
                <a:cs typeface="Arial MT"/>
              </a:rPr>
              <a:t>ORGANIZAÇÃO</a:t>
            </a:r>
            <a:r>
              <a:rPr sz="1100" dirty="0">
                <a:latin typeface="Arial MT"/>
                <a:cs typeface="Arial MT"/>
              </a:rPr>
              <a:t>	DA</a:t>
            </a:r>
            <a:r>
              <a:rPr sz="1100" spc="48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SOCIEDADE</a:t>
            </a:r>
            <a:r>
              <a:rPr sz="1100" spc="130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CIVIL</a:t>
            </a:r>
            <a:r>
              <a:rPr sz="1100" spc="49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PARCEIRA:</a:t>
            </a:r>
            <a:r>
              <a:rPr sz="1100" dirty="0">
                <a:latin typeface="Arial MT"/>
                <a:cs typeface="Arial MT"/>
              </a:rPr>
              <a:t>	</a:t>
            </a:r>
            <a:r>
              <a:rPr sz="1100" spc="-10" dirty="0">
                <a:latin typeface="Arial MT"/>
                <a:cs typeface="Arial MT"/>
              </a:rPr>
              <a:t>ASSOCIAÇÃO</a:t>
            </a:r>
            <a:r>
              <a:rPr sz="1100" dirty="0">
                <a:latin typeface="Arial MT"/>
                <a:cs typeface="Arial MT"/>
              </a:rPr>
              <a:t>	</a:t>
            </a:r>
            <a:r>
              <a:rPr sz="1100" spc="-25" dirty="0">
                <a:latin typeface="Arial MT"/>
                <a:cs typeface="Arial MT"/>
              </a:rPr>
              <a:t>DOS </a:t>
            </a:r>
            <a:r>
              <a:rPr sz="1100" spc="-10" dirty="0">
                <a:latin typeface="Arial MT"/>
                <a:cs typeface="Arial MT"/>
              </a:rPr>
              <a:t>MORADORES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DESENVOLVIMENTO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ÁGUA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AZUL </a:t>
            </a:r>
            <a:r>
              <a:rPr sz="1100" spc="-520" dirty="0">
                <a:latin typeface="Arial MT"/>
                <a:cs typeface="Arial MT"/>
              </a:rPr>
              <a:t>—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UNIDAD.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0A0A0A"/>
                </a:solidFill>
                <a:latin typeface="Arial MT"/>
                <a:cs typeface="Arial MT"/>
              </a:rPr>
              <a:t>IV </a:t>
            </a:r>
            <a:r>
              <a:rPr sz="1100" dirty="0">
                <a:latin typeface="Arial MT"/>
                <a:cs typeface="Arial MT"/>
              </a:rPr>
              <a:t>TERMO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COLABORAÇÃO/FOMENTO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N°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(DE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ORIGEM):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b="1" dirty="0">
                <a:latin typeface="Arial"/>
                <a:cs typeface="Arial"/>
              </a:rPr>
              <a:t>004224/2021-</a:t>
            </a:r>
            <a:r>
              <a:rPr sz="1100" b="1" spc="-10" dirty="0">
                <a:latin typeface="Arial"/>
                <a:cs typeface="Arial"/>
              </a:rPr>
              <a:t>SESE- </a:t>
            </a:r>
            <a:r>
              <a:rPr sz="1100" spc="-25" dirty="0">
                <a:latin typeface="Arial MT"/>
                <a:cs typeface="Arial MT"/>
              </a:rPr>
              <a:t>RPP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1100">
              <a:latin typeface="Arial MT"/>
              <a:cs typeface="Arial MT"/>
            </a:endParaRPr>
          </a:p>
          <a:p>
            <a:pPr marL="14604" marR="5080" indent="3175" algn="just">
              <a:lnSpc>
                <a:spcPct val="109000"/>
              </a:lnSpc>
            </a:pPr>
            <a:r>
              <a:rPr sz="1100" dirty="0">
                <a:latin typeface="Arial MT"/>
                <a:cs typeface="Arial MT"/>
              </a:rPr>
              <a:t>OBJETO:</a:t>
            </a:r>
            <a:r>
              <a:rPr sz="1100" spc="280" dirty="0">
                <a:latin typeface="Arial MT"/>
                <a:cs typeface="Arial MT"/>
              </a:rPr>
              <a:t> </a:t>
            </a:r>
            <a:r>
              <a:rPr sz="1100" i="1" dirty="0">
                <a:latin typeface="Arial"/>
                <a:cs typeface="Arial"/>
              </a:rPr>
              <a:t>Colaboração</a:t>
            </a:r>
            <a:r>
              <a:rPr sz="1100" i="1" spc="30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Técnica</a:t>
            </a:r>
            <a:r>
              <a:rPr sz="1100" i="1" spc="25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e</a:t>
            </a:r>
            <a:r>
              <a:rPr sz="1100" i="1" spc="19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Financeira</a:t>
            </a:r>
            <a:r>
              <a:rPr sz="1100" i="1" spc="28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visando</a:t>
            </a:r>
            <a:r>
              <a:rPr sz="1100" i="1" spc="240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diSCiplinar</a:t>
            </a:r>
            <a:r>
              <a:rPr sz="1100" i="1" spc="24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os</a:t>
            </a:r>
            <a:r>
              <a:rPr sz="1100" i="1" spc="200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esforços </a:t>
            </a:r>
            <a:r>
              <a:rPr sz="1100" i="1" dirty="0">
                <a:latin typeface="Arial"/>
                <a:cs typeface="Arial"/>
              </a:rPr>
              <a:t>conjuntos</a:t>
            </a:r>
            <a:r>
              <a:rPr sz="1100" i="1" spc="125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a</a:t>
            </a:r>
            <a:r>
              <a:rPr sz="1100" i="1" spc="49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serem</a:t>
            </a:r>
            <a:r>
              <a:rPr sz="1100" i="1" spc="140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realizados</a:t>
            </a:r>
            <a:r>
              <a:rPr sz="1100" i="1" spc="140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pelo</a:t>
            </a:r>
            <a:r>
              <a:rPr sz="1100" i="1" spc="120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Municipio</a:t>
            </a:r>
            <a:r>
              <a:rPr sz="1100" i="1" spc="125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e</a:t>
            </a:r>
            <a:r>
              <a:rPr sz="1100" i="1" spc="100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pela</a:t>
            </a:r>
            <a:r>
              <a:rPr sz="1100" i="1" spc="120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Instituição,</a:t>
            </a:r>
            <a:r>
              <a:rPr sz="1100" i="1" spc="155" dirty="0">
                <a:latin typeface="Arial"/>
                <a:cs typeface="Arial"/>
              </a:rPr>
              <a:t>  </a:t>
            </a:r>
            <a:r>
              <a:rPr sz="1100" i="1" dirty="0">
                <a:latin typeface="Arial"/>
                <a:cs typeface="Arial"/>
              </a:rPr>
              <a:t>para</a:t>
            </a:r>
            <a:r>
              <a:rPr sz="1100" i="1" spc="120" dirty="0">
                <a:latin typeface="Arial"/>
                <a:cs typeface="Arial"/>
              </a:rPr>
              <a:t>  </a:t>
            </a:r>
            <a:r>
              <a:rPr sz="1100" i="1" spc="-50" dirty="0">
                <a:solidFill>
                  <a:srgbClr val="111111"/>
                </a:solidFill>
                <a:latin typeface="Arial"/>
                <a:cs typeface="Arial"/>
              </a:rPr>
              <a:t>o </a:t>
            </a:r>
            <a:r>
              <a:rPr sz="1100" i="1" dirty="0">
                <a:latin typeface="Arial"/>
                <a:cs typeface="Arial"/>
              </a:rPr>
              <a:t>desenvolvimento</a:t>
            </a:r>
            <a:r>
              <a:rPr sz="1100" i="1" spc="15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complementar</a:t>
            </a:r>
            <a:r>
              <a:rPr sz="1100" i="1" spc="26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da</a:t>
            </a:r>
            <a:r>
              <a:rPr sz="1100" i="1" spc="18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educação</a:t>
            </a:r>
            <a:r>
              <a:rPr sz="1100" i="1" spc="229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pública</a:t>
            </a:r>
            <a:r>
              <a:rPr sz="1100" i="1" spc="22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e</a:t>
            </a:r>
            <a:r>
              <a:rPr sz="1100" i="1" spc="20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gratuita</a:t>
            </a:r>
            <a:r>
              <a:rPr sz="1100" i="1" spc="25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prestada</a:t>
            </a:r>
            <a:r>
              <a:rPr sz="1100" i="1" spc="245" dirty="0">
                <a:latin typeface="Arial"/>
                <a:cs typeface="Arial"/>
              </a:rPr>
              <a:t> </a:t>
            </a:r>
            <a:r>
              <a:rPr sz="1100" i="1" spc="-20" dirty="0">
                <a:latin typeface="Arial"/>
                <a:cs typeface="Arial"/>
              </a:rPr>
              <a:t>pela </a:t>
            </a:r>
            <a:r>
              <a:rPr sz="1100" i="1" dirty="0">
                <a:latin typeface="Arial"/>
                <a:cs typeface="Arial"/>
              </a:rPr>
              <a:t>Rede</a:t>
            </a:r>
            <a:r>
              <a:rPr sz="1100" i="1" spc="254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Municipal</a:t>
            </a:r>
            <a:r>
              <a:rPr sz="1100" i="1" spc="28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de</a:t>
            </a:r>
            <a:r>
              <a:rPr sz="1100" i="1" spc="23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Guarulhos,</a:t>
            </a:r>
            <a:r>
              <a:rPr sz="1100" i="1" spc="35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na</a:t>
            </a:r>
            <a:r>
              <a:rPr sz="1100" i="1" spc="204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modalidade</a:t>
            </a:r>
            <a:r>
              <a:rPr sz="1100" i="1" spc="30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Educação</a:t>
            </a:r>
            <a:r>
              <a:rPr sz="1100" i="1" spc="27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Básica</a:t>
            </a:r>
            <a:r>
              <a:rPr sz="1100" i="1" spc="27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/</a:t>
            </a:r>
            <a:r>
              <a:rPr sz="1100" i="1" spc="2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Educação </a:t>
            </a:r>
            <a:r>
              <a:rPr sz="1100" i="1" dirty="0">
                <a:latin typeface="Arial"/>
                <a:cs typeface="Arial"/>
              </a:rPr>
              <a:t>Infantil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-</a:t>
            </a:r>
            <a:r>
              <a:rPr sz="1100" i="1" spc="-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Arial"/>
                <a:cs typeface="Arial"/>
              </a:rPr>
              <a:t>Creche.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1100">
              <a:latin typeface="Arial"/>
              <a:cs typeface="Arial"/>
            </a:endParaRPr>
          </a:p>
          <a:p>
            <a:pPr marL="17145" marR="5715" indent="-1905">
              <a:lnSpc>
                <a:spcPct val="107200"/>
              </a:lnSpc>
              <a:spcBef>
                <a:spcPts val="5"/>
              </a:spcBef>
            </a:pPr>
            <a:r>
              <a:rPr sz="1100" dirty="0">
                <a:latin typeface="Arial MT"/>
                <a:cs typeface="Arial MT"/>
              </a:rPr>
              <a:t>VALOR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TOTAL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AJUSTE:</a:t>
            </a:r>
            <a:r>
              <a:rPr sz="1100" spc="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R$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3.887.324,64,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sendo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para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exercício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2023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spc="-50" dirty="0">
                <a:solidFill>
                  <a:srgbClr val="080808"/>
                </a:solidFill>
                <a:latin typeface="Arial MT"/>
                <a:cs typeface="Arial MT"/>
              </a:rPr>
              <a:t>0 </a:t>
            </a:r>
            <a:r>
              <a:rPr sz="1100" dirty="0">
                <a:latin typeface="Arial MT"/>
                <a:cs typeface="Arial MT"/>
              </a:rPr>
              <a:t>valor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R$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1.980.196,44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110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</a:pPr>
            <a:r>
              <a:rPr sz="1100" dirty="0">
                <a:latin typeface="Arial MT"/>
                <a:cs typeface="Arial MT"/>
              </a:rPr>
              <a:t>Pelo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presente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TERMO,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nós,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abaixo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identificados: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1120" y="5824720"/>
            <a:ext cx="142240" cy="39751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100" b="1" spc="-25" dirty="0">
                <a:latin typeface="Arial"/>
                <a:cs typeface="Arial"/>
              </a:rPr>
              <a:t>1.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100" spc="-25" dirty="0">
                <a:latin typeface="Arial MT"/>
                <a:cs typeface="Arial MT"/>
              </a:rPr>
              <a:t>a)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0457" y="5824720"/>
            <a:ext cx="4634865" cy="39751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100" b="1" dirty="0">
                <a:latin typeface="Arial"/>
                <a:cs typeface="Arial"/>
              </a:rPr>
              <a:t>Estamos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CIENTES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de</a:t>
            </a:r>
            <a:r>
              <a:rPr sz="1100" b="1" spc="-40" dirty="0">
                <a:latin typeface="Arial"/>
                <a:cs typeface="Arial"/>
              </a:rPr>
              <a:t> </a:t>
            </a:r>
            <a:r>
              <a:rPr sz="1100" b="1" spc="-20" dirty="0">
                <a:latin typeface="Arial"/>
                <a:cs typeface="Arial"/>
              </a:rPr>
              <a:t>que:</a:t>
            </a:r>
            <a:endParaRPr sz="11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45"/>
              </a:spcBef>
            </a:pPr>
            <a:r>
              <a:rPr sz="1100" dirty="0">
                <a:latin typeface="Arial MT"/>
                <a:cs typeface="Arial MT"/>
              </a:rPr>
              <a:t>o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ajuste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acima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referido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seus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aditamentos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/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processo</a:t>
            </a:r>
            <a:r>
              <a:rPr sz="1100" spc="1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prestação</a:t>
            </a:r>
            <a:r>
              <a:rPr sz="1100" spc="8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de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7661" y="6199429"/>
            <a:ext cx="5090795" cy="3334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 indent="2540" algn="just">
              <a:lnSpc>
                <a:spcPct val="109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contas,</a:t>
            </a:r>
            <a:r>
              <a:rPr sz="1100" spc="9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estará(ão)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sujeito(s)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análise</a:t>
            </a:r>
            <a:r>
              <a:rPr sz="1100" spc="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julgamento</a:t>
            </a:r>
            <a:r>
              <a:rPr sz="1100" spc="1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pelo</a:t>
            </a:r>
            <a:r>
              <a:rPr sz="1100" spc="8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Tribunal</a:t>
            </a:r>
            <a:r>
              <a:rPr sz="1100" spc="8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Contas</a:t>
            </a:r>
            <a:r>
              <a:rPr sz="1100" spc="6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do </a:t>
            </a:r>
            <a:r>
              <a:rPr sz="1100" dirty="0">
                <a:latin typeface="Arial MT"/>
                <a:cs typeface="Arial MT"/>
              </a:rPr>
              <a:t>Estado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São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Paulo,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cujo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trâmite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processual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ocorrerá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pelo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sistema </a:t>
            </a:r>
            <a:r>
              <a:rPr sz="1100" spc="-10" dirty="0">
                <a:latin typeface="Arial MT"/>
                <a:cs typeface="Arial MT"/>
              </a:rPr>
              <a:t>eletrônico;</a:t>
            </a:r>
            <a:endParaRPr sz="1100">
              <a:latin typeface="Arial MT"/>
              <a:cs typeface="Arial MT"/>
            </a:endParaRPr>
          </a:p>
          <a:p>
            <a:pPr marL="12700" marR="7620" indent="445770" algn="just">
              <a:lnSpc>
                <a:spcPct val="108600"/>
              </a:lnSpc>
              <a:spcBef>
                <a:spcPts val="55"/>
              </a:spcBef>
              <a:buAutoNum type="alphaLcParenR" startAt="2"/>
              <a:tabLst>
                <a:tab pos="458470" algn="l"/>
              </a:tabLst>
            </a:pPr>
            <a:r>
              <a:rPr sz="1100" dirty="0">
                <a:latin typeface="Arial MT"/>
                <a:cs typeface="Arial MT"/>
              </a:rPr>
              <a:t>poderemos</a:t>
            </a:r>
            <a:r>
              <a:rPr sz="1100" spc="18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ter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acesso</a:t>
            </a:r>
            <a:r>
              <a:rPr sz="1100" spc="1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ao</a:t>
            </a:r>
            <a:r>
              <a:rPr sz="1100" spc="114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processo,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tendo</a:t>
            </a:r>
            <a:r>
              <a:rPr sz="1100" spc="1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vista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extraindo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cópias</a:t>
            </a:r>
            <a:r>
              <a:rPr sz="1100" spc="13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das </a:t>
            </a:r>
            <a:r>
              <a:rPr sz="1100" dirty="0">
                <a:latin typeface="Arial MT"/>
                <a:cs typeface="Arial MT"/>
              </a:rPr>
              <a:t>manifestações</a:t>
            </a:r>
            <a:r>
              <a:rPr sz="1100" spc="270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90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interesse,</a:t>
            </a:r>
            <a:r>
              <a:rPr sz="1100" spc="254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Despachos</a:t>
            </a:r>
            <a:r>
              <a:rPr sz="1100" spc="250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185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Decisões,</a:t>
            </a:r>
            <a:r>
              <a:rPr sz="1100" spc="245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mediante</a:t>
            </a:r>
            <a:r>
              <a:rPr sz="1100" spc="229" dirty="0">
                <a:latin typeface="Arial MT"/>
                <a:cs typeface="Arial MT"/>
              </a:rPr>
              <a:t>  </a:t>
            </a:r>
            <a:r>
              <a:rPr sz="1100" spc="-10" dirty="0">
                <a:latin typeface="Arial MT"/>
                <a:cs typeface="Arial MT"/>
              </a:rPr>
              <a:t>regular </a:t>
            </a:r>
            <a:r>
              <a:rPr sz="1100" dirty="0">
                <a:latin typeface="Arial MT"/>
                <a:cs typeface="Arial MT"/>
              </a:rPr>
              <a:t>cadastramento</a:t>
            </a:r>
            <a:r>
              <a:rPr sz="1100" spc="4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3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Sistema</a:t>
            </a:r>
            <a:r>
              <a:rPr sz="1100" spc="3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30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Processo</a:t>
            </a:r>
            <a:r>
              <a:rPr sz="1100" spc="3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Eletrônico,</a:t>
            </a:r>
            <a:r>
              <a:rPr sz="1100" spc="3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conforme</a:t>
            </a:r>
            <a:r>
              <a:rPr sz="1100" spc="3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dados</a:t>
            </a:r>
            <a:r>
              <a:rPr sz="1100" spc="3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abaixo </a:t>
            </a:r>
            <a:r>
              <a:rPr sz="1100" dirty="0">
                <a:latin typeface="Arial MT"/>
                <a:cs typeface="Arial MT"/>
              </a:rPr>
              <a:t>indicados,</a:t>
            </a:r>
            <a:r>
              <a:rPr sz="1100" spc="2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em</a:t>
            </a:r>
            <a:r>
              <a:rPr sz="1100" spc="1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consonância</a:t>
            </a:r>
            <a:r>
              <a:rPr sz="1100" spc="2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com</a:t>
            </a:r>
            <a:r>
              <a:rPr sz="1100" spc="1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estabelecido</a:t>
            </a:r>
            <a:r>
              <a:rPr sz="1100" spc="2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na</a:t>
            </a:r>
            <a:r>
              <a:rPr sz="1100" spc="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Resolução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n°</a:t>
            </a:r>
            <a:r>
              <a:rPr sz="1100" spc="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01/2011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do </a:t>
            </a:r>
            <a:r>
              <a:rPr sz="1100" spc="-10" dirty="0">
                <a:latin typeface="Arial MT"/>
                <a:cs typeface="Arial MT"/>
              </a:rPr>
              <a:t>TCESP;</a:t>
            </a:r>
            <a:endParaRPr sz="1100">
              <a:latin typeface="Arial MT"/>
              <a:cs typeface="Arial MT"/>
            </a:endParaRPr>
          </a:p>
          <a:p>
            <a:pPr marL="13335" marR="5080" indent="446405" algn="just">
              <a:lnSpc>
                <a:spcPct val="109000"/>
              </a:lnSpc>
              <a:spcBef>
                <a:spcPts val="20"/>
              </a:spcBef>
              <a:buAutoNum type="alphaLcParenR" startAt="2"/>
              <a:tabLst>
                <a:tab pos="459740" algn="l"/>
              </a:tabLst>
            </a:pPr>
            <a:r>
              <a:rPr sz="1100" spc="-20" dirty="0">
                <a:latin typeface="Arial MT"/>
                <a:cs typeface="Arial MT"/>
              </a:rPr>
              <a:t>além</a:t>
            </a:r>
            <a:r>
              <a:rPr sz="1100" spc="4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39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disponíveis</a:t>
            </a:r>
            <a:r>
              <a:rPr sz="1100" spc="459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no</a:t>
            </a:r>
            <a:r>
              <a:rPr sz="1100" spc="42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processo</a:t>
            </a:r>
            <a:r>
              <a:rPr sz="1100" spc="50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eletrônico,</a:t>
            </a:r>
            <a:r>
              <a:rPr sz="1100" spc="50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todos</a:t>
            </a:r>
            <a:r>
              <a:rPr sz="1100" spc="45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os</a:t>
            </a:r>
            <a:r>
              <a:rPr sz="1100" spc="39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Despachos</a:t>
            </a:r>
            <a:r>
              <a:rPr sz="1100" spc="500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e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Decisões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que</a:t>
            </a:r>
            <a:r>
              <a:rPr sz="1100" spc="17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vierem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</a:t>
            </a:r>
            <a:r>
              <a:rPr sz="1100" spc="12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ser</a:t>
            </a:r>
            <a:r>
              <a:rPr sz="1100" spc="17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tomados,</a:t>
            </a:r>
            <a:r>
              <a:rPr sz="1100" spc="24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relativamente</a:t>
            </a:r>
            <a:r>
              <a:rPr sz="1100" spc="26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ao</a:t>
            </a:r>
            <a:r>
              <a:rPr sz="1100" spc="13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aludido</a:t>
            </a:r>
            <a:r>
              <a:rPr sz="1100" spc="23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processo,</a:t>
            </a:r>
            <a:r>
              <a:rPr sz="1100" spc="24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serão</a:t>
            </a:r>
            <a:r>
              <a:rPr sz="1100" spc="-15" dirty="0">
                <a:latin typeface="Arial MT"/>
                <a:cs typeface="Arial MT"/>
              </a:rPr>
              <a:t> publicados</a:t>
            </a:r>
            <a:r>
              <a:rPr sz="1100" spc="19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no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Diário</a:t>
            </a:r>
            <a:r>
              <a:rPr sz="1100" spc="16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Oficial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13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Estado,</a:t>
            </a:r>
            <a:r>
              <a:rPr sz="1100" spc="19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Caderno</a:t>
            </a:r>
            <a:r>
              <a:rPr sz="1100" spc="18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do</a:t>
            </a:r>
            <a:r>
              <a:rPr sz="1100" spc="14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Poder</a:t>
            </a:r>
            <a:r>
              <a:rPr sz="1100" spc="17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Legislativo,</a:t>
            </a:r>
            <a:r>
              <a:rPr sz="1100" spc="26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part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1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Tribunal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Contas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Estado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São</a:t>
            </a:r>
            <a:r>
              <a:rPr sz="1100" spc="2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Paulo,</a:t>
            </a:r>
            <a:r>
              <a:rPr sz="1100" spc="70" dirty="0">
                <a:latin typeface="Arial MT"/>
                <a:cs typeface="Arial MT"/>
              </a:rPr>
              <a:t> </a:t>
            </a:r>
            <a:r>
              <a:rPr sz="1100" spc="-35" dirty="0">
                <a:latin typeface="Arial MT"/>
                <a:cs typeface="Arial MT"/>
              </a:rPr>
              <a:t>em</a:t>
            </a:r>
            <a:r>
              <a:rPr sz="1100" spc="2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conformidade</a:t>
            </a:r>
            <a:r>
              <a:rPr sz="1100" spc="8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com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o</a:t>
            </a:r>
            <a:r>
              <a:rPr sz="1100" spc="-15" dirty="0">
                <a:latin typeface="Arial MT"/>
                <a:cs typeface="Arial MT"/>
              </a:rPr>
              <a:t> artigo</a:t>
            </a:r>
            <a:r>
              <a:rPr sz="1100" spc="4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90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da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Lei</a:t>
            </a:r>
            <a:r>
              <a:rPr sz="1100" spc="-10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Complementar</a:t>
            </a:r>
            <a:r>
              <a:rPr sz="1100" spc="114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n°</a:t>
            </a:r>
            <a:r>
              <a:rPr sz="1100" spc="-12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709,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14</a:t>
            </a:r>
            <a:r>
              <a:rPr sz="1100" spc="-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janeiro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9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1993,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iniciando-se,</a:t>
            </a:r>
            <a:r>
              <a:rPr sz="1100" spc="114" dirty="0">
                <a:latin typeface="Arial MT"/>
                <a:cs typeface="Arial MT"/>
              </a:rPr>
              <a:t> </a:t>
            </a:r>
            <a:r>
              <a:rPr sz="1100" spc="-40" dirty="0">
                <a:latin typeface="Arial MT"/>
                <a:cs typeface="Arial MT"/>
              </a:rPr>
              <a:t>a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partir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então,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40" dirty="0">
                <a:latin typeface="Arial MT"/>
                <a:cs typeface="Arial MT"/>
              </a:rPr>
              <a:t>a</a:t>
            </a:r>
            <a:r>
              <a:rPr sz="1100" spc="19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contagem</a:t>
            </a:r>
            <a:r>
              <a:rPr sz="1100" spc="24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dos</a:t>
            </a:r>
            <a:r>
              <a:rPr sz="1100" spc="20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prazos</a:t>
            </a:r>
            <a:r>
              <a:rPr sz="1100" spc="22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processuais,</a:t>
            </a:r>
            <a:r>
              <a:rPr sz="1100" spc="32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conforme</a:t>
            </a:r>
            <a:r>
              <a:rPr sz="1100" spc="229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regras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do</a:t>
            </a:r>
            <a:r>
              <a:rPr sz="1100" spc="16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Código</a:t>
            </a:r>
            <a:r>
              <a:rPr sz="1100" spc="2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18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Processo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Civil;</a:t>
            </a:r>
            <a:endParaRPr sz="1100">
              <a:latin typeface="Arial MT"/>
              <a:cs typeface="Arial MT"/>
            </a:endParaRPr>
          </a:p>
          <a:p>
            <a:pPr marL="14604" marR="13335" indent="158115" algn="just">
              <a:lnSpc>
                <a:spcPct val="110900"/>
              </a:lnSpc>
              <a:buAutoNum type="alphaLcParenR" startAt="2"/>
              <a:tabLst>
                <a:tab pos="172720" algn="l"/>
              </a:tabLst>
            </a:pPr>
            <a:r>
              <a:rPr sz="1100" dirty="0">
                <a:latin typeface="Arial MT"/>
                <a:cs typeface="Arial MT"/>
              </a:rPr>
              <a:t>as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informações </a:t>
            </a:r>
            <a:r>
              <a:rPr sz="1100" spc="-10" dirty="0">
                <a:latin typeface="Arial MT"/>
                <a:cs typeface="Arial MT"/>
              </a:rPr>
              <a:t>pessoais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do(s)</a:t>
            </a:r>
            <a:r>
              <a:rPr sz="1100" spc="-10" dirty="0">
                <a:latin typeface="Arial MT"/>
                <a:cs typeface="Arial MT"/>
              </a:rPr>
              <a:t> responsável(is)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pelo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órgão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concessor</a:t>
            </a:r>
            <a:r>
              <a:rPr sz="1100" spc="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entidade </a:t>
            </a:r>
            <a:r>
              <a:rPr sz="1100" dirty="0">
                <a:latin typeface="Arial MT"/>
                <a:cs typeface="Arial MT"/>
              </a:rPr>
              <a:t>beneficiária,</a:t>
            </a:r>
            <a:r>
              <a:rPr sz="1100" spc="2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estão</a:t>
            </a:r>
            <a:r>
              <a:rPr sz="1100" spc="1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cadastradas</a:t>
            </a:r>
            <a:r>
              <a:rPr sz="1100" spc="1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módulo</a:t>
            </a:r>
            <a:r>
              <a:rPr sz="1100" spc="114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eletrônico</a:t>
            </a:r>
            <a:r>
              <a:rPr sz="1100" spc="1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do</a:t>
            </a:r>
            <a:r>
              <a:rPr sz="1100" spc="10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“Cadastro</a:t>
            </a:r>
            <a:r>
              <a:rPr sz="1100" spc="15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Corporativo </a:t>
            </a:r>
            <a:r>
              <a:rPr sz="1100" dirty="0">
                <a:latin typeface="Arial MT"/>
                <a:cs typeface="Arial MT"/>
              </a:rPr>
              <a:t>TCESP</a:t>
            </a:r>
            <a:r>
              <a:rPr sz="1100" spc="430" dirty="0">
                <a:latin typeface="Arial MT"/>
                <a:cs typeface="Arial MT"/>
              </a:rPr>
              <a:t> </a:t>
            </a:r>
            <a:r>
              <a:rPr sz="1100" spc="-495" dirty="0">
                <a:latin typeface="Arial MT"/>
                <a:cs typeface="Arial MT"/>
              </a:rPr>
              <a:t>—</a:t>
            </a:r>
            <a:r>
              <a:rPr sz="1100" spc="4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CadTCESP”,</a:t>
            </a:r>
            <a:r>
              <a:rPr sz="1100" spc="110" dirty="0">
                <a:latin typeface="Arial MT"/>
                <a:cs typeface="Arial MT"/>
              </a:rPr>
              <a:t>  </a:t>
            </a:r>
            <a:r>
              <a:rPr sz="1100" dirty="0">
                <a:latin typeface="Arial MT"/>
                <a:cs typeface="Arial MT"/>
              </a:rPr>
              <a:t>nos</a:t>
            </a:r>
            <a:r>
              <a:rPr sz="1100" spc="4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termos</a:t>
            </a:r>
            <a:r>
              <a:rPr sz="1100" spc="4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previstos</a:t>
            </a:r>
            <a:r>
              <a:rPr sz="1100" spc="4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3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Artigo</a:t>
            </a:r>
            <a:r>
              <a:rPr sz="1100" spc="4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2º</a:t>
            </a:r>
            <a:r>
              <a:rPr sz="1100" spc="40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das</a:t>
            </a:r>
            <a:r>
              <a:rPr sz="1100" spc="39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Instruções n°01/2020,</a:t>
            </a:r>
            <a:r>
              <a:rPr sz="1100" spc="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conforme “Declaração(ões)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Atualização</a:t>
            </a:r>
            <a:r>
              <a:rPr sz="1100" spc="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Cadastral”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anexa </a:t>
            </a:r>
            <a:r>
              <a:rPr sz="1100" spc="-20" dirty="0">
                <a:latin typeface="Arial MT"/>
                <a:cs typeface="Arial MT"/>
              </a:rPr>
              <a:t>(s);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2649" y="393024"/>
            <a:ext cx="1201873" cy="801281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438282" y="1623890"/>
            <a:ext cx="0" cy="7809230"/>
          </a:xfrm>
          <a:custGeom>
            <a:avLst/>
            <a:gdLst/>
            <a:ahLst/>
            <a:cxnLst/>
            <a:rect l="l" t="t" r="r" b="b"/>
            <a:pathLst>
              <a:path h="7809230">
                <a:moveTo>
                  <a:pt x="0" y="7808688"/>
                </a:moveTo>
                <a:lnTo>
                  <a:pt x="0" y="0"/>
                </a:lnTo>
              </a:path>
            </a:pathLst>
          </a:custGeom>
          <a:ln w="274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32789" y="1629984"/>
            <a:ext cx="0" cy="8308975"/>
          </a:xfrm>
          <a:custGeom>
            <a:avLst/>
            <a:gdLst/>
            <a:ahLst/>
            <a:cxnLst/>
            <a:rect l="l" t="t" r="r" b="b"/>
            <a:pathLst>
              <a:path h="8308975">
                <a:moveTo>
                  <a:pt x="0" y="8308346"/>
                </a:moveTo>
                <a:lnTo>
                  <a:pt x="0" y="0"/>
                </a:lnTo>
              </a:path>
            </a:pathLst>
          </a:custGeom>
          <a:ln w="27453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47073" y="356463"/>
            <a:ext cx="0" cy="783590"/>
          </a:xfrm>
          <a:custGeom>
            <a:avLst/>
            <a:gdLst/>
            <a:ahLst/>
            <a:cxnLst/>
            <a:rect l="l" t="t" r="r" b="b"/>
            <a:pathLst>
              <a:path h="783590">
                <a:moveTo>
                  <a:pt x="0" y="783001"/>
                </a:moveTo>
                <a:lnTo>
                  <a:pt x="0" y="0"/>
                </a:lnTo>
              </a:path>
            </a:pathLst>
          </a:custGeom>
          <a:ln w="9151">
            <a:solidFill>
              <a:srgbClr val="2823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142497" y="356463"/>
            <a:ext cx="2813050" cy="783590"/>
            <a:chOff x="4142497" y="356463"/>
            <a:chExt cx="2813050" cy="783590"/>
          </a:xfrm>
        </p:grpSpPr>
        <p:sp>
          <p:nvSpPr>
            <p:cNvPr id="7" name="object 7"/>
            <p:cNvSpPr/>
            <p:nvPr/>
          </p:nvSpPr>
          <p:spPr>
            <a:xfrm>
              <a:off x="6950428" y="356463"/>
              <a:ext cx="0" cy="783590"/>
            </a:xfrm>
            <a:custGeom>
              <a:avLst/>
              <a:gdLst/>
              <a:ahLst/>
              <a:cxnLst/>
              <a:rect l="l" t="t" r="r" b="b"/>
              <a:pathLst>
                <a:path h="783590">
                  <a:moveTo>
                    <a:pt x="0" y="783001"/>
                  </a:moveTo>
                  <a:lnTo>
                    <a:pt x="0" y="0"/>
                  </a:lnTo>
                </a:path>
              </a:pathLst>
            </a:custGeom>
            <a:ln w="9151">
              <a:solidFill>
                <a:srgbClr val="2823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42497" y="361033"/>
              <a:ext cx="2813050" cy="0"/>
            </a:xfrm>
            <a:custGeom>
              <a:avLst/>
              <a:gdLst/>
              <a:ahLst/>
              <a:cxnLst/>
              <a:rect l="l" t="t" r="r" b="b"/>
              <a:pathLst>
                <a:path w="2813050">
                  <a:moveTo>
                    <a:pt x="0" y="0"/>
                  </a:moveTo>
                  <a:lnTo>
                    <a:pt x="2812506" y="0"/>
                  </a:lnTo>
                </a:path>
              </a:pathLst>
            </a:custGeom>
            <a:ln w="9140">
              <a:solidFill>
                <a:srgbClr val="2823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42497" y="1134895"/>
              <a:ext cx="2813050" cy="0"/>
            </a:xfrm>
            <a:custGeom>
              <a:avLst/>
              <a:gdLst/>
              <a:ahLst/>
              <a:cxnLst/>
              <a:rect l="l" t="t" r="r" b="b"/>
              <a:pathLst>
                <a:path w="2813050">
                  <a:moveTo>
                    <a:pt x="0" y="0"/>
                  </a:moveTo>
                  <a:lnTo>
                    <a:pt x="2812506" y="0"/>
                  </a:lnTo>
                </a:path>
              </a:pathLst>
            </a:custGeom>
            <a:ln w="9140">
              <a:solidFill>
                <a:srgbClr val="2823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2818" y="8207806"/>
            <a:ext cx="61008" cy="457004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27365" y="8421075"/>
            <a:ext cx="76261" cy="24068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32561" y="8265694"/>
            <a:ext cx="128118" cy="24068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33586" y="7135369"/>
            <a:ext cx="3651377" cy="4417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10152" y="5983716"/>
            <a:ext cx="140320" cy="24068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002177" y="7071387"/>
            <a:ext cx="988342" cy="316856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312778" y="8402796"/>
            <a:ext cx="838871" cy="26810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331624" y="8549037"/>
            <a:ext cx="735156" cy="58191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099792" y="5697326"/>
            <a:ext cx="363002" cy="22850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258415" y="6056836"/>
            <a:ext cx="1217125" cy="17366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895956" y="5691233"/>
            <a:ext cx="21353" cy="16452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4251029" y="518441"/>
            <a:ext cx="656590" cy="44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Cambria"/>
                <a:cs typeface="Cambria"/>
              </a:rPr>
              <a:t>Rubrica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r>
              <a:rPr sz="1000" dirty="0">
                <a:latin typeface="Cambria"/>
                <a:cs typeface="Cambria"/>
              </a:rPr>
              <a:t>Classif.</a:t>
            </a:r>
            <a:r>
              <a:rPr sz="1000" spc="60" dirty="0">
                <a:latin typeface="Cambria"/>
                <a:cs typeface="Cambria"/>
              </a:rPr>
              <a:t> </a:t>
            </a:r>
            <a:r>
              <a:rPr sz="1000" spc="-20" dirty="0">
                <a:latin typeface="Cambria"/>
                <a:cs typeface="Cambria"/>
              </a:rPr>
              <a:t>P.A.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38701" y="445319"/>
            <a:ext cx="340360" cy="5168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700"/>
              </a:spcBef>
            </a:pPr>
            <a:r>
              <a:rPr sz="1000" spc="-20" dirty="0">
                <a:latin typeface="Cambria"/>
                <a:cs typeface="Cambria"/>
              </a:rPr>
              <a:t>Fls.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r>
              <a:rPr sz="1150" spc="-25" dirty="0">
                <a:latin typeface="Courier New"/>
                <a:cs typeface="Courier New"/>
              </a:rPr>
              <a:t>N°</a:t>
            </a:r>
            <a:endParaRPr sz="115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87902" y="1584786"/>
            <a:ext cx="126364" cy="3549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95"/>
              </a:spcBef>
            </a:pPr>
            <a:r>
              <a:rPr sz="1000" b="1" spc="-25" dirty="0">
                <a:latin typeface="Arial"/>
                <a:cs typeface="Arial"/>
              </a:rPr>
              <a:t>2.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Arial MT"/>
                <a:cs typeface="Arial MT"/>
              </a:rPr>
              <a:t>a)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37816" y="1584786"/>
            <a:ext cx="4627880" cy="35496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b="1" spc="-55" dirty="0">
                <a:latin typeface="Arial"/>
                <a:cs typeface="Arial"/>
              </a:rPr>
              <a:t>Damo-</a:t>
            </a:r>
            <a:r>
              <a:rPr sz="1000" b="1" spc="-10" dirty="0">
                <a:latin typeface="Arial"/>
                <a:cs typeface="Arial"/>
              </a:rPr>
              <a:t>nos</a:t>
            </a:r>
            <a:r>
              <a:rPr sz="1000" b="1" spc="45" dirty="0">
                <a:latin typeface="Arial"/>
                <a:cs typeface="Arial"/>
              </a:rPr>
              <a:t> </a:t>
            </a:r>
            <a:r>
              <a:rPr sz="1000" b="1" spc="-20" dirty="0">
                <a:latin typeface="Arial"/>
                <a:cs typeface="Arial"/>
              </a:rPr>
              <a:t>por</a:t>
            </a:r>
            <a:r>
              <a:rPr sz="1000" b="1" spc="-40" dirty="0">
                <a:latin typeface="Arial"/>
                <a:cs typeface="Arial"/>
              </a:rPr>
              <a:t> NOTIFICADOS</a:t>
            </a:r>
            <a:r>
              <a:rPr sz="1000" b="1" spc="50" dirty="0">
                <a:latin typeface="Arial"/>
                <a:cs typeface="Arial"/>
              </a:rPr>
              <a:t> </a:t>
            </a:r>
            <a:r>
              <a:rPr sz="1000" spc="-10" dirty="0">
                <a:latin typeface="Arial MT"/>
                <a:cs typeface="Arial MT"/>
              </a:rPr>
              <a:t>para:</a:t>
            </a:r>
            <a:endParaRPr sz="1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 MT"/>
                <a:cs typeface="Arial MT"/>
              </a:rPr>
              <a:t>O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acompanhamento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dos</a:t>
            </a:r>
            <a:r>
              <a:rPr sz="1000" spc="6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atos</a:t>
            </a:r>
            <a:r>
              <a:rPr sz="1000" spc="6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processo</a:t>
            </a:r>
            <a:r>
              <a:rPr sz="1000" spc="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até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seu</a:t>
            </a:r>
            <a:r>
              <a:rPr sz="1000" spc="6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julgamento</a:t>
            </a:r>
            <a:r>
              <a:rPr sz="1000" spc="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final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consequente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84117" y="1916875"/>
            <a:ext cx="5076190" cy="6926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latin typeface="Arial MT"/>
                <a:cs typeface="Arial MT"/>
              </a:rPr>
              <a:t>publicação;</a:t>
            </a:r>
            <a:endParaRPr sz="1000">
              <a:latin typeface="Arial MT"/>
              <a:cs typeface="Arial MT"/>
            </a:endParaRPr>
          </a:p>
          <a:p>
            <a:pPr marL="15875" marR="5080" indent="-635">
              <a:lnSpc>
                <a:spcPct val="104000"/>
              </a:lnSpc>
              <a:tabLst>
                <a:tab pos="466725" algn="l"/>
              </a:tabLst>
            </a:pPr>
            <a:r>
              <a:rPr sz="1000" spc="-25" dirty="0">
                <a:latin typeface="Arial MT"/>
                <a:cs typeface="Arial MT"/>
              </a:rPr>
              <a:t>b)</a:t>
            </a:r>
            <a:r>
              <a:rPr sz="1000" dirty="0">
                <a:latin typeface="Arial MT"/>
                <a:cs typeface="Arial MT"/>
              </a:rPr>
              <a:t>	Se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</a:t>
            </a:r>
            <a:r>
              <a:rPr sz="1000" spc="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caso</a:t>
            </a:r>
            <a:r>
              <a:rPr sz="1000" spc="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nosso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interesse,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nos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prazos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nas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formas</a:t>
            </a:r>
            <a:r>
              <a:rPr sz="1000" spc="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legais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regimentais, </a:t>
            </a:r>
            <a:r>
              <a:rPr sz="1000" spc="-25" dirty="0">
                <a:latin typeface="Arial MT"/>
                <a:cs typeface="Arial MT"/>
              </a:rPr>
              <a:t>exercer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direito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6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defesa,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interpor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recursos</a:t>
            </a:r>
            <a:r>
              <a:rPr sz="1000" dirty="0">
                <a:latin typeface="Arial MT"/>
                <a:cs typeface="Arial MT"/>
              </a:rPr>
              <a:t> e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que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mais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couber.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00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</a:pPr>
            <a:r>
              <a:rPr sz="1000" dirty="0">
                <a:latin typeface="Arial MT"/>
                <a:cs typeface="Arial MT"/>
              </a:rPr>
              <a:t>LOCAL e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DATA: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i="1" dirty="0">
                <a:latin typeface="Arial"/>
                <a:cs typeface="Arial"/>
              </a:rPr>
              <a:t>Guarulhos,</a:t>
            </a:r>
            <a:r>
              <a:rPr sz="1000" i="1" spc="3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08 março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dirty="0">
                <a:latin typeface="Arial MT"/>
                <a:cs typeface="Arial MT"/>
              </a:rPr>
              <a:t>óe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i="1" spc="-20" dirty="0">
                <a:latin typeface="Arial"/>
                <a:cs typeface="Arial"/>
              </a:rPr>
              <a:t>2023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5"/>
              </a:spcBef>
            </a:pPr>
            <a:r>
              <a:rPr sz="1000" u="sng" spc="-30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AUTORIDADE</a:t>
            </a:r>
            <a:r>
              <a:rPr sz="1000" u="sng" spc="15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 </a:t>
            </a:r>
            <a:r>
              <a:rPr sz="1000" b="1" u="sng" spc="-4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MÁXIMA</a:t>
            </a:r>
            <a:r>
              <a:rPr sz="1000" b="1" u="sng" spc="2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20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DO</a:t>
            </a:r>
            <a:r>
              <a:rPr sz="1000" u="sng" spc="-45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 </a:t>
            </a:r>
            <a:r>
              <a:rPr sz="1000" u="sng" spc="-25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ÓRGÃO</a:t>
            </a:r>
            <a:r>
              <a:rPr sz="1000" u="sng" spc="-15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 </a:t>
            </a:r>
            <a:r>
              <a:rPr sz="1000" b="1" u="sng" spc="-3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PÚBLICO</a:t>
            </a:r>
            <a:r>
              <a:rPr sz="1000" b="1" u="sng" spc="-1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10" dirty="0">
                <a:uFill>
                  <a:solidFill>
                    <a:srgbClr val="1C1C1C"/>
                  </a:solidFill>
                </a:uFill>
                <a:latin typeface="Arial MT"/>
                <a:cs typeface="Arial MT"/>
              </a:rPr>
              <a:t>PARCEIRO:</a:t>
            </a:r>
            <a:endParaRPr sz="1000">
              <a:latin typeface="Arial MT"/>
              <a:cs typeface="Arial MT"/>
            </a:endParaRPr>
          </a:p>
          <a:p>
            <a:pPr marL="13970">
              <a:lnSpc>
                <a:spcPct val="100000"/>
              </a:lnSpc>
              <a:spcBef>
                <a:spcPts val="70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Gustavo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Henúc</a:t>
            </a:r>
            <a:r>
              <a:rPr sz="1000" i="1" spc="-3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Costa</a:t>
            </a: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25"/>
              </a:spcBef>
            </a:pPr>
            <a:r>
              <a:rPr sz="1000" spc="-25" dirty="0">
                <a:latin typeface="Arial MT"/>
                <a:cs typeface="Arial MT"/>
              </a:rPr>
              <a:t>Cargo: </a:t>
            </a:r>
            <a:r>
              <a:rPr sz="1000" i="1" spc="-10" dirty="0">
                <a:latin typeface="Arial"/>
                <a:cs typeface="Arial"/>
              </a:rPr>
              <a:t>Prefeito</a:t>
            </a: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70"/>
              </a:spcBef>
            </a:pPr>
            <a:r>
              <a:rPr sz="1000" spc="-25" dirty="0">
                <a:latin typeface="Arial MT"/>
                <a:cs typeface="Arial MT"/>
              </a:rPr>
              <a:t>CPF: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i="1" spc="-35" dirty="0">
                <a:latin typeface="Arial"/>
                <a:cs typeface="Arial"/>
              </a:rPr>
              <a:t>313.006.468-</a:t>
            </a:r>
            <a:r>
              <a:rPr sz="1000" i="1" spc="-25" dirty="0">
                <a:latin typeface="Arial"/>
                <a:cs typeface="Arial"/>
              </a:rPr>
              <a:t>02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0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</a:pPr>
            <a:r>
              <a:rPr sz="1000" b="1" u="sng" spc="-5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ORDENADOR</a:t>
            </a:r>
            <a:r>
              <a:rPr sz="1000" b="1" u="sng" spc="5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DE</a:t>
            </a:r>
            <a:r>
              <a:rPr sz="1000" b="1" u="sng" spc="-4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DESPESA</a:t>
            </a:r>
            <a:r>
              <a:rPr sz="1000" b="1" u="sng" spc="3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2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DO</a:t>
            </a:r>
            <a:r>
              <a:rPr sz="1000" b="1" u="sng" spc="-4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ÓRGÃO</a:t>
            </a:r>
            <a:r>
              <a:rPr sz="1000" b="1" u="sng" spc="-1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3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PÚBLICO</a:t>
            </a:r>
            <a:r>
              <a:rPr sz="1000" b="1" u="sng" spc="-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PARCEIRO:</a:t>
            </a:r>
            <a:endParaRPr sz="1000">
              <a:latin typeface="Arial"/>
              <a:cs typeface="Arial"/>
            </a:endParaRPr>
          </a:p>
          <a:p>
            <a:pPr marL="17780" marR="3368675" indent="-635">
              <a:lnSpc>
                <a:spcPct val="104000"/>
              </a:lnSpc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i="1" spc="-25" dirty="0">
                <a:latin typeface="Arial"/>
                <a:cs typeface="Arial"/>
              </a:rPr>
              <a:t>Alex</a:t>
            </a:r>
            <a:r>
              <a:rPr sz="1000" i="1" spc="35" dirty="0">
                <a:latin typeface="Arial"/>
                <a:cs typeface="Arial"/>
              </a:rPr>
              <a:t> </a:t>
            </a:r>
            <a:r>
              <a:rPr sz="1000" i="1" spc="-30" dirty="0">
                <a:latin typeface="Arial"/>
                <a:cs typeface="Arial"/>
              </a:rPr>
              <a:t>Viterale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20" dirty="0">
                <a:latin typeface="Arial"/>
                <a:cs typeface="Arial"/>
              </a:rPr>
              <a:t>Sousa </a:t>
            </a:r>
            <a:r>
              <a:rPr sz="1000" spc="-25" dirty="0">
                <a:latin typeface="Arial MT"/>
                <a:cs typeface="Arial MT"/>
              </a:rPr>
              <a:t>Cargo: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Secretáúo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6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Educação </a:t>
            </a:r>
            <a:r>
              <a:rPr sz="1000" spc="-30" dirty="0">
                <a:latin typeface="Arial MT"/>
                <a:cs typeface="Arial MT"/>
              </a:rPr>
              <a:t>CPF:</a:t>
            </a:r>
            <a:r>
              <a:rPr sz="1000" spc="70" dirty="0">
                <a:latin typeface="Arial MT"/>
                <a:cs typeface="Arial MT"/>
              </a:rPr>
              <a:t> </a:t>
            </a:r>
            <a:r>
              <a:rPr sz="1000" i="1" spc="-40" dirty="0">
                <a:latin typeface="Arial"/>
                <a:cs typeface="Arial"/>
              </a:rPr>
              <a:t>373.406.318-</a:t>
            </a:r>
            <a:r>
              <a:rPr sz="1000" i="1" spc="-25" dirty="0">
                <a:latin typeface="Arial"/>
                <a:cs typeface="Arial"/>
              </a:rPr>
              <a:t>36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</a:pPr>
            <a:r>
              <a:rPr sz="1000" b="1" u="sng" spc="-5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AUTORIDADE</a:t>
            </a:r>
            <a:r>
              <a:rPr sz="1000" b="1" u="sng" spc="3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4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MÁXIMA</a:t>
            </a:r>
            <a:r>
              <a:rPr sz="1000" b="1" u="sng" spc="2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DA</a:t>
            </a:r>
            <a:r>
              <a:rPr sz="1000" b="1" u="sng" spc="-2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4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ENTIDADE</a:t>
            </a:r>
            <a:r>
              <a:rPr sz="1000" b="1" u="sng" spc="15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1C1C1C"/>
                  </a:solidFill>
                </a:uFill>
                <a:latin typeface="Arial"/>
                <a:cs typeface="Arial"/>
              </a:rPr>
              <a:t>BENEFICIÁRIA: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50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Antonio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Gomes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da</a:t>
            </a:r>
            <a:r>
              <a:rPr sz="1000" i="1" spc="-3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Silva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45"/>
              </a:spcBef>
            </a:pPr>
            <a:r>
              <a:rPr sz="1000" spc="-30" dirty="0">
                <a:latin typeface="Arial MT"/>
                <a:cs typeface="Arial MT"/>
              </a:rPr>
              <a:t>Cargo: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Presidente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75"/>
              </a:spcBef>
            </a:pPr>
            <a:r>
              <a:rPr sz="1000" spc="-35" dirty="0">
                <a:latin typeface="Arial MT"/>
                <a:cs typeface="Arial MT"/>
              </a:rPr>
              <a:t>CPF: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878.648.008-</a:t>
            </a:r>
            <a:r>
              <a:rPr sz="1000" i="1" spc="-25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0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tabLst>
                <a:tab pos="3091180" algn="l"/>
              </a:tabLst>
            </a:pPr>
            <a:r>
              <a:rPr sz="1000" dirty="0">
                <a:latin typeface="Arial MT"/>
                <a:cs typeface="Arial MT"/>
              </a:rPr>
              <a:t>Res</a:t>
            </a:r>
            <a:r>
              <a:rPr sz="1000" spc="3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onsáveis</a:t>
            </a:r>
            <a:r>
              <a:rPr sz="1000" spc="190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ue assinaram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a”uste</a:t>
            </a:r>
            <a:r>
              <a:rPr sz="1000" spc="4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</a:t>
            </a:r>
            <a:r>
              <a:rPr sz="1000" spc="210" dirty="0">
                <a:latin typeface="Arial MT"/>
                <a:cs typeface="Arial MT"/>
              </a:rPr>
              <a:t>  </a:t>
            </a:r>
            <a:r>
              <a:rPr sz="1000" spc="-10" dirty="0">
                <a:latin typeface="Arial MT"/>
                <a:cs typeface="Arial MT"/>
              </a:rPr>
              <a:t>Parecer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10" dirty="0">
                <a:latin typeface="Arial MT"/>
                <a:cs typeface="Arial MT"/>
              </a:rPr>
              <a:t>onclusi</a:t>
            </a:r>
            <a:endParaRPr sz="100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20"/>
              </a:spcBef>
            </a:pPr>
            <a:r>
              <a:rPr sz="1000" b="1" spc="-30" dirty="0">
                <a:latin typeface="Arial"/>
                <a:cs typeface="Arial"/>
              </a:rPr>
              <a:t>PELO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45" dirty="0">
                <a:latin typeface="Arial"/>
                <a:cs typeface="Arial"/>
              </a:rPr>
              <a:t>ÓRGÃO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35" dirty="0">
                <a:latin typeface="Arial"/>
                <a:cs typeface="Arial"/>
              </a:rPr>
              <a:t>PÚBLICO</a:t>
            </a:r>
            <a:r>
              <a:rPr sz="1000" b="1" spc="3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PARCEIRO.</a:t>
            </a:r>
            <a:endParaRPr sz="1000">
              <a:latin typeface="Arial"/>
              <a:cs typeface="Arial"/>
            </a:endParaRPr>
          </a:p>
          <a:p>
            <a:pPr marL="14604" marR="3368675" indent="-635">
              <a:lnSpc>
                <a:spcPct val="104000"/>
              </a:lnSpc>
              <a:spcBef>
                <a:spcPts val="25"/>
              </a:spcBef>
            </a:pPr>
            <a:r>
              <a:rPr sz="1000" spc="-25" dirty="0">
                <a:latin typeface="Arial MT"/>
                <a:cs typeface="Arial MT"/>
              </a:rPr>
              <a:t>Nome: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Alex </a:t>
            </a:r>
            <a:r>
              <a:rPr sz="1000" i="1" spc="-25" dirty="0">
                <a:latin typeface="Arial"/>
                <a:cs typeface="Arial"/>
              </a:rPr>
              <a:t>Viterale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de</a:t>
            </a:r>
            <a:r>
              <a:rPr sz="1000" i="1" spc="-50" dirty="0">
                <a:latin typeface="Arial"/>
                <a:cs typeface="Arial"/>
              </a:rPr>
              <a:t> </a:t>
            </a:r>
            <a:r>
              <a:rPr sz="1000" i="1" spc="-20" dirty="0">
                <a:latin typeface="Arial"/>
                <a:cs typeface="Arial"/>
              </a:rPr>
              <a:t>Sous </a:t>
            </a:r>
            <a:r>
              <a:rPr sz="1000" spc="-25" dirty="0">
                <a:latin typeface="Arial MT"/>
                <a:cs typeface="Arial MT"/>
              </a:rPr>
              <a:t>Cargo: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Secretáúo</a:t>
            </a:r>
            <a:r>
              <a:rPr sz="1000" i="1" dirty="0">
                <a:latin typeface="Arial"/>
                <a:cs typeface="Arial"/>
              </a:rPr>
              <a:t> de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25" dirty="0">
                <a:latin typeface="Arial"/>
                <a:cs typeface="Arial"/>
              </a:rPr>
              <a:t>Educação </a:t>
            </a:r>
            <a:r>
              <a:rPr sz="1000" spc="-25" dirty="0">
                <a:latin typeface="Arial MT"/>
                <a:cs typeface="Arial MT"/>
              </a:rPr>
              <a:t>CPF: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373.406.318-</a:t>
            </a:r>
            <a:r>
              <a:rPr sz="1000" i="1" spc="-25" dirty="0">
                <a:latin typeface="Arial"/>
                <a:cs typeface="Arial"/>
              </a:rPr>
              <a:t>36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70"/>
              </a:spcBef>
            </a:pPr>
            <a:r>
              <a:rPr sz="1000" spc="-10" dirty="0">
                <a:latin typeface="Arial MT"/>
                <a:cs typeface="Arial MT"/>
              </a:rPr>
              <a:t>Assinatura: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000">
              <a:latin typeface="Arial MT"/>
              <a:cs typeface="Arial MT"/>
            </a:endParaRPr>
          </a:p>
          <a:p>
            <a:pPr marL="17145">
              <a:lnSpc>
                <a:spcPct val="100000"/>
              </a:lnSpc>
              <a:tabLst>
                <a:tab pos="1351280" algn="l"/>
              </a:tabLst>
            </a:pPr>
            <a:r>
              <a:rPr sz="1000" dirty="0">
                <a:latin typeface="Arial MT"/>
                <a:cs typeface="Arial MT"/>
              </a:rPr>
              <a:t>Res</a:t>
            </a:r>
            <a:r>
              <a:rPr sz="1000" spc="3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onsáveis</a:t>
            </a:r>
            <a:r>
              <a:rPr sz="1000" spc="185" dirty="0">
                <a:latin typeface="Arial MT"/>
                <a:cs typeface="Arial MT"/>
              </a:rPr>
              <a:t>  </a:t>
            </a:r>
            <a:r>
              <a:rPr sz="1000" spc="-50" dirty="0">
                <a:latin typeface="Arial MT"/>
                <a:cs typeface="Arial MT"/>
              </a:rPr>
              <a:t>u</a:t>
            </a:r>
            <a:r>
              <a:rPr sz="1000" dirty="0">
                <a:latin typeface="Arial MT"/>
                <a:cs typeface="Arial MT"/>
              </a:rPr>
              <a:t>	naram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a”uste</a:t>
            </a:r>
            <a:r>
              <a:rPr sz="1000" spc="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e/ou</a:t>
            </a:r>
            <a:r>
              <a:rPr sz="1000" spc="150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resta</a:t>
            </a:r>
            <a:r>
              <a:rPr sz="1000" spc="2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ã</a:t>
            </a:r>
            <a:r>
              <a:rPr sz="1000" spc="145" dirty="0">
                <a:latin typeface="Arial MT"/>
                <a:cs typeface="Arial MT"/>
              </a:rPr>
              <a:t> 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contas:</a:t>
            </a:r>
            <a:endParaRPr sz="1000">
              <a:latin typeface="Arial MT"/>
              <a:cs typeface="Arial MT"/>
            </a:endParaRPr>
          </a:p>
          <a:p>
            <a:pPr marL="17780">
              <a:lnSpc>
                <a:spcPct val="100000"/>
              </a:lnSpc>
              <a:spcBef>
                <a:spcPts val="25"/>
              </a:spcBef>
            </a:pPr>
            <a:r>
              <a:rPr sz="1000" b="1" spc="-30" dirty="0">
                <a:latin typeface="Arial"/>
                <a:cs typeface="Arial"/>
              </a:rPr>
              <a:t>PELA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35" dirty="0">
                <a:latin typeface="Arial"/>
                <a:cs typeface="Arial"/>
              </a:rPr>
              <a:t>ENTIDADE</a:t>
            </a:r>
            <a:r>
              <a:rPr sz="1000" b="1" spc="-10" dirty="0">
                <a:latin typeface="Arial"/>
                <a:cs typeface="Arial"/>
              </a:rPr>
              <a:t> PARCEIRA: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5"/>
              </a:spcBef>
            </a:pPr>
            <a:r>
              <a:rPr sz="1000" spc="-30" dirty="0">
                <a:latin typeface="Arial MT"/>
                <a:cs typeface="Arial MT"/>
              </a:rPr>
              <a:t>Nome: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i="1" spc="-30" dirty="0">
                <a:latin typeface="Arial"/>
                <a:cs typeface="Arial"/>
              </a:rPr>
              <a:t>Antonio </a:t>
            </a:r>
            <a:r>
              <a:rPr sz="1000" i="1" spc="-25" dirty="0">
                <a:latin typeface="Arial"/>
                <a:cs typeface="Arial"/>
              </a:rPr>
              <a:t>Gomes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da</a:t>
            </a:r>
            <a:r>
              <a:rPr sz="1000" i="1" spc="-5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Silva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70"/>
              </a:spcBef>
            </a:pPr>
            <a:r>
              <a:rPr sz="1000" spc="-30" dirty="0">
                <a:latin typeface="Arial MT"/>
                <a:cs typeface="Arial MT"/>
              </a:rPr>
              <a:t>Cargo: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i="1" spc="-10" dirty="0">
                <a:latin typeface="Arial"/>
                <a:cs typeface="Arial"/>
              </a:rPr>
              <a:t>Presidente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50"/>
              </a:spcBef>
            </a:pPr>
            <a:r>
              <a:rPr sz="1000" spc="-30" dirty="0">
                <a:latin typeface="Arial MT"/>
                <a:cs typeface="Arial MT"/>
              </a:rPr>
              <a:t>CPF:</a:t>
            </a:r>
            <a:r>
              <a:rPr sz="1000" spc="75" dirty="0">
                <a:latin typeface="Arial MT"/>
                <a:cs typeface="Arial MT"/>
              </a:rPr>
              <a:t> </a:t>
            </a:r>
            <a:r>
              <a:rPr sz="1000" i="1" spc="-35" dirty="0">
                <a:latin typeface="Arial"/>
                <a:cs typeface="Arial"/>
              </a:rPr>
              <a:t>878.648.008-</a:t>
            </a:r>
            <a:r>
              <a:rPr sz="1000" i="1" spc="-25" dirty="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25"/>
              </a:spcBef>
              <a:tabLst>
                <a:tab pos="766445" algn="l"/>
              </a:tabLst>
            </a:pPr>
            <a:r>
              <a:rPr sz="1000" spc="-10" dirty="0">
                <a:latin typeface="Arial MT"/>
                <a:cs typeface="Arial MT"/>
              </a:rPr>
              <a:t>Assinatura:</a:t>
            </a:r>
            <a:r>
              <a:rPr sz="1000" dirty="0">
                <a:latin typeface="Arial MT"/>
                <a:cs typeface="Arial MT"/>
              </a:rPr>
              <a:t>	</a:t>
            </a:r>
            <a:r>
              <a:rPr sz="1000" spc="-50" dirty="0">
                <a:solidFill>
                  <a:srgbClr val="5E549A"/>
                </a:solidFill>
                <a:latin typeface="Arial MT"/>
                <a:cs typeface="Arial MT"/>
              </a:rPr>
              <a:t>°</a:t>
            </a:r>
            <a:endParaRPr sz="1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1000">
              <a:latin typeface="Arial MT"/>
              <a:cs typeface="Arial MT"/>
            </a:endParaRPr>
          </a:p>
          <a:p>
            <a:pPr marL="17780">
              <a:lnSpc>
                <a:spcPct val="100000"/>
              </a:lnSpc>
            </a:pPr>
            <a:r>
              <a:rPr sz="1000" b="1" u="sng" spc="-30" dirty="0">
                <a:uFill>
                  <a:solidFill>
                    <a:srgbClr val="0F0F0F"/>
                  </a:solidFill>
                </a:uFill>
                <a:latin typeface="Arial"/>
                <a:cs typeface="Arial"/>
              </a:rPr>
              <a:t>Demais </a:t>
            </a:r>
            <a:r>
              <a:rPr sz="1000" b="1" u="sng" spc="-10" dirty="0">
                <a:uFill>
                  <a:solidFill>
                    <a:srgbClr val="0F0F0F"/>
                  </a:solidFill>
                </a:uFill>
                <a:latin typeface="Arial"/>
                <a:cs typeface="Arial"/>
              </a:rPr>
              <a:t>Responsáveis:</a:t>
            </a:r>
            <a:endParaRPr sz="1000">
              <a:latin typeface="Arial"/>
              <a:cs typeface="Arial"/>
            </a:endParaRPr>
          </a:p>
          <a:p>
            <a:pPr marL="19050" marR="477520" indent="-1905">
              <a:lnSpc>
                <a:spcPct val="104000"/>
              </a:lnSpc>
            </a:pPr>
            <a:r>
              <a:rPr sz="1000" spc="-20" dirty="0">
                <a:latin typeface="Arial MT"/>
                <a:cs typeface="Arial MT"/>
              </a:rPr>
              <a:t>Tipo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ato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sob</a:t>
            </a:r>
            <a:r>
              <a:rPr sz="1000" spc="-30" dirty="0">
                <a:latin typeface="Arial MT"/>
                <a:cs typeface="Arial MT"/>
              </a:rPr>
              <a:t> sua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responsabilidade: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Aç6es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35" dirty="0">
                <a:latin typeface="Arial MT"/>
                <a:cs typeface="Arial MT"/>
              </a:rPr>
              <a:t>acompanhamento,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35" dirty="0">
                <a:latin typeface="Arial MT"/>
                <a:cs typeface="Arial MT"/>
              </a:rPr>
              <a:t>monitoramento</a:t>
            </a:r>
            <a:r>
              <a:rPr sz="1000" spc="80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e </a:t>
            </a:r>
            <a:r>
              <a:rPr sz="1000" spc="-30" dirty="0">
                <a:latin typeface="Arial MT"/>
                <a:cs typeface="Arial MT"/>
              </a:rPr>
              <a:t>avaliação,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prestação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contas.</a:t>
            </a:r>
            <a:endParaRPr sz="1000">
              <a:latin typeface="Arial MT"/>
              <a:cs typeface="Arial MT"/>
            </a:endParaRPr>
          </a:p>
          <a:p>
            <a:pPr marL="17145">
              <a:lnSpc>
                <a:spcPct val="100000"/>
              </a:lnSpc>
              <a:spcBef>
                <a:spcPts val="25"/>
              </a:spcBef>
            </a:pPr>
            <a:r>
              <a:rPr sz="1000" spc="-25" dirty="0">
                <a:latin typeface="Arial MT"/>
                <a:cs typeface="Arial MT"/>
              </a:rPr>
              <a:t>Nome: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i="1" spc="-20" dirty="0">
                <a:latin typeface="Arial"/>
                <a:cs typeface="Arial"/>
              </a:rPr>
              <a:t>Maria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spc="-30" dirty="0">
                <a:latin typeface="Arial"/>
                <a:cs typeface="Arial"/>
              </a:rPr>
              <a:t>Angela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Gianetti</a:t>
            </a:r>
            <a:endParaRPr sz="1000">
              <a:latin typeface="Arial"/>
              <a:cs typeface="Arial"/>
            </a:endParaRPr>
          </a:p>
          <a:p>
            <a:pPr marL="20320" marR="307975" indent="-3175">
              <a:lnSpc>
                <a:spcPct val="102000"/>
              </a:lnSpc>
              <a:spcBef>
                <a:spcPts val="25"/>
              </a:spcBef>
            </a:pPr>
            <a:r>
              <a:rPr sz="1000" spc="-25" dirty="0">
                <a:latin typeface="Arial MT"/>
                <a:cs typeface="Arial MT"/>
              </a:rPr>
              <a:t>Cargo: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Diretora</a:t>
            </a:r>
            <a:r>
              <a:rPr sz="1000" spc="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DepartCento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de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Planejame</a:t>
            </a:r>
            <a:r>
              <a:rPr sz="1000" spc="2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to</a:t>
            </a:r>
            <a:r>
              <a:rPr sz="1000" spc="-3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da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Educ</a:t>
            </a:r>
            <a:r>
              <a:rPr sz="1000" spc="22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çào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/</a:t>
            </a:r>
            <a:r>
              <a:rPr sz="1000" spc="-4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Gestora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do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Termo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 </a:t>
            </a:r>
            <a:r>
              <a:rPr sz="1000" spc="-35" dirty="0">
                <a:latin typeface="Arial MT"/>
                <a:cs typeface="Arial MT"/>
              </a:rPr>
              <a:t>Colaboração</a:t>
            </a:r>
            <a:r>
              <a:rPr sz="1000" spc="5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(em</a:t>
            </a:r>
            <a:r>
              <a:rPr sz="1000" spc="-3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substituiçà</a:t>
            </a:r>
            <a:endParaRPr sz="1000">
              <a:latin typeface="Arial MT"/>
              <a:cs typeface="Arial MT"/>
            </a:endParaRPr>
          </a:p>
          <a:p>
            <a:pPr marL="20320">
              <a:lnSpc>
                <a:spcPct val="100000"/>
              </a:lnSpc>
              <a:spcBef>
                <a:spcPts val="45"/>
              </a:spcBef>
            </a:pPr>
            <a:r>
              <a:rPr sz="1000" spc="-25" dirty="0">
                <a:latin typeface="Arial MT"/>
                <a:cs typeface="Arial MT"/>
              </a:rPr>
              <a:t>CPF: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30" dirty="0">
                <a:latin typeface="Arial MT"/>
                <a:cs typeface="Arial MT"/>
              </a:rPr>
              <a:t>011.239.688-</a:t>
            </a:r>
            <a:r>
              <a:rPr sz="1000" spc="-25" dirty="0">
                <a:latin typeface="Arial MT"/>
                <a:cs typeface="Arial MT"/>
              </a:rPr>
              <a:t>70</a:t>
            </a:r>
            <a:endParaRPr sz="1000">
              <a:latin typeface="Arial MT"/>
              <a:cs typeface="Arial MT"/>
            </a:endParaRPr>
          </a:p>
          <a:p>
            <a:pPr marL="20955">
              <a:lnSpc>
                <a:spcPct val="100000"/>
              </a:lnSpc>
              <a:spcBef>
                <a:spcPts val="70"/>
              </a:spcBef>
            </a:pPr>
            <a:r>
              <a:rPr sz="1000" spc="-10" dirty="0">
                <a:latin typeface="Arial MT"/>
                <a:cs typeface="Arial MT"/>
              </a:rPr>
              <a:t>Assinatura: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1082</Words>
  <Application>Microsoft Office PowerPoint</Application>
  <PresentationFormat>Personalizar</PresentationFormat>
  <Paragraphs>106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Arial MT</vt:lpstr>
      <vt:lpstr>Calibri</vt:lpstr>
      <vt:lpstr>Cambria</vt:lpstr>
      <vt:lpstr>Courier New</vt:lpstr>
      <vt:lpstr>Times New Roman</vt:lpstr>
      <vt:lpstr>Office Theme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2025-06-05T15:35:47Z</dcterms:created>
  <dcterms:modified xsi:type="dcterms:W3CDTF">2025-06-05T15:36:30Z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2025-06-05T00:00:00Z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2025-06-05T00:00:00Z</vt:filetime>
  </property>
</Properties>
</file>