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7505700" cy="10610850"/>
  <p:notesSz cx="7505700" cy="10610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2562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3403" y="3289363"/>
            <a:ext cx="6385242" cy="22282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26807" y="5942076"/>
            <a:ext cx="5258435" cy="2652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5602" y="2440495"/>
            <a:ext cx="3267741" cy="70031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68705" y="2440495"/>
            <a:ext cx="3267741" cy="70031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5602" y="424434"/>
            <a:ext cx="6760845" cy="16977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5602" y="2440495"/>
            <a:ext cx="6760845" cy="70031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54097" y="9868091"/>
            <a:ext cx="2403856" cy="5305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5602" y="9868091"/>
            <a:ext cx="1727771" cy="5305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08676" y="9868091"/>
            <a:ext cx="1727771" cy="5305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1.png"/><Relationship Id="rId3" Type="http://schemas.openxmlformats.org/officeDocument/2006/relationships/image" Target="../media/image86.jpg"/><Relationship Id="rId7" Type="http://schemas.openxmlformats.org/officeDocument/2006/relationships/image" Target="../media/image90.png"/><Relationship Id="rId2" Type="http://schemas.openxmlformats.org/officeDocument/2006/relationships/image" Target="../media/image8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9.jpg"/><Relationship Id="rId5" Type="http://schemas.openxmlformats.org/officeDocument/2006/relationships/image" Target="../media/image88.jpg"/><Relationship Id="rId4" Type="http://schemas.openxmlformats.org/officeDocument/2006/relationships/image" Target="../media/image87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18.png"/><Relationship Id="rId20" Type="http://schemas.openxmlformats.org/officeDocument/2006/relationships/image" Target="../media/image2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19" Type="http://schemas.openxmlformats.org/officeDocument/2006/relationships/image" Target="../media/image21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34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12" Type="http://schemas.openxmlformats.org/officeDocument/2006/relationships/image" Target="../media/image33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g"/><Relationship Id="rId7" Type="http://schemas.openxmlformats.org/officeDocument/2006/relationships/image" Target="../media/image40.png"/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9.jpg"/><Relationship Id="rId5" Type="http://schemas.openxmlformats.org/officeDocument/2006/relationships/image" Target="../media/image38.png"/><Relationship Id="rId4" Type="http://schemas.openxmlformats.org/officeDocument/2006/relationships/image" Target="../media/image37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13" Type="http://schemas.openxmlformats.org/officeDocument/2006/relationships/image" Target="../media/image56.png"/><Relationship Id="rId18" Type="http://schemas.openxmlformats.org/officeDocument/2006/relationships/image" Target="../media/image61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12" Type="http://schemas.openxmlformats.org/officeDocument/2006/relationships/image" Target="../media/image55.png"/><Relationship Id="rId17" Type="http://schemas.openxmlformats.org/officeDocument/2006/relationships/image" Target="../media/image60.png"/><Relationship Id="rId2" Type="http://schemas.openxmlformats.org/officeDocument/2006/relationships/image" Target="../media/image45.png"/><Relationship Id="rId16" Type="http://schemas.openxmlformats.org/officeDocument/2006/relationships/image" Target="../media/image59.png"/><Relationship Id="rId20" Type="http://schemas.openxmlformats.org/officeDocument/2006/relationships/image" Target="../media/image6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9.png"/><Relationship Id="rId11" Type="http://schemas.openxmlformats.org/officeDocument/2006/relationships/image" Target="../media/image54.png"/><Relationship Id="rId5" Type="http://schemas.openxmlformats.org/officeDocument/2006/relationships/image" Target="../media/image48.png"/><Relationship Id="rId15" Type="http://schemas.openxmlformats.org/officeDocument/2006/relationships/image" Target="../media/image58.png"/><Relationship Id="rId10" Type="http://schemas.openxmlformats.org/officeDocument/2006/relationships/image" Target="../media/image53.png"/><Relationship Id="rId19" Type="http://schemas.openxmlformats.org/officeDocument/2006/relationships/image" Target="../media/image62.png"/><Relationship Id="rId4" Type="http://schemas.openxmlformats.org/officeDocument/2006/relationships/image" Target="../media/image47.png"/><Relationship Id="rId9" Type="http://schemas.openxmlformats.org/officeDocument/2006/relationships/image" Target="../media/image52.png"/><Relationship Id="rId14" Type="http://schemas.openxmlformats.org/officeDocument/2006/relationships/image" Target="../media/image5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13" Type="http://schemas.openxmlformats.org/officeDocument/2006/relationships/image" Target="../media/image75.png"/><Relationship Id="rId3" Type="http://schemas.openxmlformats.org/officeDocument/2006/relationships/image" Target="../media/image65.png"/><Relationship Id="rId7" Type="http://schemas.openxmlformats.org/officeDocument/2006/relationships/image" Target="../media/image69.png"/><Relationship Id="rId12" Type="http://schemas.openxmlformats.org/officeDocument/2006/relationships/image" Target="../media/image74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8.png"/><Relationship Id="rId11" Type="http://schemas.openxmlformats.org/officeDocument/2006/relationships/image" Target="../media/image73.png"/><Relationship Id="rId5" Type="http://schemas.openxmlformats.org/officeDocument/2006/relationships/image" Target="../media/image67.png"/><Relationship Id="rId10" Type="http://schemas.openxmlformats.org/officeDocument/2006/relationships/image" Target="../media/image72.png"/><Relationship Id="rId4" Type="http://schemas.openxmlformats.org/officeDocument/2006/relationships/image" Target="../media/image66.png"/><Relationship Id="rId9" Type="http://schemas.openxmlformats.org/officeDocument/2006/relationships/image" Target="../media/image71.png"/><Relationship Id="rId14" Type="http://schemas.openxmlformats.org/officeDocument/2006/relationships/image" Target="../media/image7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.jpg"/><Relationship Id="rId7" Type="http://schemas.openxmlformats.org/officeDocument/2006/relationships/image" Target="../media/image82.jpg"/><Relationship Id="rId2" Type="http://schemas.openxmlformats.org/officeDocument/2006/relationships/image" Target="../media/image7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1.png"/><Relationship Id="rId5" Type="http://schemas.openxmlformats.org/officeDocument/2006/relationships/image" Target="../media/image80.jpg"/><Relationship Id="rId4" Type="http://schemas.openxmlformats.org/officeDocument/2006/relationships/image" Target="../media/image79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4.png"/><Relationship Id="rId2" Type="http://schemas.openxmlformats.org/officeDocument/2006/relationships/image" Target="../media/image8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8284" y="9769702"/>
            <a:ext cx="7255042" cy="80611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85110" y="192568"/>
            <a:ext cx="5390147" cy="60157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7346784" y="159481"/>
            <a:ext cx="0" cy="5706110"/>
          </a:xfrm>
          <a:custGeom>
            <a:avLst/>
            <a:gdLst/>
            <a:ahLst/>
            <a:cxnLst/>
            <a:rect l="l" t="t" r="r" b="b"/>
            <a:pathLst>
              <a:path h="5706110">
                <a:moveTo>
                  <a:pt x="0" y="5705975"/>
                </a:moveTo>
                <a:lnTo>
                  <a:pt x="0" y="0"/>
                </a:lnTo>
              </a:path>
            </a:pathLst>
          </a:custGeom>
          <a:ln w="3175">
            <a:solidFill>
              <a:srgbClr val="0F0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120315" y="45181"/>
            <a:ext cx="7387590" cy="10542905"/>
            <a:chOff x="120315" y="45181"/>
            <a:chExt cx="7387590" cy="10542905"/>
          </a:xfrm>
        </p:grpSpPr>
        <p:sp>
          <p:nvSpPr>
            <p:cNvPr id="6" name="object 6"/>
            <p:cNvSpPr/>
            <p:nvPr/>
          </p:nvSpPr>
          <p:spPr>
            <a:xfrm>
              <a:off x="7503194" y="45181"/>
              <a:ext cx="0" cy="10542905"/>
            </a:xfrm>
            <a:custGeom>
              <a:avLst/>
              <a:gdLst/>
              <a:ahLst/>
              <a:cxnLst/>
              <a:rect l="l" t="t" r="r" b="b"/>
              <a:pathLst>
                <a:path h="10542905">
                  <a:moveTo>
                    <a:pt x="0" y="1054266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F0F0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20315" y="10578825"/>
              <a:ext cx="7387590" cy="3175"/>
            </a:xfrm>
            <a:custGeom>
              <a:avLst/>
              <a:gdLst/>
              <a:ahLst/>
              <a:cxnLst/>
              <a:rect l="l" t="t" r="r" b="b"/>
              <a:pathLst>
                <a:path w="7387590" h="3175">
                  <a:moveTo>
                    <a:pt x="7387415" y="3007"/>
                  </a:moveTo>
                  <a:lnTo>
                    <a:pt x="0" y="3007"/>
                  </a:lnTo>
                  <a:lnTo>
                    <a:pt x="0" y="0"/>
                  </a:lnTo>
                  <a:lnTo>
                    <a:pt x="7387415" y="0"/>
                  </a:lnTo>
                  <a:lnTo>
                    <a:pt x="7387415" y="3007"/>
                  </a:lnTo>
                  <a:close/>
                </a:path>
              </a:pathLst>
            </a:custGeom>
            <a:solidFill>
              <a:srgbClr val="0F0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787190" y="173017"/>
              <a:ext cx="1549400" cy="0"/>
            </a:xfrm>
            <a:custGeom>
              <a:avLst/>
              <a:gdLst/>
              <a:ahLst/>
              <a:cxnLst/>
              <a:rect l="l" t="t" r="r" b="b"/>
              <a:pathLst>
                <a:path w="1549400">
                  <a:moveTo>
                    <a:pt x="0" y="0"/>
                  </a:moveTo>
                  <a:lnTo>
                    <a:pt x="1549065" y="0"/>
                  </a:lnTo>
                </a:path>
              </a:pathLst>
            </a:custGeom>
            <a:ln w="3175">
              <a:solidFill>
                <a:srgbClr val="0F0F0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363327" y="5119497"/>
              <a:ext cx="114300" cy="126331"/>
            </a:xfrm>
            <a:prstGeom prst="rect">
              <a:avLst/>
            </a:prstGeom>
          </p:spPr>
        </p:pic>
      </p:grpSp>
      <p:sp>
        <p:nvSpPr>
          <p:cNvPr id="10" name="object 10"/>
          <p:cNvSpPr txBox="1"/>
          <p:nvPr/>
        </p:nvSpPr>
        <p:spPr>
          <a:xfrm>
            <a:off x="588637" y="725298"/>
            <a:ext cx="6123305" cy="22726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895475" marR="1374140" indent="-424815">
              <a:lnSpc>
                <a:spcPct val="133000"/>
              </a:lnSpc>
              <a:spcBef>
                <a:spcPts val="90"/>
              </a:spcBef>
            </a:pPr>
            <a:r>
              <a:rPr sz="950" spc="-105" dirty="0">
                <a:latin typeface="Arial Black"/>
                <a:cs typeface="Arial Black"/>
              </a:rPr>
              <a:t>DEf•lONSTRATlVO</a:t>
            </a:r>
            <a:r>
              <a:rPr sz="950" spc="-90" dirty="0">
                <a:latin typeface="Arial Black"/>
                <a:cs typeface="Arial Black"/>
              </a:rPr>
              <a:t> </a:t>
            </a:r>
            <a:r>
              <a:rPr sz="950" spc="-120" dirty="0">
                <a:latin typeface="Arial Black"/>
                <a:cs typeface="Arial Black"/>
              </a:rPr>
              <a:t>INTEGRAL</a:t>
            </a:r>
            <a:r>
              <a:rPr sz="950" spc="60" dirty="0">
                <a:latin typeface="Arial Black"/>
                <a:cs typeface="Arial Black"/>
              </a:rPr>
              <a:t> </a:t>
            </a:r>
            <a:r>
              <a:rPr sz="950" spc="-95" dirty="0">
                <a:latin typeface="Arial Black"/>
                <a:cs typeface="Arial Black"/>
              </a:rPr>
              <a:t>DAS</a:t>
            </a:r>
            <a:r>
              <a:rPr sz="950" spc="60" dirty="0">
                <a:latin typeface="Arial Black"/>
                <a:cs typeface="Arial Black"/>
              </a:rPr>
              <a:t> </a:t>
            </a:r>
            <a:r>
              <a:rPr sz="950" spc="-145" dirty="0">
                <a:latin typeface="Arial Black"/>
                <a:cs typeface="Arial Black"/>
              </a:rPr>
              <a:t>RECEITAS</a:t>
            </a:r>
            <a:r>
              <a:rPr sz="950" spc="130" dirty="0">
                <a:latin typeface="Arial Black"/>
                <a:cs typeface="Arial Black"/>
              </a:rPr>
              <a:t> </a:t>
            </a:r>
            <a:r>
              <a:rPr sz="950" spc="-35" dirty="0">
                <a:latin typeface="Arial Black"/>
                <a:cs typeface="Arial Black"/>
              </a:rPr>
              <a:t>E</a:t>
            </a:r>
            <a:r>
              <a:rPr sz="950" spc="-100" dirty="0">
                <a:latin typeface="Arial Black"/>
                <a:cs typeface="Arial Black"/>
              </a:rPr>
              <a:t> </a:t>
            </a:r>
            <a:r>
              <a:rPr sz="950" spc="-90" dirty="0">
                <a:latin typeface="Arial Black"/>
                <a:cs typeface="Arial Black"/>
              </a:rPr>
              <a:t>DESPESAS </a:t>
            </a:r>
            <a:r>
              <a:rPr sz="950" spc="-110" dirty="0">
                <a:latin typeface="Arial Black"/>
                <a:cs typeface="Arial Black"/>
              </a:rPr>
              <a:t>ANEXO</a:t>
            </a:r>
            <a:r>
              <a:rPr sz="950" spc="-20" dirty="0">
                <a:latin typeface="Arial Black"/>
                <a:cs typeface="Arial Black"/>
              </a:rPr>
              <a:t> </a:t>
            </a:r>
            <a:r>
              <a:rPr sz="950" spc="-90" dirty="0">
                <a:latin typeface="Arial Black"/>
                <a:cs typeface="Arial Black"/>
              </a:rPr>
              <a:t>RP</a:t>
            </a:r>
            <a:r>
              <a:rPr sz="950" spc="-55" dirty="0">
                <a:latin typeface="Arial Black"/>
                <a:cs typeface="Arial Black"/>
              </a:rPr>
              <a:t> </a:t>
            </a:r>
            <a:r>
              <a:rPr sz="950" spc="-60" dirty="0">
                <a:latin typeface="Arial Black"/>
                <a:cs typeface="Arial Black"/>
              </a:rPr>
              <a:t>10</a:t>
            </a:r>
            <a:r>
              <a:rPr sz="950" spc="-55" dirty="0">
                <a:latin typeface="Arial Black"/>
                <a:cs typeface="Arial Black"/>
              </a:rPr>
              <a:t> </a:t>
            </a:r>
            <a:r>
              <a:rPr sz="950" dirty="0">
                <a:latin typeface="Arial Black"/>
                <a:cs typeface="Arial Black"/>
              </a:rPr>
              <a:t>-</a:t>
            </a:r>
            <a:r>
              <a:rPr sz="950" spc="15" dirty="0">
                <a:latin typeface="Arial Black"/>
                <a:cs typeface="Arial Black"/>
              </a:rPr>
              <a:t> </a:t>
            </a:r>
            <a:r>
              <a:rPr sz="950" spc="-120" dirty="0">
                <a:latin typeface="Arial Black"/>
                <a:cs typeface="Arial Black"/>
              </a:rPr>
              <a:t>TERMO</a:t>
            </a:r>
            <a:r>
              <a:rPr sz="950" dirty="0">
                <a:latin typeface="Arial Black"/>
                <a:cs typeface="Arial Black"/>
              </a:rPr>
              <a:t> </a:t>
            </a:r>
            <a:r>
              <a:rPr sz="950" spc="-65" dirty="0">
                <a:latin typeface="Arial Black"/>
                <a:cs typeface="Arial Black"/>
              </a:rPr>
              <a:t>DE</a:t>
            </a:r>
            <a:r>
              <a:rPr sz="950" spc="-80" dirty="0">
                <a:latin typeface="Arial Black"/>
                <a:cs typeface="Arial Black"/>
              </a:rPr>
              <a:t> </a:t>
            </a:r>
            <a:r>
              <a:rPr sz="950" spc="-35" dirty="0">
                <a:latin typeface="Arial Black"/>
                <a:cs typeface="Arial Black"/>
              </a:rPr>
              <a:t>COLABORAÇÃO</a:t>
            </a:r>
            <a:endParaRPr sz="950">
              <a:latin typeface="Arial Black"/>
              <a:cs typeface="Arial Black"/>
            </a:endParaRPr>
          </a:p>
          <a:p>
            <a:pPr marL="19050">
              <a:lnSpc>
                <a:spcPct val="100000"/>
              </a:lnSpc>
              <a:spcBef>
                <a:spcPts val="425"/>
              </a:spcBef>
            </a:pPr>
            <a:r>
              <a:rPr sz="950" spc="-114" dirty="0">
                <a:latin typeface="Arial Black"/>
                <a:cs typeface="Arial Black"/>
              </a:rPr>
              <a:t>ÔRGÁO</a:t>
            </a:r>
            <a:r>
              <a:rPr sz="950" spc="5" dirty="0">
                <a:latin typeface="Arial Black"/>
                <a:cs typeface="Arial Black"/>
              </a:rPr>
              <a:t> </a:t>
            </a:r>
            <a:r>
              <a:rPr sz="950" spc="-120" dirty="0">
                <a:latin typeface="Arial Black"/>
                <a:cs typeface="Arial Black"/>
              </a:rPr>
              <a:t>PÚBLICO</a:t>
            </a:r>
            <a:r>
              <a:rPr sz="950" spc="80" dirty="0">
                <a:latin typeface="Arial Black"/>
                <a:cs typeface="Arial Black"/>
              </a:rPr>
              <a:t> </a:t>
            </a:r>
            <a:r>
              <a:rPr sz="950" spc="-105" dirty="0">
                <a:latin typeface="Arial Black"/>
                <a:cs typeface="Arial Black"/>
              </a:rPr>
              <a:t>PARCEIRO:</a:t>
            </a:r>
            <a:r>
              <a:rPr sz="950" spc="90" dirty="0">
                <a:latin typeface="Arial Black"/>
                <a:cs typeface="Arial Black"/>
              </a:rPr>
              <a:t> </a:t>
            </a:r>
            <a:r>
              <a:rPr sz="950" spc="-135" dirty="0">
                <a:latin typeface="Arial Black"/>
                <a:cs typeface="Arial Black"/>
              </a:rPr>
              <a:t>Prefeitura</a:t>
            </a:r>
            <a:r>
              <a:rPr sz="950" spc="95" dirty="0">
                <a:latin typeface="Arial Black"/>
                <a:cs typeface="Arial Black"/>
              </a:rPr>
              <a:t> </a:t>
            </a:r>
            <a:r>
              <a:rPr sz="950" spc="-135" dirty="0">
                <a:latin typeface="Arial Black"/>
                <a:cs typeface="Arial Black"/>
              </a:rPr>
              <a:t>de</a:t>
            </a:r>
            <a:r>
              <a:rPr sz="950" spc="-55" dirty="0">
                <a:latin typeface="Arial Black"/>
                <a:cs typeface="Arial Black"/>
              </a:rPr>
              <a:t> </a:t>
            </a:r>
            <a:r>
              <a:rPr sz="950" spc="-30" dirty="0">
                <a:latin typeface="Arial Black"/>
                <a:cs typeface="Arial Black"/>
              </a:rPr>
              <a:t>Guarulhos</a:t>
            </a:r>
            <a:endParaRPr sz="950">
              <a:latin typeface="Arial Black"/>
              <a:cs typeface="Arial Black"/>
            </a:endParaRPr>
          </a:p>
          <a:p>
            <a:pPr marL="12700" marR="5080" indent="6350">
              <a:lnSpc>
                <a:spcPts val="1180"/>
              </a:lnSpc>
              <a:spcBef>
                <a:spcPts val="334"/>
              </a:spcBef>
            </a:pPr>
            <a:r>
              <a:rPr sz="1000" b="1" spc="-75" dirty="0">
                <a:latin typeface="Arial"/>
                <a:cs typeface="Arial"/>
              </a:rPr>
              <a:t>ORGANIZAÇÃO</a:t>
            </a:r>
            <a:r>
              <a:rPr sz="1000" b="1" spc="85" dirty="0">
                <a:latin typeface="Arial"/>
                <a:cs typeface="Arial"/>
              </a:rPr>
              <a:t> </a:t>
            </a:r>
            <a:r>
              <a:rPr sz="1000" b="1" spc="-55" dirty="0">
                <a:latin typeface="Arial"/>
                <a:cs typeface="Arial"/>
              </a:rPr>
              <a:t>DA</a:t>
            </a:r>
            <a:r>
              <a:rPr sz="1000" b="1" spc="-45" dirty="0">
                <a:latin typeface="Arial"/>
                <a:cs typeface="Arial"/>
              </a:rPr>
              <a:t> </a:t>
            </a:r>
            <a:r>
              <a:rPr sz="1000" b="1" spc="-75" dirty="0">
                <a:latin typeface="Arial"/>
                <a:cs typeface="Arial"/>
              </a:rPr>
              <a:t>SOCIEDADE</a:t>
            </a:r>
            <a:r>
              <a:rPr sz="1000" b="1" spc="135" dirty="0">
                <a:latin typeface="Arial"/>
                <a:cs typeface="Arial"/>
              </a:rPr>
              <a:t> </a:t>
            </a:r>
            <a:r>
              <a:rPr sz="1000" dirty="0">
                <a:latin typeface="Arial MT"/>
                <a:cs typeface="Arial MT"/>
              </a:rPr>
              <a:t>Civil.:</a:t>
            </a:r>
            <a:r>
              <a:rPr sz="1000" spc="-35" dirty="0">
                <a:latin typeface="Arial MT"/>
                <a:cs typeface="Arial MT"/>
              </a:rPr>
              <a:t> </a:t>
            </a:r>
            <a:r>
              <a:rPr sz="1000" spc="-100" dirty="0">
                <a:latin typeface="Arial MT"/>
                <a:cs typeface="Arial MT"/>
              </a:rPr>
              <a:t>ANAA</a:t>
            </a:r>
            <a:r>
              <a:rPr sz="1000" spc="-2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-</a:t>
            </a:r>
            <a:r>
              <a:rPr sz="1000" spc="-60" dirty="0">
                <a:latin typeface="Arial MT"/>
                <a:cs typeface="Arial MT"/>
              </a:rPr>
              <a:t> </a:t>
            </a:r>
            <a:r>
              <a:rPr sz="1000" spc="-65" dirty="0">
                <a:latin typeface="Arial MT"/>
                <a:cs typeface="Arial MT"/>
              </a:rPr>
              <a:t>Associação</a:t>
            </a:r>
            <a:r>
              <a:rPr sz="1000" spc="130" dirty="0">
                <a:latin typeface="Arial MT"/>
                <a:cs typeface="Arial MT"/>
              </a:rPr>
              <a:t> </a:t>
            </a:r>
            <a:r>
              <a:rPr sz="1000" spc="-55" dirty="0">
                <a:latin typeface="Arial MT"/>
                <a:cs typeface="Arial MT"/>
              </a:rPr>
              <a:t>dos</a:t>
            </a:r>
            <a:r>
              <a:rPr sz="1000" spc="-5" dirty="0">
                <a:latin typeface="Arial MT"/>
                <a:cs typeface="Arial MT"/>
              </a:rPr>
              <a:t> </a:t>
            </a:r>
            <a:r>
              <a:rPr sz="1000" spc="-40" dirty="0">
                <a:latin typeface="Arial MT"/>
                <a:cs typeface="Arial MT"/>
              </a:rPr>
              <a:t>kloradores</a:t>
            </a:r>
            <a:r>
              <a:rPr sz="1000" spc="75" dirty="0">
                <a:latin typeface="Arial MT"/>
                <a:cs typeface="Arial MT"/>
              </a:rPr>
              <a:t> </a:t>
            </a:r>
            <a:r>
              <a:rPr sz="1000" spc="-45" dirty="0">
                <a:latin typeface="Arial MT"/>
                <a:cs typeface="Arial MT"/>
              </a:rPr>
              <a:t>para</a:t>
            </a:r>
            <a:r>
              <a:rPr sz="1000" spc="-15" dirty="0">
                <a:latin typeface="Arial MT"/>
                <a:cs typeface="Arial MT"/>
              </a:rPr>
              <a:t> </a:t>
            </a:r>
            <a:r>
              <a:rPr sz="1000" spc="-30" dirty="0">
                <a:latin typeface="Arial MT"/>
                <a:cs typeface="Arial MT"/>
              </a:rPr>
              <a:t>o</a:t>
            </a:r>
            <a:r>
              <a:rPr sz="1000" spc="-40" dirty="0">
                <a:latin typeface="Arial MT"/>
                <a:cs typeface="Arial MT"/>
              </a:rPr>
              <a:t> Desenvolvimento</a:t>
            </a:r>
            <a:r>
              <a:rPr sz="1000" spc="-20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do</a:t>
            </a:r>
            <a:r>
              <a:rPr sz="1000" spc="15" dirty="0">
                <a:latin typeface="Arial MT"/>
                <a:cs typeface="Arial MT"/>
              </a:rPr>
              <a:t> </a:t>
            </a:r>
            <a:r>
              <a:rPr sz="1000" spc="-70" dirty="0">
                <a:latin typeface="Arial MT"/>
                <a:cs typeface="Arial MT"/>
              </a:rPr>
              <a:t>Água</a:t>
            </a:r>
            <a:r>
              <a:rPr sz="1000" spc="-30" dirty="0">
                <a:latin typeface="Arial MT"/>
                <a:cs typeface="Arial MT"/>
              </a:rPr>
              <a:t> </a:t>
            </a:r>
            <a:r>
              <a:rPr sz="1000" spc="-50" dirty="0">
                <a:latin typeface="Arial MT"/>
                <a:cs typeface="Arial MT"/>
              </a:rPr>
              <a:t>Azul</a:t>
            </a:r>
            <a:r>
              <a:rPr sz="1000" spc="-40" dirty="0">
                <a:latin typeface="Arial MT"/>
                <a:cs typeface="Arial MT"/>
              </a:rPr>
              <a:t> </a:t>
            </a:r>
            <a:r>
              <a:rPr sz="1000" spc="-50" dirty="0">
                <a:latin typeface="Arial MT"/>
                <a:cs typeface="Arial MT"/>
              </a:rPr>
              <a:t>- </a:t>
            </a:r>
            <a:r>
              <a:rPr sz="1000" spc="-25" dirty="0">
                <a:latin typeface="Arial MT"/>
                <a:cs typeface="Arial MT"/>
              </a:rPr>
              <a:t>IV</a:t>
            </a:r>
            <a:endParaRPr sz="1000">
              <a:latin typeface="Arial MT"/>
              <a:cs typeface="Arial MT"/>
            </a:endParaRPr>
          </a:p>
          <a:p>
            <a:pPr marL="18415">
              <a:lnSpc>
                <a:spcPct val="100000"/>
              </a:lnSpc>
              <a:spcBef>
                <a:spcPts val="235"/>
              </a:spcBef>
            </a:pPr>
            <a:r>
              <a:rPr sz="1000" spc="-125" dirty="0">
                <a:latin typeface="Arial Black"/>
                <a:cs typeface="Arial Black"/>
              </a:rPr>
              <a:t>CNP}:</a:t>
            </a:r>
            <a:r>
              <a:rPr sz="1000" spc="204" dirty="0">
                <a:latin typeface="Arial Black"/>
                <a:cs typeface="Arial Black"/>
              </a:rPr>
              <a:t> </a:t>
            </a:r>
            <a:r>
              <a:rPr sz="1000" spc="-130" dirty="0">
                <a:latin typeface="Arial Black"/>
                <a:cs typeface="Arial Black"/>
              </a:rPr>
              <a:t>08.953.367/0003-</a:t>
            </a:r>
            <a:r>
              <a:rPr sz="1000" spc="-25" dirty="0">
                <a:latin typeface="Arial Black"/>
                <a:cs typeface="Arial Black"/>
              </a:rPr>
              <a:t>01</a:t>
            </a:r>
            <a:endParaRPr sz="1000">
              <a:latin typeface="Arial Black"/>
              <a:cs typeface="Arial Black"/>
            </a:endParaRPr>
          </a:p>
          <a:p>
            <a:pPr marL="21590">
              <a:lnSpc>
                <a:spcPct val="100000"/>
              </a:lnSpc>
              <a:spcBef>
                <a:spcPts val="245"/>
              </a:spcBef>
            </a:pPr>
            <a:r>
              <a:rPr sz="1000" b="1" spc="50" dirty="0">
                <a:latin typeface="Calibri"/>
                <a:cs typeface="Calibri"/>
              </a:rPr>
              <a:t>ENDEREÇO</a:t>
            </a:r>
            <a:r>
              <a:rPr sz="1000" b="1" spc="90" dirty="0">
                <a:latin typeface="Calibri"/>
                <a:cs typeface="Calibri"/>
              </a:rPr>
              <a:t> </a:t>
            </a:r>
            <a:r>
              <a:rPr sz="1000" spc="-130" dirty="0">
                <a:latin typeface="Arial Black"/>
                <a:cs typeface="Arial Black"/>
              </a:rPr>
              <a:t>E</a:t>
            </a:r>
            <a:r>
              <a:rPr sz="1000" spc="-30" dirty="0">
                <a:latin typeface="Arial Black"/>
                <a:cs typeface="Arial Black"/>
              </a:rPr>
              <a:t> </a:t>
            </a:r>
            <a:r>
              <a:rPr sz="1000" spc="-114" dirty="0">
                <a:latin typeface="Arial Black"/>
                <a:cs typeface="Arial Black"/>
              </a:rPr>
              <a:t>CEp:</a:t>
            </a:r>
            <a:r>
              <a:rPr sz="1000" spc="-35" dirty="0">
                <a:latin typeface="Arial Black"/>
                <a:cs typeface="Arial Black"/>
              </a:rPr>
              <a:t> </a:t>
            </a:r>
            <a:r>
              <a:rPr sz="1000" spc="-185" dirty="0">
                <a:latin typeface="Arial Black"/>
                <a:cs typeface="Arial Black"/>
              </a:rPr>
              <a:t>Estrada</a:t>
            </a:r>
            <a:r>
              <a:rPr sz="1000" spc="135" dirty="0">
                <a:latin typeface="Arial Black"/>
                <a:cs typeface="Arial Black"/>
              </a:rPr>
              <a:t> </a:t>
            </a:r>
            <a:r>
              <a:rPr sz="1000" spc="-210" dirty="0">
                <a:latin typeface="Arial Black"/>
                <a:cs typeface="Arial Black"/>
              </a:rPr>
              <a:t>Acácio</a:t>
            </a:r>
            <a:r>
              <a:rPr sz="1000" spc="65" dirty="0">
                <a:latin typeface="Arial Black"/>
                <a:cs typeface="Arial Black"/>
              </a:rPr>
              <a:t> </a:t>
            </a:r>
            <a:r>
              <a:rPr sz="1000" spc="-175" dirty="0">
                <a:latin typeface="Arial Black"/>
                <a:cs typeface="Arial Black"/>
              </a:rPr>
              <a:t>Antonio</a:t>
            </a:r>
            <a:r>
              <a:rPr sz="1000" spc="30" dirty="0">
                <a:latin typeface="Arial Black"/>
                <a:cs typeface="Arial Black"/>
              </a:rPr>
              <a:t> </a:t>
            </a:r>
            <a:r>
              <a:rPr sz="1000" spc="-165" dirty="0">
                <a:latin typeface="Arial Black"/>
                <a:cs typeface="Arial Black"/>
              </a:rPr>
              <a:t>Batista,</a:t>
            </a:r>
            <a:r>
              <a:rPr sz="1000" spc="60" dirty="0">
                <a:latin typeface="Arial Black"/>
                <a:cs typeface="Arial Black"/>
              </a:rPr>
              <a:t> </a:t>
            </a:r>
            <a:r>
              <a:rPr sz="1000" spc="-155" dirty="0">
                <a:latin typeface="Arial Black"/>
                <a:cs typeface="Arial Black"/>
              </a:rPr>
              <a:t>270,</a:t>
            </a:r>
            <a:r>
              <a:rPr sz="1000" spc="10" dirty="0">
                <a:latin typeface="Arial Black"/>
                <a:cs typeface="Arial Black"/>
              </a:rPr>
              <a:t> </a:t>
            </a:r>
            <a:r>
              <a:rPr sz="1000" spc="-180" dirty="0">
                <a:latin typeface="Arial Black"/>
                <a:cs typeface="Arial Black"/>
              </a:rPr>
              <a:t>8onsucesso,</a:t>
            </a:r>
            <a:r>
              <a:rPr sz="1000" spc="150" dirty="0">
                <a:latin typeface="Arial Black"/>
                <a:cs typeface="Arial Black"/>
              </a:rPr>
              <a:t> </a:t>
            </a:r>
            <a:r>
              <a:rPr sz="1000" spc="-175" dirty="0">
                <a:latin typeface="Arial Black"/>
                <a:cs typeface="Arial Black"/>
              </a:rPr>
              <a:t>Guarulhos/SP</a:t>
            </a:r>
            <a:r>
              <a:rPr sz="1000" spc="120" dirty="0">
                <a:latin typeface="Arial Black"/>
                <a:cs typeface="Arial Black"/>
              </a:rPr>
              <a:t> </a:t>
            </a:r>
            <a:r>
              <a:rPr sz="1000" spc="-80" dirty="0">
                <a:latin typeface="Arial Black"/>
                <a:cs typeface="Arial Black"/>
              </a:rPr>
              <a:t>-</a:t>
            </a:r>
            <a:r>
              <a:rPr sz="1000" spc="-25" dirty="0">
                <a:latin typeface="Arial Black"/>
                <a:cs typeface="Arial Black"/>
              </a:rPr>
              <a:t> </a:t>
            </a:r>
            <a:r>
              <a:rPr sz="1000" spc="-220" dirty="0">
                <a:latin typeface="Arial Black"/>
                <a:cs typeface="Arial Black"/>
              </a:rPr>
              <a:t>CEP</a:t>
            </a:r>
            <a:r>
              <a:rPr sz="1000" spc="-40" dirty="0">
                <a:latin typeface="Arial Black"/>
                <a:cs typeface="Arial Black"/>
              </a:rPr>
              <a:t> </a:t>
            </a:r>
            <a:r>
              <a:rPr sz="1000" spc="-145" dirty="0">
                <a:latin typeface="Arial Black"/>
                <a:cs typeface="Arial Black"/>
              </a:rPr>
              <a:t>07175-</a:t>
            </a:r>
            <a:r>
              <a:rPr sz="1000" spc="-25" dirty="0">
                <a:latin typeface="Arial Black"/>
                <a:cs typeface="Arial Black"/>
              </a:rPr>
              <a:t>080</a:t>
            </a:r>
            <a:endParaRPr sz="1000">
              <a:latin typeface="Arial Black"/>
              <a:cs typeface="Arial Black"/>
            </a:endParaRPr>
          </a:p>
          <a:p>
            <a:pPr marL="24130" marR="3107690" indent="3175">
              <a:lnSpc>
                <a:spcPct val="128299"/>
              </a:lnSpc>
            </a:pPr>
            <a:r>
              <a:rPr sz="1000" b="1" spc="60" dirty="0">
                <a:latin typeface="Calibri"/>
                <a:cs typeface="Calibri"/>
              </a:rPr>
              <a:t>RESPONSÁVEL(IS)</a:t>
            </a:r>
            <a:r>
              <a:rPr sz="1000" b="1" spc="-10" dirty="0">
                <a:latin typeface="Calibri"/>
                <a:cs typeface="Calibri"/>
              </a:rPr>
              <a:t> </a:t>
            </a:r>
            <a:r>
              <a:rPr sz="1000" b="1" spc="60" dirty="0">
                <a:latin typeface="Calibri"/>
                <a:cs typeface="Calibri"/>
              </a:rPr>
              <a:t>PELA</a:t>
            </a:r>
            <a:r>
              <a:rPr sz="1000" b="1" spc="105" dirty="0">
                <a:latin typeface="Calibri"/>
                <a:cs typeface="Calibri"/>
              </a:rPr>
              <a:t> </a:t>
            </a:r>
            <a:r>
              <a:rPr sz="1000" b="1" spc="55" dirty="0">
                <a:latin typeface="Calibri"/>
                <a:cs typeface="Calibri"/>
              </a:rPr>
              <a:t>OSC:</a:t>
            </a:r>
            <a:r>
              <a:rPr sz="1000" b="1" spc="105" dirty="0">
                <a:latin typeface="Calibri"/>
                <a:cs typeface="Calibri"/>
              </a:rPr>
              <a:t> </a:t>
            </a:r>
            <a:r>
              <a:rPr sz="1000" spc="-180" dirty="0">
                <a:latin typeface="Arial Black"/>
                <a:cs typeface="Arial Black"/>
              </a:rPr>
              <a:t>Antonlo</a:t>
            </a:r>
            <a:r>
              <a:rPr sz="1000" spc="50" dirty="0">
                <a:latin typeface="Arial Black"/>
                <a:cs typeface="Arial Black"/>
              </a:rPr>
              <a:t> </a:t>
            </a:r>
            <a:r>
              <a:rPr sz="1000" spc="-215" dirty="0">
                <a:latin typeface="Arial Black"/>
                <a:cs typeface="Arial Black"/>
              </a:rPr>
              <a:t>Gomes</a:t>
            </a:r>
            <a:r>
              <a:rPr sz="1000" spc="65" dirty="0">
                <a:latin typeface="Arial Black"/>
                <a:cs typeface="Arial Black"/>
              </a:rPr>
              <a:t> </a:t>
            </a:r>
            <a:r>
              <a:rPr sz="1000" spc="-190" dirty="0">
                <a:latin typeface="Arial Black"/>
                <a:cs typeface="Arial Black"/>
              </a:rPr>
              <a:t>da</a:t>
            </a:r>
            <a:r>
              <a:rPr sz="1000" spc="10" dirty="0">
                <a:latin typeface="Arial Black"/>
                <a:cs typeface="Arial Black"/>
              </a:rPr>
              <a:t> </a:t>
            </a:r>
            <a:r>
              <a:rPr sz="1000" spc="-120" dirty="0">
                <a:latin typeface="Arial Black"/>
                <a:cs typeface="Arial Black"/>
              </a:rPr>
              <a:t>Silva CPF:</a:t>
            </a:r>
            <a:r>
              <a:rPr sz="1000" spc="90" dirty="0">
                <a:latin typeface="Arial Black"/>
                <a:cs typeface="Arial Black"/>
              </a:rPr>
              <a:t> </a:t>
            </a:r>
            <a:r>
              <a:rPr sz="1000" spc="-135" dirty="0">
                <a:latin typeface="Arial Black"/>
                <a:cs typeface="Arial Black"/>
              </a:rPr>
              <a:t>878.648.008-</a:t>
            </a:r>
            <a:r>
              <a:rPr sz="1000" spc="-25" dirty="0">
                <a:latin typeface="Arial Black"/>
                <a:cs typeface="Arial Black"/>
              </a:rPr>
              <a:t>15</a:t>
            </a:r>
            <a:endParaRPr sz="1000">
              <a:latin typeface="Arial Black"/>
              <a:cs typeface="Arial Black"/>
            </a:endParaRPr>
          </a:p>
          <a:p>
            <a:pPr marL="25400">
              <a:lnSpc>
                <a:spcPct val="100000"/>
              </a:lnSpc>
              <a:spcBef>
                <a:spcPts val="195"/>
              </a:spcBef>
            </a:pPr>
            <a:r>
              <a:rPr sz="1050" b="1" dirty="0">
                <a:latin typeface="Calibri"/>
                <a:cs typeface="Calibri"/>
              </a:rPr>
              <a:t>OBjETQ</a:t>
            </a:r>
            <a:r>
              <a:rPr sz="1050" b="1" spc="200" dirty="0">
                <a:latin typeface="Calibri"/>
                <a:cs typeface="Calibri"/>
              </a:rPr>
              <a:t> </a:t>
            </a:r>
            <a:r>
              <a:rPr sz="1050" b="1" dirty="0">
                <a:latin typeface="Calibri"/>
                <a:cs typeface="Calibri"/>
              </a:rPr>
              <a:t>DA</a:t>
            </a:r>
            <a:r>
              <a:rPr sz="1050" b="1" spc="10" dirty="0">
                <a:latin typeface="Calibri"/>
                <a:cs typeface="Calibri"/>
              </a:rPr>
              <a:t> </a:t>
            </a:r>
            <a:r>
              <a:rPr sz="1050" b="1" dirty="0">
                <a:latin typeface="Calibri"/>
                <a:cs typeface="Calibri"/>
              </a:rPr>
              <a:t>PARCERIA:</a:t>
            </a:r>
            <a:r>
              <a:rPr sz="1050" b="1" spc="40" dirty="0">
                <a:latin typeface="Calibri"/>
                <a:cs typeface="Calibri"/>
              </a:rPr>
              <a:t> </a:t>
            </a:r>
            <a:r>
              <a:rPr sz="1050" spc="-204" dirty="0">
                <a:latin typeface="Arial Black"/>
                <a:cs typeface="Arial Black"/>
              </a:rPr>
              <a:t>Atendimento</a:t>
            </a:r>
            <a:r>
              <a:rPr sz="1050" spc="60" dirty="0">
                <a:latin typeface="Arial Black"/>
                <a:cs typeface="Arial Black"/>
              </a:rPr>
              <a:t> </a:t>
            </a:r>
            <a:r>
              <a:rPr sz="1050" spc="-180" dirty="0">
                <a:latin typeface="Arial Black"/>
                <a:cs typeface="Arial Black"/>
              </a:rPr>
              <a:t>de</a:t>
            </a:r>
            <a:r>
              <a:rPr sz="1050" spc="-65" dirty="0">
                <a:latin typeface="Arial Black"/>
                <a:cs typeface="Arial Black"/>
              </a:rPr>
              <a:t> </a:t>
            </a:r>
            <a:r>
              <a:rPr sz="1050" spc="-215" dirty="0">
                <a:latin typeface="Arial Black"/>
                <a:cs typeface="Arial Black"/>
              </a:rPr>
              <a:t>crianças</a:t>
            </a:r>
            <a:r>
              <a:rPr sz="1050" spc="40" dirty="0">
                <a:latin typeface="Arial Black"/>
                <a:cs typeface="Arial Black"/>
              </a:rPr>
              <a:t> </a:t>
            </a:r>
            <a:r>
              <a:rPr sz="1050" spc="-220" dirty="0">
                <a:latin typeface="Arial Black"/>
                <a:cs typeface="Arial Black"/>
              </a:rPr>
              <a:t>na</a:t>
            </a:r>
            <a:r>
              <a:rPr sz="1050" spc="-10" dirty="0">
                <a:latin typeface="Arial Black"/>
                <a:cs typeface="Arial Black"/>
              </a:rPr>
              <a:t> </a:t>
            </a:r>
            <a:r>
              <a:rPr sz="1050" spc="-190" dirty="0">
                <a:latin typeface="Arial Black"/>
                <a:cs typeface="Arial Black"/>
              </a:rPr>
              <a:t>falxa</a:t>
            </a:r>
            <a:r>
              <a:rPr sz="1050" spc="-15" dirty="0">
                <a:latin typeface="Arial Black"/>
                <a:cs typeface="Arial Black"/>
              </a:rPr>
              <a:t> </a:t>
            </a:r>
            <a:r>
              <a:rPr sz="1050" spc="-145" dirty="0">
                <a:latin typeface="Arial Black"/>
                <a:cs typeface="Arial Black"/>
              </a:rPr>
              <a:t>eBria</a:t>
            </a:r>
            <a:r>
              <a:rPr sz="1050" spc="-5" dirty="0">
                <a:latin typeface="Arial Black"/>
                <a:cs typeface="Arial Black"/>
              </a:rPr>
              <a:t> </a:t>
            </a:r>
            <a:r>
              <a:rPr sz="1050" spc="-180" dirty="0">
                <a:latin typeface="Arial Black"/>
                <a:cs typeface="Arial Black"/>
              </a:rPr>
              <a:t>de</a:t>
            </a:r>
            <a:r>
              <a:rPr sz="1050" spc="-65" dirty="0">
                <a:latin typeface="Arial Black"/>
                <a:cs typeface="Arial Black"/>
              </a:rPr>
              <a:t> </a:t>
            </a:r>
            <a:r>
              <a:rPr sz="1050" spc="-200" dirty="0">
                <a:latin typeface="Arial Black"/>
                <a:cs typeface="Arial Black"/>
              </a:rPr>
              <a:t>até</a:t>
            </a:r>
            <a:r>
              <a:rPr sz="1050" spc="-45" dirty="0">
                <a:latin typeface="Arial Black"/>
                <a:cs typeface="Arial Black"/>
              </a:rPr>
              <a:t> </a:t>
            </a:r>
            <a:r>
              <a:rPr sz="1050" spc="-190" dirty="0">
                <a:latin typeface="Arial Black"/>
                <a:cs typeface="Arial Black"/>
              </a:rPr>
              <a:t>3</a:t>
            </a:r>
            <a:r>
              <a:rPr sz="1050" spc="-30" dirty="0">
                <a:latin typeface="Arial Black"/>
                <a:cs typeface="Arial Black"/>
              </a:rPr>
              <a:t> </a:t>
            </a:r>
            <a:r>
              <a:rPr sz="1050" spc="-215" dirty="0">
                <a:latin typeface="Arial Black"/>
                <a:cs typeface="Arial Black"/>
              </a:rPr>
              <a:t>anos</a:t>
            </a:r>
            <a:r>
              <a:rPr sz="1050" spc="-10" dirty="0">
                <a:latin typeface="Arial Black"/>
                <a:cs typeface="Arial Black"/>
              </a:rPr>
              <a:t> </a:t>
            </a:r>
            <a:r>
              <a:rPr sz="1050" spc="-195" dirty="0">
                <a:latin typeface="Arial Black"/>
                <a:cs typeface="Arial Black"/>
              </a:rPr>
              <a:t>e</a:t>
            </a:r>
            <a:r>
              <a:rPr sz="1050" spc="-130" dirty="0">
                <a:latin typeface="Arial Black"/>
                <a:cs typeface="Arial Black"/>
              </a:rPr>
              <a:t> </a:t>
            </a:r>
            <a:r>
              <a:rPr sz="1050" spc="-114" dirty="0">
                <a:latin typeface="Arial Black"/>
                <a:cs typeface="Arial Black"/>
              </a:rPr>
              <a:t>11</a:t>
            </a:r>
            <a:r>
              <a:rPr sz="1050" spc="-185" dirty="0">
                <a:latin typeface="Arial Black"/>
                <a:cs typeface="Arial Black"/>
              </a:rPr>
              <a:t> </a:t>
            </a:r>
            <a:r>
              <a:rPr sz="1050" spc="-10" dirty="0">
                <a:latin typeface="Arial Black"/>
                <a:cs typeface="Arial Black"/>
              </a:rPr>
              <a:t>meses.</a:t>
            </a:r>
            <a:endParaRPr sz="1050">
              <a:latin typeface="Arial Black"/>
              <a:cs typeface="Arial Black"/>
            </a:endParaRPr>
          </a:p>
          <a:p>
            <a:pPr marL="27305">
              <a:lnSpc>
                <a:spcPct val="100000"/>
              </a:lnSpc>
              <a:spcBef>
                <a:spcPts val="280"/>
              </a:spcBef>
            </a:pPr>
            <a:r>
              <a:rPr sz="1050" b="1" dirty="0">
                <a:latin typeface="Calibri"/>
                <a:cs typeface="Calibri"/>
              </a:rPr>
              <a:t>EXERCICIO:</a:t>
            </a:r>
            <a:r>
              <a:rPr sz="1050" b="1" spc="135" dirty="0">
                <a:latin typeface="Calibri"/>
                <a:cs typeface="Calibri"/>
              </a:rPr>
              <a:t> </a:t>
            </a:r>
            <a:r>
              <a:rPr sz="1050" b="1" dirty="0">
                <a:latin typeface="Calibri"/>
                <a:cs typeface="Calibri"/>
              </a:rPr>
              <a:t>2024</a:t>
            </a:r>
            <a:r>
              <a:rPr sz="1050" b="1" spc="105" dirty="0">
                <a:latin typeface="Calibri"/>
                <a:cs typeface="Calibri"/>
              </a:rPr>
              <a:t> </a:t>
            </a:r>
            <a:r>
              <a:rPr sz="1050" spc="-95" dirty="0">
                <a:latin typeface="Arial Black"/>
                <a:cs typeface="Arial Black"/>
              </a:rPr>
              <a:t>-</a:t>
            </a:r>
            <a:r>
              <a:rPr sz="1050" spc="15" dirty="0">
                <a:latin typeface="Arial Black"/>
                <a:cs typeface="Arial Black"/>
              </a:rPr>
              <a:t> </a:t>
            </a:r>
            <a:r>
              <a:rPr sz="1050" spc="-160" dirty="0">
                <a:latin typeface="Arial Black"/>
                <a:cs typeface="Arial Black"/>
              </a:rPr>
              <a:t>2•</a:t>
            </a:r>
            <a:r>
              <a:rPr sz="1050" spc="-100" dirty="0">
                <a:latin typeface="Arial Black"/>
                <a:cs typeface="Arial Black"/>
              </a:rPr>
              <a:t> quadrimestre</a:t>
            </a:r>
            <a:endParaRPr sz="1050">
              <a:latin typeface="Arial Black"/>
              <a:cs typeface="Arial Black"/>
            </a:endParaRPr>
          </a:p>
          <a:p>
            <a:pPr marL="31750">
              <a:lnSpc>
                <a:spcPct val="100000"/>
              </a:lnSpc>
              <a:spcBef>
                <a:spcPts val="305"/>
              </a:spcBef>
            </a:pPr>
            <a:r>
              <a:rPr sz="950" b="1" dirty="0">
                <a:latin typeface="Calibri"/>
                <a:cs typeface="Calibri"/>
              </a:rPr>
              <a:t>ORIGGM</a:t>
            </a:r>
            <a:r>
              <a:rPr sz="950" b="1" spc="140" dirty="0">
                <a:latin typeface="Calibri"/>
                <a:cs typeface="Calibri"/>
              </a:rPr>
              <a:t> </a:t>
            </a:r>
            <a:r>
              <a:rPr sz="950" b="1" dirty="0">
                <a:latin typeface="Calibri"/>
                <a:cs typeface="Calibri"/>
              </a:rPr>
              <a:t>DOS</a:t>
            </a:r>
            <a:r>
              <a:rPr sz="950" b="1" spc="409" dirty="0">
                <a:latin typeface="Calibri"/>
                <a:cs typeface="Calibri"/>
              </a:rPr>
              <a:t> </a:t>
            </a:r>
            <a:r>
              <a:rPr sz="950" b="1" spc="80" dirty="0">
                <a:latin typeface="Calibri"/>
                <a:cs typeface="Calibri"/>
              </a:rPr>
              <a:t>RECURSOS:</a:t>
            </a:r>
            <a:r>
              <a:rPr sz="950" b="1" spc="210" dirty="0">
                <a:latin typeface="Calibri"/>
                <a:cs typeface="Calibri"/>
              </a:rPr>
              <a:t> </a:t>
            </a:r>
            <a:r>
              <a:rPr sz="950" spc="-50" dirty="0">
                <a:latin typeface="Arial Black"/>
                <a:cs typeface="Arial Black"/>
              </a:rPr>
              <a:t>ktunicipal</a:t>
            </a:r>
            <a:endParaRPr sz="950">
              <a:latin typeface="Arial Black"/>
              <a:cs typeface="Arial Blac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98318" y="4454837"/>
            <a:ext cx="75565" cy="1835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000" spc="-55" dirty="0">
                <a:latin typeface="Arial Black"/>
                <a:cs typeface="Arial Black"/>
              </a:rPr>
              <a:t>•</a:t>
            </a:r>
            <a:endParaRPr sz="1000">
              <a:latin typeface="Arial Black"/>
              <a:cs typeface="Arial Black"/>
            </a:endParaRPr>
          </a:p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583531" y="3092178"/>
          <a:ext cx="6299834" cy="50939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63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57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21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13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88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87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9075">
                <a:tc gridSpan="2">
                  <a:txBody>
                    <a:bodyPr/>
                    <a:lstStyle/>
                    <a:p>
                      <a:pPr marL="49530" marR="39370">
                        <a:lnSpc>
                          <a:spcPts val="1400"/>
                        </a:lnSpc>
                      </a:pPr>
                      <a:r>
                        <a:rPr sz="1250" b="1" spc="-10" dirty="0">
                          <a:latin typeface="Cambria"/>
                          <a:cs typeface="Cambria"/>
                        </a:rPr>
                        <a:t>0oCuxxmo</a:t>
                      </a:r>
                      <a:endParaRPr sz="12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000" b="1" spc="-20" dirty="0">
                          <a:latin typeface="Cambria"/>
                          <a:cs typeface="Cambria"/>
                        </a:rPr>
                        <a:t>DATA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1841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05459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000" b="1" spc="-10" dirty="0">
                          <a:latin typeface="Cambria"/>
                          <a:cs typeface="Cambria"/>
                        </a:rPr>
                        <a:t>VIGÊNCIA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1841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0165" algn="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000" spc="-155" dirty="0">
                          <a:latin typeface="Arial Black"/>
                          <a:cs typeface="Arial Black"/>
                        </a:rPr>
                        <a:t>VALOR</a:t>
                      </a:r>
                      <a:r>
                        <a:rPr sz="1000" spc="2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25" dirty="0">
                          <a:latin typeface="Arial Black"/>
                          <a:cs typeface="Arial Black"/>
                        </a:rPr>
                        <a:t>R$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1841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185">
                <a:tc gridSpan="2">
                  <a:txBody>
                    <a:bodyPr/>
                    <a:lstStyle/>
                    <a:p>
                      <a:pPr marL="41910" marR="3937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60" dirty="0">
                          <a:latin typeface="Cambria"/>
                          <a:cs typeface="Cambria"/>
                        </a:rPr>
                        <a:t>TERMO</a:t>
                      </a:r>
                      <a:r>
                        <a:rPr sz="10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000" spc="-35" dirty="0">
                          <a:latin typeface="Cambria"/>
                          <a:cs typeface="Cambria"/>
                        </a:rPr>
                        <a:t>DE</a:t>
                      </a:r>
                      <a:r>
                        <a:rPr sz="1000" spc="-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000" spc="-40" dirty="0">
                          <a:latin typeface="Cambria"/>
                          <a:cs typeface="Cambria"/>
                        </a:rPr>
                        <a:t>COLABORAÇÃO</a:t>
                      </a:r>
                      <a:r>
                        <a:rPr sz="1000" spc="15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000" dirty="0">
                          <a:latin typeface="Cambria"/>
                          <a:cs typeface="Cambria"/>
                        </a:rPr>
                        <a:t>n°</a:t>
                      </a:r>
                      <a:r>
                        <a:rPr sz="1000" spc="-5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000" spc="-20" dirty="0">
                          <a:latin typeface="Cambria"/>
                          <a:cs typeface="Cambria"/>
                        </a:rPr>
                        <a:t>4224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1587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000" spc="-10" dirty="0">
                          <a:latin typeface="Cambria"/>
                          <a:cs typeface="Cambria"/>
                        </a:rPr>
                        <a:t>l6/0lf2024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95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1938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000" dirty="0">
                          <a:latin typeface="Cambria"/>
                          <a:cs typeface="Cambria"/>
                        </a:rPr>
                        <a:t>0U0l/2024</a:t>
                      </a:r>
                      <a:r>
                        <a:rPr sz="1000" spc="5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000" dirty="0">
                          <a:latin typeface="Cambria"/>
                          <a:cs typeface="Cambria"/>
                        </a:rPr>
                        <a:t>a </a:t>
                      </a:r>
                      <a:r>
                        <a:rPr sz="1000" spc="-10" dirty="0">
                          <a:latin typeface="Cambria"/>
                          <a:cs typeface="Cambria"/>
                        </a:rPr>
                        <a:t>3lfl2f2024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95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000" spc="-65" dirty="0">
                          <a:latin typeface="Arial Black"/>
                          <a:cs typeface="Arial Black"/>
                        </a:rPr>
                        <a:t>1.779.541,44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95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990">
                <a:tc gridSpan="2">
                  <a:txBody>
                    <a:bodyPr/>
                    <a:lstStyle/>
                    <a:p>
                      <a:pPr marR="39370"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185">
                <a:tc gridSpan="2">
                  <a:txBody>
                    <a:bodyPr/>
                    <a:lstStyle/>
                    <a:p>
                      <a:pPr marL="129984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50" spc="-100" dirty="0">
                          <a:latin typeface="Arial Black"/>
                          <a:cs typeface="Arial Black"/>
                        </a:rPr>
                        <a:t>DEMDNSTRATIVO</a:t>
                      </a:r>
                      <a:r>
                        <a:rPr sz="950" spc="6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00" dirty="0">
                          <a:latin typeface="Arial Black"/>
                          <a:cs typeface="Arial Black"/>
                        </a:rPr>
                        <a:t>DO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1587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50" spc="-90" dirty="0">
                          <a:latin typeface="Arial Black"/>
                          <a:cs typeface="Arial Black"/>
                        </a:rPr>
                        <a:t>S</a:t>
                      </a:r>
                      <a:r>
                        <a:rPr sz="950" spc="-2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30" dirty="0">
                          <a:latin typeface="Arial Black"/>
                          <a:cs typeface="Arial Black"/>
                        </a:rPr>
                        <a:t>RECURSOS</a:t>
                      </a:r>
                      <a:r>
                        <a:rPr sz="950" spc="5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05" dirty="0">
                          <a:latin typeface="Arial Black"/>
                          <a:cs typeface="Arial Black"/>
                        </a:rPr>
                        <a:t>DISPONÍVEIS</a:t>
                      </a:r>
                      <a:r>
                        <a:rPr sz="950" spc="9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00" dirty="0">
                          <a:latin typeface="Arial Black"/>
                          <a:cs typeface="Arial Black"/>
                        </a:rPr>
                        <a:t>NO</a:t>
                      </a:r>
                      <a:r>
                        <a:rPr sz="950" spc="-2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65" dirty="0">
                          <a:latin typeface="Arial Black"/>
                          <a:cs typeface="Arial Black"/>
                        </a:rPr>
                        <a:t>EXERCICIO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1587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265">
                <a:tc>
                  <a:txBody>
                    <a:bodyPr/>
                    <a:lstStyle/>
                    <a:p>
                      <a:pPr marL="133350" marR="116205" indent="41275">
                        <a:lnSpc>
                          <a:spcPts val="1090"/>
                        </a:lnSpc>
                        <a:spcBef>
                          <a:spcPts val="204"/>
                        </a:spcBef>
                      </a:pPr>
                      <a:r>
                        <a:rPr sz="950" spc="-120" dirty="0">
                          <a:latin typeface="Arial Black"/>
                          <a:cs typeface="Arial Black"/>
                        </a:rPr>
                        <a:t>DATA</a:t>
                      </a:r>
                      <a:r>
                        <a:rPr sz="950" spc="-1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70" dirty="0">
                          <a:latin typeface="Arial Black"/>
                          <a:cs typeface="Arial Black"/>
                        </a:rPr>
                        <a:t>PREVISTA </a:t>
                      </a:r>
                      <a:r>
                        <a:rPr sz="950" spc="-114" dirty="0">
                          <a:latin typeface="Arial Black"/>
                          <a:cs typeface="Arial Black"/>
                        </a:rPr>
                        <a:t>PARA</a:t>
                      </a:r>
                      <a:r>
                        <a:rPr sz="950" spc="-2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70" dirty="0">
                          <a:latin typeface="Arial Black"/>
                          <a:cs typeface="Arial Black"/>
                        </a:rPr>
                        <a:t>O</a:t>
                      </a:r>
                      <a:r>
                        <a:rPr sz="950" spc="-6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10" dirty="0">
                          <a:latin typeface="Arial Black"/>
                          <a:cs typeface="Arial Black"/>
                        </a:rPr>
                        <a:t>REPASSE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26034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0" marR="29845" indent="303530">
                        <a:lnSpc>
                          <a:spcPts val="1160"/>
                        </a:lnSpc>
                        <a:spcBef>
                          <a:spcPts val="125"/>
                        </a:spcBef>
                      </a:pPr>
                      <a:r>
                        <a:rPr sz="1000" spc="-114" dirty="0">
                          <a:latin typeface="Arial Black"/>
                          <a:cs typeface="Arial Black"/>
                        </a:rPr>
                        <a:t>VALORES </a:t>
                      </a:r>
                      <a:r>
                        <a:rPr sz="1500" spc="-240" baseline="2777" dirty="0">
                          <a:latin typeface="Arial Black"/>
                          <a:cs typeface="Arial Black"/>
                        </a:rPr>
                        <a:t>PREVISTOS</a:t>
                      </a:r>
                      <a:r>
                        <a:rPr sz="1500" spc="172" baseline="2777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500" spc="-37" baseline="2777" dirty="0">
                          <a:latin typeface="Arial Black"/>
                          <a:cs typeface="Arial Black"/>
                        </a:rPr>
                        <a:t>R</a:t>
                      </a:r>
                      <a:r>
                        <a:rPr sz="1000" spc="-25" dirty="0">
                          <a:latin typeface="Arial Black"/>
                          <a:cs typeface="Arial Black"/>
                        </a:rPr>
                        <a:t>S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1587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000" b="1" dirty="0">
                          <a:latin typeface="Calibri"/>
                          <a:cs typeface="Calibri"/>
                        </a:rPr>
                        <a:t>DATA</a:t>
                      </a:r>
                      <a:r>
                        <a:rPr sz="1000" b="1" spc="1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55" dirty="0">
                          <a:latin typeface="Calibri"/>
                          <a:cs typeface="Calibri"/>
                        </a:rPr>
                        <a:t>DO</a:t>
                      </a:r>
                      <a:r>
                        <a:rPr sz="1000" b="1" spc="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65" dirty="0">
                          <a:latin typeface="Calibri"/>
                          <a:cs typeface="Calibri"/>
                        </a:rPr>
                        <a:t>REPASSE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730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000" b="1" dirty="0">
                          <a:latin typeface="Calibri"/>
                          <a:cs typeface="Calibri"/>
                        </a:rPr>
                        <a:t>N+</a:t>
                      </a:r>
                      <a:r>
                        <a:rPr sz="1000" b="1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50" dirty="0">
                          <a:latin typeface="Calibri"/>
                          <a:cs typeface="Calibri"/>
                        </a:rPr>
                        <a:t>DOC.</a:t>
                      </a:r>
                      <a:r>
                        <a:rPr sz="1000" b="1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CRÉDITO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730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0" marR="42545" indent="442595">
                        <a:lnSpc>
                          <a:spcPts val="1090"/>
                        </a:lnSpc>
                        <a:spcBef>
                          <a:spcPts val="155"/>
                        </a:spcBef>
                      </a:pPr>
                      <a:r>
                        <a:rPr sz="1000" spc="-160" dirty="0">
                          <a:latin typeface="Arial Black"/>
                          <a:cs typeface="Arial Black"/>
                        </a:rPr>
                        <a:t>VALORES</a:t>
                      </a:r>
                      <a:r>
                        <a:rPr sz="1000" spc="50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160" dirty="0">
                          <a:latin typeface="Arial Black"/>
                          <a:cs typeface="Arial Black"/>
                        </a:rPr>
                        <a:t>REPASSADOS</a:t>
                      </a:r>
                      <a:r>
                        <a:rPr sz="1000" spc="13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60" dirty="0">
                          <a:latin typeface="Arial Black"/>
                          <a:cs typeface="Arial Black"/>
                        </a:rPr>
                        <a:t>Rs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1968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44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000" spc="-40" dirty="0">
                          <a:latin typeface="Arial Black"/>
                          <a:cs typeface="Arial Black"/>
                        </a:rPr>
                        <a:t>14/05/2024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1270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6835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000" spc="-55" dirty="0">
                          <a:latin typeface="Arial Black"/>
                          <a:cs typeface="Arial Black"/>
                        </a:rPr>
                        <a:t>133.080,00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95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3337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000" spc="-10" dirty="0">
                          <a:latin typeface="Arial Black"/>
                          <a:cs typeface="Arial Black"/>
                        </a:rPr>
                        <a:t>1505Q024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95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000" spc="-20" dirty="0">
                          <a:latin typeface="Arial MT"/>
                          <a:cs typeface="Arial MT"/>
                        </a:rPr>
                        <a:t>maio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T="95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000" b="1" spc="-10" dirty="0">
                          <a:latin typeface="Courier New"/>
                          <a:cs typeface="Courier New"/>
                        </a:rPr>
                        <a:t>l37.Z05l2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701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000" spc="-40" dirty="0">
                          <a:latin typeface="Arial Black"/>
                          <a:cs typeface="Arial Black"/>
                        </a:rPr>
                        <a:t>15/05/2024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95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000" spc="-45" dirty="0">
                          <a:latin typeface="Arial Black"/>
                          <a:cs typeface="Arial Black"/>
                        </a:rPr>
                        <a:t>13.308,00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95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3909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000" spc="-45" dirty="0">
                          <a:latin typeface="Arial Black"/>
                          <a:cs typeface="Arial Black"/>
                        </a:rPr>
                        <a:t>15/05/2024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95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000" spc="-20" dirty="0">
                          <a:latin typeface="Arial MT"/>
                          <a:cs typeface="Arial MT"/>
                        </a:rPr>
                        <a:t>maio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T="95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1435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000" spc="-45" dirty="0">
                          <a:latin typeface="Arial Black"/>
                          <a:cs typeface="Arial Black"/>
                        </a:rPr>
                        <a:t>13.308,00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95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40" dirty="0">
                          <a:latin typeface="Arial Black"/>
                          <a:cs typeface="Arial Black"/>
                        </a:rPr>
                        <a:t>15/05/2024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1587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112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000" spc="-50" dirty="0">
                          <a:latin typeface="Arial Black"/>
                          <a:cs typeface="Arial Black"/>
                        </a:rPr>
                        <a:t>53.2Z2,00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1270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3909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000" spc="-45" dirty="0">
                          <a:latin typeface="Arial Black"/>
                          <a:cs typeface="Arial Black"/>
                        </a:rPr>
                        <a:t>15/05/2024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1270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000" spc="-20" dirty="0">
                          <a:latin typeface="Arial MT"/>
                          <a:cs typeface="Arial MT"/>
                        </a:rPr>
                        <a:t>maio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T="1270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10" dirty="0">
                          <a:latin typeface="Arial MT"/>
                          <a:cs typeface="Arial MT"/>
                        </a:rPr>
                        <a:t>53.Z32,00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T="1587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5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40" dirty="0">
                          <a:latin typeface="Arial Black"/>
                          <a:cs typeface="Arial Black"/>
                        </a:rPr>
                        <a:t>13/06/2024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1587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810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60" dirty="0">
                          <a:latin typeface="Arial Black"/>
                          <a:cs typeface="Arial Black"/>
                        </a:rPr>
                        <a:t>L33.080,00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1587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3909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40" dirty="0">
                          <a:latin typeface="Arial Black"/>
                          <a:cs typeface="Arial Black"/>
                        </a:rPr>
                        <a:t>11/06/2024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1587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10" dirty="0">
                          <a:latin typeface="Arial MT"/>
                          <a:cs typeface="Arial MT"/>
                        </a:rPr>
                        <a:t>junho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T="1587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5" dirty="0">
                          <a:latin typeface="Arial Black"/>
                          <a:cs typeface="Arial Black"/>
                        </a:rPr>
                        <a:t>137.205,12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1587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000" spc="-40" dirty="0">
                          <a:latin typeface="Arial Black"/>
                          <a:cs typeface="Arial Black"/>
                        </a:rPr>
                        <a:t>13/07/2024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95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1120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000" spc="-55" dirty="0">
                          <a:latin typeface="Arial Black"/>
                          <a:cs typeface="Arial Black"/>
                        </a:rPr>
                        <a:t>133.080.00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95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3909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000" spc="-40" dirty="0">
                          <a:latin typeface="Arial Black"/>
                          <a:cs typeface="Arial Black"/>
                        </a:rPr>
                        <a:t>15/07/2024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95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305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000" spc="-10" dirty="0">
                          <a:latin typeface="Arial MT"/>
                          <a:cs typeface="Arial MT"/>
                        </a:rPr>
                        <a:t>julho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T="95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8895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000" spc="-65" dirty="0">
                          <a:latin typeface="Arial Black"/>
                          <a:cs typeface="Arial Black"/>
                        </a:rPr>
                        <a:t>137.205,S2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95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40" dirty="0">
                          <a:latin typeface="Arial Black"/>
                          <a:cs typeface="Arial Black"/>
                        </a:rPr>
                        <a:t>12/08/2024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1587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112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5" dirty="0">
                          <a:latin typeface="Arial Black"/>
                          <a:cs typeface="Arial Black"/>
                        </a:rPr>
                        <a:t>133.080,0d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1587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3909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40" dirty="0">
                          <a:latin typeface="Arial Black"/>
                          <a:cs typeface="Arial Black"/>
                        </a:rPr>
                        <a:t>13/08/2024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1587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10" dirty="0">
                          <a:latin typeface="Arial MT"/>
                          <a:cs typeface="Arial MT"/>
                        </a:rPr>
                        <a:t>agosto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T="1587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5" dirty="0">
                          <a:latin typeface="Arial Black"/>
                          <a:cs typeface="Arial Black"/>
                        </a:rPr>
                        <a:t>137.205,12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1587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24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49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01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1295">
                <a:tc gridSpan="5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000" spc="-85" dirty="0">
                          <a:latin typeface="Arial Black"/>
                          <a:cs typeface="Arial Black"/>
                        </a:rPr>
                        <a:t>(A)</a:t>
                      </a:r>
                      <a:r>
                        <a:rPr sz="1000" spc="-1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105" dirty="0">
                          <a:latin typeface="Arial Black"/>
                          <a:cs typeface="Arial Black"/>
                        </a:rPr>
                        <a:t>Saldo</a:t>
                      </a:r>
                      <a:r>
                        <a:rPr sz="1000" spc="-2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90" dirty="0">
                          <a:latin typeface="Arial Black"/>
                          <a:cs typeface="Arial Black"/>
                        </a:rPr>
                        <a:t>de</a:t>
                      </a:r>
                      <a:r>
                        <a:rPr sz="1000" spc="2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105" dirty="0">
                          <a:latin typeface="Arial Black"/>
                          <a:cs typeface="Arial Black"/>
                        </a:rPr>
                        <a:t>variados</a:t>
                      </a:r>
                      <a:r>
                        <a:rPr sz="1000" spc="5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10" dirty="0">
                          <a:latin typeface="Arial Black"/>
                          <a:cs typeface="Arial Black"/>
                        </a:rPr>
                        <a:t>Anteriores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2384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0" dirty="0">
                          <a:latin typeface="Arial Black"/>
                          <a:cs typeface="Arial Black"/>
                        </a:rPr>
                        <a:t>353.654,51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1587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6535">
                <a:tc gridSpan="5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000" spc="-100" dirty="0">
                          <a:latin typeface="Arial Black"/>
                          <a:cs typeface="Arial Black"/>
                        </a:rPr>
                        <a:t>(B)</a:t>
                      </a:r>
                      <a:r>
                        <a:rPr sz="1000" spc="-1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165" dirty="0">
                          <a:latin typeface="Arial Black"/>
                          <a:cs typeface="Arial Black"/>
                        </a:rPr>
                        <a:t>REPASSES</a:t>
                      </a:r>
                      <a:r>
                        <a:rPr sz="1000" spc="7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175" dirty="0">
                          <a:latin typeface="Arial Black"/>
                          <a:cs typeface="Arial Black"/>
                        </a:rPr>
                        <a:t>PÚBLICOS</a:t>
                      </a:r>
                      <a:r>
                        <a:rPr sz="1000" spc="14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150" dirty="0">
                          <a:latin typeface="Arial Black"/>
                          <a:cs typeface="Arial Black"/>
                        </a:rPr>
                        <a:t>NO</a:t>
                      </a:r>
                      <a:r>
                        <a:rPr sz="1000" spc="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45" dirty="0">
                          <a:latin typeface="Arial Black"/>
                          <a:cs typeface="Arial Black"/>
                        </a:rPr>
                        <a:t>EXERCICIO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95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826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60" dirty="0">
                          <a:latin typeface="Arial Black"/>
                          <a:cs typeface="Arial Black"/>
                        </a:rPr>
                        <a:t>ó15.360,48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1587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2405">
                <a:tc gridSpan="5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spc="-100" dirty="0">
                          <a:latin typeface="Arial Black"/>
                          <a:cs typeface="Arial Black"/>
                        </a:rPr>
                        <a:t>(C)</a:t>
                      </a:r>
                      <a:r>
                        <a:rPr sz="100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175" dirty="0">
                          <a:latin typeface="Arial Black"/>
                          <a:cs typeface="Arial Black"/>
                        </a:rPr>
                        <a:t>RECEITAS</a:t>
                      </a:r>
                      <a:r>
                        <a:rPr sz="1000" spc="7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165" dirty="0">
                          <a:latin typeface="Arial Black"/>
                          <a:cs typeface="Arial Black"/>
                        </a:rPr>
                        <a:t>COM</a:t>
                      </a:r>
                      <a:r>
                        <a:rPr sz="100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170" dirty="0">
                          <a:latin typeface="Arial Black"/>
                          <a:cs typeface="Arial Black"/>
                        </a:rPr>
                        <a:t>APLfCAÇÔES</a:t>
                      </a:r>
                      <a:r>
                        <a:rPr sz="1000" spc="10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160" dirty="0">
                          <a:latin typeface="Arial Black"/>
                          <a:cs typeface="Arial Black"/>
                        </a:rPr>
                        <a:t>FINANCEIRAS</a:t>
                      </a:r>
                      <a:r>
                        <a:rPr sz="1000" spc="17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150" dirty="0">
                          <a:latin typeface="Arial Black"/>
                          <a:cs typeface="Arial Black"/>
                        </a:rPr>
                        <a:t>DOS</a:t>
                      </a:r>
                      <a:r>
                        <a:rPr sz="1000" spc="5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175" dirty="0">
                          <a:latin typeface="Arial Black"/>
                          <a:cs typeface="Arial Black"/>
                        </a:rPr>
                        <a:t>REPASSES</a:t>
                      </a:r>
                      <a:r>
                        <a:rPr sz="1000" spc="10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10" dirty="0">
                          <a:latin typeface="Arial Black"/>
                          <a:cs typeface="Arial Black"/>
                        </a:rPr>
                        <a:t>PÚBMCOS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63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4450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000" spc="-30" dirty="0">
                          <a:latin typeface="Arial Black"/>
                          <a:cs typeface="Arial Black"/>
                        </a:rPr>
                        <a:t>6.478,48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95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9075">
                <a:tc gridSpan="5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000" spc="-60" dirty="0">
                          <a:latin typeface="Arial Black"/>
                          <a:cs typeface="Arial Black"/>
                        </a:rPr>
                        <a:t>(D) </a:t>
                      </a:r>
                      <a:r>
                        <a:rPr sz="1000" spc="-175" dirty="0">
                          <a:latin typeface="Arial Black"/>
                          <a:cs typeface="Arial Black"/>
                        </a:rPr>
                        <a:t>OUTRAS</a:t>
                      </a:r>
                      <a:r>
                        <a:rPr sz="100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175" dirty="0">
                          <a:latin typeface="Arial Black"/>
                          <a:cs typeface="Arial Black"/>
                        </a:rPr>
                        <a:t>RECEITAS</a:t>
                      </a:r>
                      <a:r>
                        <a:rPr sz="1000" spc="6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165" dirty="0">
                          <a:latin typeface="Arial Black"/>
                          <a:cs typeface="Arial Black"/>
                        </a:rPr>
                        <a:t>DECORRENTES</a:t>
                      </a:r>
                      <a:r>
                        <a:rPr sz="1000" spc="19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130" dirty="0">
                          <a:latin typeface="Arial Black"/>
                          <a:cs typeface="Arial Black"/>
                        </a:rPr>
                        <a:t>DA</a:t>
                      </a:r>
                      <a:r>
                        <a:rPr sz="1000" spc="-6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185" dirty="0">
                          <a:latin typeface="Arial Black"/>
                          <a:cs typeface="Arial Black"/>
                        </a:rPr>
                        <a:t>EXECUÇÃO</a:t>
                      </a:r>
                      <a:r>
                        <a:rPr sz="1000" spc="10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120" dirty="0">
                          <a:latin typeface="Arial Black"/>
                          <a:cs typeface="Arial Black"/>
                        </a:rPr>
                        <a:t>DO</a:t>
                      </a:r>
                      <a:r>
                        <a:rPr sz="1000" spc="-12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10" dirty="0">
                          <a:latin typeface="Arial Black"/>
                          <a:cs typeface="Arial Black"/>
                        </a:rPr>
                        <a:t>¢}USTE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1841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0005" algn="r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00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27939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04470">
                <a:tc gridSpan="5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85" dirty="0">
                          <a:latin typeface="Arial Black"/>
                          <a:cs typeface="Arial Black"/>
                        </a:rPr>
                        <a:t>(E)</a:t>
                      </a:r>
                      <a:r>
                        <a:rPr sz="1000" spc="-4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185" dirty="0">
                          <a:latin typeface="Arial Black"/>
                          <a:cs typeface="Arial Black"/>
                        </a:rPr>
                        <a:t>YOTAL</a:t>
                      </a:r>
                      <a:r>
                        <a:rPr sz="1000" spc="-1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135" dirty="0">
                          <a:latin typeface="Arial Black"/>
                          <a:cs typeface="Arial Black"/>
                        </a:rPr>
                        <a:t>DE</a:t>
                      </a:r>
                      <a:r>
                        <a:rPr sz="1000" spc="-6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175" dirty="0">
                          <a:latin typeface="Arial Black"/>
                          <a:cs typeface="Arial Black"/>
                        </a:rPr>
                        <a:t>RECURSOS</a:t>
                      </a:r>
                      <a:r>
                        <a:rPr sz="1000" spc="2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165" dirty="0">
                          <a:latin typeface="Arial Black"/>
                          <a:cs typeface="Arial Black"/>
                        </a:rPr>
                        <a:t>PÚBLICOS</a:t>
                      </a:r>
                      <a:r>
                        <a:rPr sz="1000" spc="13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110" dirty="0">
                          <a:latin typeface="Arial Black"/>
                          <a:cs typeface="Arial Black"/>
                        </a:rPr>
                        <a:t>(A</a:t>
                      </a:r>
                      <a:r>
                        <a:rPr sz="1000" spc="3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25" dirty="0">
                          <a:latin typeface="Arial Black"/>
                          <a:cs typeface="Arial Black"/>
                        </a:rPr>
                        <a:t>4</a:t>
                      </a:r>
                      <a:r>
                        <a:rPr sz="1000" spc="-7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130" dirty="0">
                          <a:latin typeface="Arial Black"/>
                          <a:cs typeface="Arial Black"/>
                        </a:rPr>
                        <a:t>B</a:t>
                      </a:r>
                      <a:r>
                        <a:rPr sz="1000" spc="-1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85" dirty="0">
                          <a:latin typeface="Arial Black"/>
                          <a:cs typeface="Arial Black"/>
                        </a:rPr>
                        <a:t>+</a:t>
                      </a:r>
                      <a:r>
                        <a:rPr sz="1000" spc="-114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155" dirty="0">
                          <a:latin typeface="Arial Black"/>
                          <a:cs typeface="Arial Black"/>
                        </a:rPr>
                        <a:t>C</a:t>
                      </a:r>
                      <a:r>
                        <a:rPr sz="1000" spc="-5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85" dirty="0">
                          <a:latin typeface="Arial Black"/>
                          <a:cs typeface="Arial Black"/>
                        </a:rPr>
                        <a:t>+</a:t>
                      </a:r>
                      <a:r>
                        <a:rPr sz="1000" spc="-10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25" dirty="0">
                          <a:latin typeface="Arial Black"/>
                          <a:cs typeface="Arial Black"/>
                        </a:rPr>
                        <a:t>D)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826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60" dirty="0">
                          <a:latin typeface="Arial Black"/>
                          <a:cs typeface="Arial Black"/>
                        </a:rPr>
                        <a:t>975.493,47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1587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07010">
                <a:tc gridSpan="5"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000" spc="-75" dirty="0">
                          <a:latin typeface="Arial Black"/>
                          <a:cs typeface="Arial Black"/>
                        </a:rPr>
                        <a:t>(F)</a:t>
                      </a:r>
                      <a:r>
                        <a:rPr sz="1000" spc="-2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180" dirty="0">
                          <a:latin typeface="Arial Black"/>
                          <a:cs typeface="Arial Black"/>
                        </a:rPr>
                        <a:t>RECURSOS</a:t>
                      </a:r>
                      <a:r>
                        <a:rPr sz="1000" spc="6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155" dirty="0">
                          <a:latin typeface="Arial Black"/>
                          <a:cs typeface="Arial Black"/>
                        </a:rPr>
                        <a:t>PRÓPRIOS</a:t>
                      </a:r>
                      <a:r>
                        <a:rPr sz="1000" spc="6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105" dirty="0">
                          <a:latin typeface="Arial Black"/>
                          <a:cs typeface="Arial Black"/>
                        </a:rPr>
                        <a:t>DA</a:t>
                      </a:r>
                      <a:r>
                        <a:rPr sz="1000" spc="-4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155" dirty="0">
                          <a:latin typeface="Arial Black"/>
                          <a:cs typeface="Arial Black"/>
                        </a:rPr>
                        <a:t>ENTIDADE</a:t>
                      </a:r>
                      <a:r>
                        <a:rPr sz="1000" spc="5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25" dirty="0">
                          <a:latin typeface="Arial Black"/>
                          <a:cs typeface="Arial Black"/>
                        </a:rPr>
                        <a:t>PARCEIRA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b="1" spc="-10" dirty="0">
                          <a:latin typeface="Courier New"/>
                          <a:cs typeface="Courier New"/>
                        </a:rPr>
                        <a:t>2.897J7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1587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13360">
                <a:tc gridSpan="5"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000" spc="-100" dirty="0">
                          <a:latin typeface="Arial Black"/>
                          <a:cs typeface="Arial Black"/>
                        </a:rPr>
                        <a:t>{G)</a:t>
                      </a:r>
                      <a:r>
                        <a:rPr sz="1000" spc="-8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180" dirty="0">
                          <a:latin typeface="Arial Black"/>
                          <a:cs typeface="Arial Black"/>
                        </a:rPr>
                        <a:t>TGT'AL</a:t>
                      </a:r>
                      <a:r>
                        <a:rPr sz="1000" spc="-4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125" dirty="0">
                          <a:latin typeface="Arial Black"/>
                          <a:cs typeface="Arial Black"/>
                        </a:rPr>
                        <a:t>DOS</a:t>
                      </a:r>
                      <a:r>
                        <a:rPr sz="1000" spc="-6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180" dirty="0">
                          <a:latin typeface="Arial Black"/>
                          <a:cs typeface="Arial Black"/>
                        </a:rPr>
                        <a:t>RECURSOS</a:t>
                      </a:r>
                      <a:r>
                        <a:rPr sz="1000" spc="8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145" dirty="0">
                          <a:latin typeface="Arial Black"/>
                          <a:cs typeface="Arial Black"/>
                        </a:rPr>
                        <a:t>DISPONÍVEIS</a:t>
                      </a:r>
                      <a:r>
                        <a:rPr sz="1000" spc="4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145" dirty="0">
                          <a:latin typeface="Arial Black"/>
                          <a:cs typeface="Arial Black"/>
                        </a:rPr>
                        <a:t>NO</a:t>
                      </a:r>
                      <a:r>
                        <a:rPr sz="1000" spc="-6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160" dirty="0">
                          <a:latin typeface="Arial Black"/>
                          <a:cs typeface="Arial Black"/>
                        </a:rPr>
                        <a:t>EXERCICIO</a:t>
                      </a:r>
                      <a:r>
                        <a:rPr sz="1000" spc="12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114" dirty="0">
                          <a:latin typeface="Arial Black"/>
                          <a:cs typeface="Arial Black"/>
                        </a:rPr>
                        <a:t>(E</a:t>
                      </a:r>
                      <a:r>
                        <a:rPr sz="1000" spc="-6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dirty="0">
                          <a:latin typeface="Arial Black"/>
                          <a:cs typeface="Arial Black"/>
                        </a:rPr>
                        <a:t>+</a:t>
                      </a:r>
                      <a:r>
                        <a:rPr sz="1000" spc="12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25" dirty="0">
                          <a:latin typeface="Arial Black"/>
                          <a:cs typeface="Arial Black"/>
                        </a:rPr>
                        <a:t>F)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064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10" dirty="0">
                          <a:latin typeface="Cambria"/>
                          <a:cs typeface="Cambria"/>
                        </a:rPr>
                        <a:t>978.390,64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1587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  <p:sp>
        <p:nvSpPr>
          <p:cNvPr id="13" name="object 13"/>
          <p:cNvSpPr txBox="1"/>
          <p:nvPr/>
        </p:nvSpPr>
        <p:spPr>
          <a:xfrm>
            <a:off x="626851" y="8268847"/>
            <a:ext cx="6212205" cy="453390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2700" marR="5080" indent="3175" algn="just">
              <a:lnSpc>
                <a:spcPct val="90700"/>
              </a:lnSpc>
              <a:spcBef>
                <a:spcPts val="245"/>
              </a:spcBef>
            </a:pPr>
            <a:r>
              <a:rPr sz="1000" dirty="0">
                <a:latin typeface="Arial MT"/>
                <a:cs typeface="Arial MT"/>
              </a:rPr>
              <a:t>O(s)</a:t>
            </a:r>
            <a:r>
              <a:rPr sz="1000" spc="24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signatário(s),</a:t>
            </a:r>
            <a:r>
              <a:rPr sz="1000" spc="11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na</a:t>
            </a:r>
            <a:r>
              <a:rPr sz="1000" spc="21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qualidade</a:t>
            </a:r>
            <a:r>
              <a:rPr sz="1000" spc="22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de</a:t>
            </a:r>
            <a:r>
              <a:rPr sz="1000" spc="18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representante(s)</a:t>
            </a:r>
            <a:r>
              <a:rPr sz="1000" spc="16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da(o)</a:t>
            </a:r>
            <a:r>
              <a:rPr sz="1000" spc="23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AMAA</a:t>
            </a:r>
            <a:r>
              <a:rPr sz="1000" spc="26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-</a:t>
            </a:r>
            <a:r>
              <a:rPr sz="1000" spc="254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Associação</a:t>
            </a:r>
            <a:r>
              <a:rPr sz="1000" spc="33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dos</a:t>
            </a:r>
            <a:r>
              <a:rPr sz="1000" spc="254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Adoradores</a:t>
            </a:r>
            <a:r>
              <a:rPr sz="1000" spc="265" dirty="0">
                <a:latin typeface="Arial MT"/>
                <a:cs typeface="Arial MT"/>
              </a:rPr>
              <a:t> </a:t>
            </a:r>
            <a:r>
              <a:rPr sz="1000" spc="60" dirty="0">
                <a:latin typeface="Arial MT"/>
                <a:cs typeface="Arial MT"/>
              </a:rPr>
              <a:t>para</a:t>
            </a:r>
            <a:r>
              <a:rPr sz="1000" spc="220" dirty="0">
                <a:latin typeface="Arial MT"/>
                <a:cs typeface="Arial MT"/>
              </a:rPr>
              <a:t> </a:t>
            </a:r>
            <a:r>
              <a:rPr sz="1000" spc="-50" dirty="0">
                <a:latin typeface="Arial MT"/>
                <a:cs typeface="Arial MT"/>
              </a:rPr>
              <a:t>o </a:t>
            </a:r>
            <a:r>
              <a:rPr sz="1000" dirty="0">
                <a:latin typeface="Arial MT"/>
                <a:cs typeface="Arial MT"/>
              </a:rPr>
              <a:t>Desenvolvimento</a:t>
            </a:r>
            <a:r>
              <a:rPr sz="1000" spc="-1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do</a:t>
            </a:r>
            <a:r>
              <a:rPr sz="1000" spc="1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Ãgua</a:t>
            </a:r>
            <a:r>
              <a:rPr sz="1000" spc="8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Azul</a:t>
            </a:r>
            <a:r>
              <a:rPr sz="1000" spc="6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-</a:t>
            </a:r>
            <a:r>
              <a:rPr sz="1000" spc="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IV,</a:t>
            </a:r>
            <a:r>
              <a:rPr sz="1000" spc="-25" dirty="0">
                <a:latin typeface="Arial MT"/>
                <a:cs typeface="Arial MT"/>
              </a:rPr>
              <a:t> </a:t>
            </a:r>
            <a:r>
              <a:rPr sz="1000" spc="-20" dirty="0">
                <a:latin typeface="Arial MT"/>
                <a:cs typeface="Arial MT"/>
              </a:rPr>
              <a:t>vem</a:t>
            </a:r>
            <a:r>
              <a:rPr sz="1000" spc="-15" dirty="0">
                <a:latin typeface="Arial MT"/>
                <a:cs typeface="Arial MT"/>
              </a:rPr>
              <a:t> </a:t>
            </a:r>
            <a:r>
              <a:rPr sz="1000" spc="-20" dirty="0">
                <a:latin typeface="Arial MT"/>
                <a:cs typeface="Arial MT"/>
              </a:rPr>
              <a:t>lndlcar,</a:t>
            </a:r>
            <a:r>
              <a:rPr sz="1000" spc="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na</a:t>
            </a:r>
            <a:r>
              <a:rPr sz="1000" spc="60" dirty="0">
                <a:latin typeface="Arial MT"/>
                <a:cs typeface="Arial MT"/>
              </a:rPr>
              <a:t> </a:t>
            </a:r>
            <a:r>
              <a:rPr sz="1000" spc="-20" dirty="0">
                <a:latin typeface="Arial MT"/>
                <a:cs typeface="Arial MT"/>
              </a:rPr>
              <a:t>forma</a:t>
            </a:r>
            <a:r>
              <a:rPr sz="1000" spc="55" dirty="0">
                <a:latin typeface="Arial MT"/>
                <a:cs typeface="Arial MT"/>
              </a:rPr>
              <a:t> </a:t>
            </a:r>
            <a:r>
              <a:rPr sz="1000" spc="-35" dirty="0">
                <a:latin typeface="Arial MT"/>
                <a:cs typeface="Arial MT"/>
              </a:rPr>
              <a:t>abaixo</a:t>
            </a:r>
            <a:r>
              <a:rPr sz="1000" spc="35" dirty="0">
                <a:latin typeface="Arial MT"/>
                <a:cs typeface="Arial MT"/>
              </a:rPr>
              <a:t> </a:t>
            </a:r>
            <a:r>
              <a:rPr sz="1000" spc="-25" dirty="0">
                <a:latin typeface="Arial MT"/>
                <a:cs typeface="Arial MT"/>
              </a:rPr>
              <a:t>detalhada,</a:t>
            </a:r>
            <a:r>
              <a:rPr sz="1000" spc="35" dirty="0">
                <a:latin typeface="Arial MT"/>
                <a:cs typeface="Arial MT"/>
              </a:rPr>
              <a:t> </a:t>
            </a:r>
            <a:r>
              <a:rPr sz="1000" spc="-45" dirty="0">
                <a:latin typeface="Arial MT"/>
                <a:cs typeface="Arial MT"/>
              </a:rPr>
              <a:t>as</a:t>
            </a:r>
            <a:r>
              <a:rPr sz="1000" spc="-20" dirty="0">
                <a:latin typeface="Arial MT"/>
                <a:cs typeface="Arial MT"/>
              </a:rPr>
              <a:t> </a:t>
            </a:r>
            <a:r>
              <a:rPr sz="1000" spc="-50" dirty="0">
                <a:latin typeface="Arial MT"/>
                <a:cs typeface="Arial MT"/>
              </a:rPr>
              <a:t>despesas</a:t>
            </a:r>
            <a:r>
              <a:rPr sz="1000" spc="45" dirty="0">
                <a:latin typeface="Arial MT"/>
                <a:cs typeface="Arial MT"/>
              </a:rPr>
              <a:t> </a:t>
            </a:r>
            <a:r>
              <a:rPr sz="1000" spc="-25" dirty="0">
                <a:latin typeface="Arial MT"/>
                <a:cs typeface="Arial MT"/>
              </a:rPr>
              <a:t>Incorridas</a:t>
            </a:r>
            <a:r>
              <a:rPr sz="1000" spc="7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</a:t>
            </a:r>
            <a:r>
              <a:rPr sz="1000" spc="-25" dirty="0">
                <a:latin typeface="Arial MT"/>
                <a:cs typeface="Arial MT"/>
              </a:rPr>
              <a:t> </a:t>
            </a:r>
            <a:r>
              <a:rPr sz="1000" spc="-40" dirty="0">
                <a:latin typeface="Arial MT"/>
                <a:cs typeface="Arial MT"/>
              </a:rPr>
              <a:t>pagas</a:t>
            </a:r>
            <a:r>
              <a:rPr sz="1000" spc="30" dirty="0">
                <a:latin typeface="Arial MT"/>
                <a:cs typeface="Arial MT"/>
              </a:rPr>
              <a:t> </a:t>
            </a:r>
            <a:r>
              <a:rPr sz="1000" spc="-25" dirty="0">
                <a:latin typeface="Arial MT"/>
                <a:cs typeface="Arial MT"/>
              </a:rPr>
              <a:t>no </a:t>
            </a:r>
            <a:r>
              <a:rPr sz="950" spc="-20" dirty="0">
                <a:latin typeface="Arial MT"/>
                <a:cs typeface="Arial MT"/>
              </a:rPr>
              <a:t>exercício/Z024</a:t>
            </a:r>
            <a:r>
              <a:rPr sz="950" spc="-75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bem</a:t>
            </a:r>
            <a:r>
              <a:rPr sz="950" spc="-70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como</a:t>
            </a:r>
            <a:r>
              <a:rPr sz="950" spc="30" dirty="0">
                <a:latin typeface="Arial MT"/>
                <a:cs typeface="Arial MT"/>
              </a:rPr>
              <a:t> </a:t>
            </a:r>
            <a:r>
              <a:rPr sz="950" spc="-55" dirty="0">
                <a:latin typeface="Arial MT"/>
                <a:cs typeface="Arial MT"/>
              </a:rPr>
              <a:t>as</a:t>
            </a:r>
            <a:r>
              <a:rPr sz="950" spc="-25" dirty="0">
                <a:latin typeface="Arial MT"/>
                <a:cs typeface="Arial MT"/>
              </a:rPr>
              <a:t> </a:t>
            </a:r>
            <a:r>
              <a:rPr sz="950" spc="-30" dirty="0">
                <a:latin typeface="Arial MT"/>
                <a:cs typeface="Arial MT"/>
              </a:rPr>
              <a:t>despesas</a:t>
            </a:r>
            <a:r>
              <a:rPr sz="950" spc="35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a</a:t>
            </a:r>
            <a:r>
              <a:rPr sz="950" spc="-80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pagar</a:t>
            </a:r>
            <a:r>
              <a:rPr sz="950" spc="-5" dirty="0">
                <a:latin typeface="Arial MT"/>
                <a:cs typeface="Arial MT"/>
              </a:rPr>
              <a:t> </a:t>
            </a:r>
            <a:r>
              <a:rPr sz="950" spc="-10" dirty="0">
                <a:latin typeface="Arial MT"/>
                <a:cs typeface="Arial MT"/>
              </a:rPr>
              <a:t>no</a:t>
            </a:r>
            <a:r>
              <a:rPr sz="950" spc="15" dirty="0">
                <a:latin typeface="Arial MT"/>
                <a:cs typeface="Arial MT"/>
              </a:rPr>
              <a:t> </a:t>
            </a:r>
            <a:r>
              <a:rPr sz="950" spc="-20" dirty="0">
                <a:latin typeface="Arial MT"/>
                <a:cs typeface="Arial MT"/>
              </a:rPr>
              <a:t>exercfclo</a:t>
            </a:r>
            <a:r>
              <a:rPr sz="950" spc="70" dirty="0">
                <a:latin typeface="Arial MT"/>
                <a:cs typeface="Arial MT"/>
              </a:rPr>
              <a:t> </a:t>
            </a:r>
            <a:r>
              <a:rPr sz="950" spc="-10" dirty="0">
                <a:latin typeface="Arial MT"/>
                <a:cs typeface="Arial MT"/>
              </a:rPr>
              <a:t>seguinte.</a:t>
            </a:r>
            <a:endParaRPr sz="95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4378" y="10503621"/>
            <a:ext cx="3410953" cy="54142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87779" y="8759042"/>
            <a:ext cx="2358189" cy="90236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487779" y="8440205"/>
            <a:ext cx="2352174" cy="162426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646947" y="7243062"/>
            <a:ext cx="2364205" cy="48126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658979" y="6521167"/>
            <a:ext cx="2352174" cy="102268"/>
          </a:xfrm>
          <a:prstGeom prst="rect">
            <a:avLst/>
          </a:prstGeom>
        </p:spPr>
      </p:pic>
      <p:sp>
        <p:nvSpPr>
          <p:cNvPr id="7" name="object 7"/>
          <p:cNvSpPr/>
          <p:nvPr/>
        </p:nvSpPr>
        <p:spPr>
          <a:xfrm>
            <a:off x="282742" y="10339691"/>
            <a:ext cx="1880235" cy="0"/>
          </a:xfrm>
          <a:custGeom>
            <a:avLst/>
            <a:gdLst/>
            <a:ahLst/>
            <a:cxnLst/>
            <a:rect l="l" t="t" r="r" b="b"/>
            <a:pathLst>
              <a:path w="1880235">
                <a:moveTo>
                  <a:pt x="0" y="0"/>
                </a:moveTo>
                <a:lnTo>
                  <a:pt x="1879933" y="0"/>
                </a:lnTo>
              </a:path>
            </a:pathLst>
          </a:custGeom>
          <a:ln w="15039">
            <a:solidFill>
              <a:srgbClr val="74747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677026" y="10327660"/>
            <a:ext cx="454659" cy="0"/>
          </a:xfrm>
          <a:custGeom>
            <a:avLst/>
            <a:gdLst/>
            <a:ahLst/>
            <a:cxnLst/>
            <a:rect l="l" t="t" r="r" b="b"/>
            <a:pathLst>
              <a:path w="454660">
                <a:moveTo>
                  <a:pt x="0" y="0"/>
                </a:moveTo>
                <a:lnTo>
                  <a:pt x="454192" y="0"/>
                </a:lnTo>
              </a:path>
            </a:pathLst>
          </a:custGeom>
          <a:ln w="15039">
            <a:solidFill>
              <a:srgbClr val="7777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object 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406315" y="1834866"/>
            <a:ext cx="330868" cy="120315"/>
          </a:xfrm>
          <a:prstGeom prst="rect">
            <a:avLst/>
          </a:prstGeom>
        </p:spPr>
      </p:pic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673768" y="1164106"/>
          <a:ext cx="6365875" cy="37064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92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0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4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05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20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4945">
                <a:tc gridSpan="6">
                  <a:txBody>
                    <a:bodyPr/>
                    <a:lstStyle/>
                    <a:p>
                      <a:pPr marR="698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50" spc="-100" dirty="0">
                          <a:solidFill>
                            <a:srgbClr val="363636"/>
                          </a:solidFill>
                          <a:latin typeface="Arial Black"/>
                          <a:cs typeface="Arial Black"/>
                        </a:rPr>
                        <a:t>DEMONBT4ATíVO</a:t>
                      </a:r>
                      <a:r>
                        <a:rPr sz="850" spc="145" dirty="0">
                          <a:solidFill>
                            <a:srgbClr val="363636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850" spc="-114" dirty="0">
                          <a:solidFill>
                            <a:srgbClr val="3D3D3D"/>
                          </a:solidFill>
                          <a:latin typeface="Arial Black"/>
                          <a:cs typeface="Arial Black"/>
                        </a:rPr>
                        <a:t>OAS</a:t>
                      </a:r>
                      <a:r>
                        <a:rPr sz="850" spc="10" dirty="0">
                          <a:solidFill>
                            <a:srgbClr val="3D3D3D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850" spc="-110" dirty="0">
                          <a:solidFill>
                            <a:srgbClr val="414141"/>
                          </a:solidFill>
                          <a:latin typeface="Arial Black"/>
                          <a:cs typeface="Arial Black"/>
                        </a:rPr>
                        <a:t>DESPESAS</a:t>
                      </a:r>
                      <a:r>
                        <a:rPr sz="850" spc="80" dirty="0">
                          <a:solidFill>
                            <a:srgbClr val="414141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850" spc="-110" dirty="0">
                          <a:solidFill>
                            <a:srgbClr val="3B3B3B"/>
                          </a:solidFill>
                          <a:latin typeface="Arial Black"/>
                          <a:cs typeface="Arial Black"/>
                        </a:rPr>
                        <a:t>INCORRIDAS</a:t>
                      </a:r>
                      <a:r>
                        <a:rPr sz="850" spc="70" dirty="0">
                          <a:solidFill>
                            <a:srgbClr val="3B3B3B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850" spc="-100" dirty="0">
                          <a:solidFill>
                            <a:srgbClr val="424242"/>
                          </a:solidFill>
                          <a:latin typeface="Arial Black"/>
                          <a:cs typeface="Arial Black"/>
                        </a:rPr>
                        <a:t>NO</a:t>
                      </a:r>
                      <a:r>
                        <a:rPr sz="850" spc="-5" dirty="0">
                          <a:solidFill>
                            <a:srgbClr val="424242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850" spc="-10" dirty="0">
                          <a:solidFill>
                            <a:srgbClr val="444444"/>
                          </a:solidFill>
                          <a:latin typeface="Arial Black"/>
                          <a:cs typeface="Arial Black"/>
                        </a:rPr>
                        <a:t>EXeRCiCIO</a:t>
                      </a:r>
                      <a:endParaRPr sz="850">
                        <a:latin typeface="Arial Black"/>
                        <a:cs typeface="Arial Black"/>
                      </a:endParaRPr>
                    </a:p>
                  </a:txBody>
                  <a:tcPr marL="0" marR="0" marT="19685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58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3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87350" marR="290830" indent="-71120">
                        <a:lnSpc>
                          <a:spcPct val="82300"/>
                        </a:lnSpc>
                      </a:pPr>
                      <a:r>
                        <a:rPr sz="950" b="1" spc="-75" dirty="0">
                          <a:solidFill>
                            <a:srgbClr val="444444"/>
                          </a:solidFill>
                          <a:latin typeface="Cambria"/>
                          <a:cs typeface="Cambria"/>
                        </a:rPr>
                        <a:t>CATEGORIA</a:t>
                      </a:r>
                      <a:r>
                        <a:rPr sz="950" b="1" spc="105" dirty="0">
                          <a:solidFill>
                            <a:srgbClr val="444444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950" b="1" spc="-40" dirty="0">
                          <a:solidFill>
                            <a:srgbClr val="444444"/>
                          </a:solidFill>
                          <a:latin typeface="Cambria"/>
                          <a:cs typeface="Cambria"/>
                        </a:rPr>
                        <a:t>OU</a:t>
                      </a:r>
                      <a:r>
                        <a:rPr sz="950" b="1" spc="-10" dirty="0">
                          <a:solidFill>
                            <a:srgbClr val="444444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10" dirty="0">
                          <a:solidFill>
                            <a:srgbClr val="3D3D3D"/>
                          </a:solidFill>
                          <a:latin typeface="Cambria"/>
                          <a:cs typeface="Cambria"/>
                        </a:rPr>
                        <a:t>FINALIDADE </a:t>
                      </a:r>
                      <a:r>
                        <a:rPr sz="1000" spc="-90" dirty="0">
                          <a:solidFill>
                            <a:srgbClr val="444444"/>
                          </a:solidFill>
                          <a:latin typeface="Cambria"/>
                          <a:cs typeface="Cambria"/>
                        </a:rPr>
                        <a:t>DA</a:t>
                      </a:r>
                      <a:r>
                        <a:rPr sz="1000" spc="30" dirty="0">
                          <a:solidFill>
                            <a:srgbClr val="444444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000" spc="-10" dirty="0">
                          <a:solidFill>
                            <a:srgbClr val="414141"/>
                          </a:solidFill>
                          <a:latin typeface="Cambria"/>
                          <a:cs typeface="Cambria"/>
                        </a:rPr>
                        <a:t>DESPESA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131445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ts val="1025"/>
                        </a:lnSpc>
                      </a:pPr>
                      <a:r>
                        <a:rPr sz="900" b="1" spc="-10" dirty="0">
                          <a:solidFill>
                            <a:srgbClr val="444444"/>
                          </a:solidFill>
                          <a:latin typeface="Cambria"/>
                          <a:cs typeface="Cambria"/>
                        </a:rPr>
                        <a:t>Og5PESA5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R="5715" algn="ctr">
                        <a:lnSpc>
                          <a:spcPts val="1025"/>
                        </a:lnSpc>
                      </a:pPr>
                      <a:r>
                        <a:rPr sz="900" spc="-100" dirty="0">
                          <a:solidFill>
                            <a:srgbClr val="3F3F3F"/>
                          </a:solidFill>
                          <a:latin typeface="Arial Black"/>
                          <a:cs typeface="Arial Black"/>
                        </a:rPr>
                        <a:t>CONTABIUZADAS</a:t>
                      </a:r>
                      <a:endParaRPr sz="900">
                        <a:latin typeface="Arial Black"/>
                        <a:cs typeface="Arial Black"/>
                      </a:endParaRPr>
                    </a:p>
                    <a:p>
                      <a:pPr marL="17780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900" spc="-145" dirty="0">
                          <a:solidFill>
                            <a:srgbClr val="3B3B3B"/>
                          </a:solidFill>
                          <a:latin typeface="Arial Black"/>
                          <a:cs typeface="Arial Black"/>
                        </a:rPr>
                        <a:t>EXERCICIO</a:t>
                      </a:r>
                      <a:r>
                        <a:rPr sz="900" spc="105" dirty="0">
                          <a:solidFill>
                            <a:srgbClr val="3B3B3B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20" dirty="0">
                          <a:solidFill>
                            <a:srgbClr val="3F3F3F"/>
                          </a:solidFill>
                          <a:latin typeface="Arial Black"/>
                          <a:cs typeface="Arial Black"/>
                        </a:rPr>
                        <a:t>(R$)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5334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115" marR="25400" indent="-10795" algn="ctr">
                        <a:lnSpc>
                          <a:spcPts val="969"/>
                        </a:lnSpc>
                        <a:spcBef>
                          <a:spcPts val="110"/>
                        </a:spcBef>
                      </a:pPr>
                      <a:r>
                        <a:rPr sz="900" spc="-30" dirty="0">
                          <a:solidFill>
                            <a:srgbClr val="3A3A3A"/>
                          </a:solidFill>
                          <a:latin typeface="Arial Black"/>
                          <a:cs typeface="Arial Black"/>
                        </a:rPr>
                        <a:t>DESPESAS </a:t>
                      </a:r>
                      <a:r>
                        <a:rPr sz="950" spc="-175" dirty="0">
                          <a:solidFill>
                            <a:srgbClr val="313131"/>
                          </a:solidFill>
                          <a:latin typeface="Arial Black"/>
                          <a:cs typeface="Arial Black"/>
                        </a:rPr>
                        <a:t>CONTABILIZADAS</a:t>
                      </a:r>
                      <a:r>
                        <a:rPr sz="950" spc="500" dirty="0">
                          <a:solidFill>
                            <a:srgbClr val="313131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280" dirty="0">
                          <a:solidFill>
                            <a:srgbClr val="444444"/>
                          </a:solidFill>
                          <a:latin typeface="Arial Black"/>
                          <a:cs typeface="Arial Black"/>
                        </a:rPr>
                        <a:t>Eg4</a:t>
                      </a:r>
                      <a:r>
                        <a:rPr sz="950" dirty="0">
                          <a:solidFill>
                            <a:srgbClr val="444444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95" dirty="0">
                          <a:solidFill>
                            <a:srgbClr val="363636"/>
                          </a:solidFill>
                          <a:latin typeface="Arial Black"/>
                          <a:cs typeface="Arial Black"/>
                        </a:rPr>
                        <a:t>EXERCÍCIOS </a:t>
                      </a:r>
                      <a:r>
                        <a:rPr sz="1000" spc="-240" dirty="0">
                          <a:solidFill>
                            <a:srgbClr val="363636"/>
                          </a:solidFill>
                          <a:latin typeface="Arial Black"/>
                          <a:cs typeface="Arial Black"/>
                        </a:rPr>
                        <a:t>ANTERIORES</a:t>
                      </a:r>
                      <a:r>
                        <a:rPr sz="1000" spc="130" dirty="0">
                          <a:solidFill>
                            <a:srgbClr val="363636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50" dirty="0">
                          <a:solidFill>
                            <a:srgbClr val="3D3D3D"/>
                          </a:solidFill>
                          <a:latin typeface="Arial Black"/>
                          <a:cs typeface="Arial Black"/>
                        </a:rPr>
                        <a:t>E </a:t>
                      </a:r>
                      <a:r>
                        <a:rPr sz="1000" spc="-240" dirty="0">
                          <a:solidFill>
                            <a:srgbClr val="3D3D3D"/>
                          </a:solidFill>
                          <a:latin typeface="Arial Black"/>
                          <a:cs typeface="Arial Black"/>
                        </a:rPr>
                        <a:t>PAGAS</a:t>
                      </a:r>
                      <a:r>
                        <a:rPr sz="1000" spc="70" dirty="0">
                          <a:solidFill>
                            <a:srgbClr val="3D3D3D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295" dirty="0">
                          <a:solidFill>
                            <a:srgbClr val="2F2F2F"/>
                          </a:solidFill>
                          <a:latin typeface="Arial Black"/>
                          <a:cs typeface="Arial Black"/>
                        </a:rPr>
                        <a:t>MESTE</a:t>
                      </a:r>
                      <a:endParaRPr sz="1000">
                        <a:latin typeface="Arial Black"/>
                        <a:cs typeface="Arial Black"/>
                      </a:endParaRPr>
                    </a:p>
                    <a:p>
                      <a:pPr marL="93980" marR="78740" algn="ctr">
                        <a:lnSpc>
                          <a:spcPct val="78900"/>
                        </a:lnSpc>
                        <a:spcBef>
                          <a:spcPts val="80"/>
                        </a:spcBef>
                      </a:pPr>
                      <a:r>
                        <a:rPr sz="1000" spc="-225" dirty="0">
                          <a:solidFill>
                            <a:srgbClr val="3D3D3D"/>
                          </a:solidFill>
                          <a:latin typeface="Arial Black"/>
                          <a:cs typeface="Arial Black"/>
                        </a:rPr>
                        <a:t>EXERCICIO</a:t>
                      </a:r>
                      <a:r>
                        <a:rPr sz="1000" spc="110" dirty="0">
                          <a:solidFill>
                            <a:srgbClr val="3D3D3D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200" dirty="0">
                          <a:solidFill>
                            <a:srgbClr val="3B3B3B"/>
                          </a:solidFill>
                          <a:latin typeface="Arial Black"/>
                          <a:cs typeface="Arial Black"/>
                        </a:rPr>
                        <a:t>(RG)</a:t>
                      </a:r>
                      <a:r>
                        <a:rPr sz="1000" spc="-25" dirty="0">
                          <a:solidFill>
                            <a:srgbClr val="3B3B3B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25" dirty="0">
                          <a:solidFill>
                            <a:srgbClr val="3F3F3F"/>
                          </a:solidFill>
                          <a:latin typeface="Arial Black"/>
                          <a:cs typeface="Arial Black"/>
                        </a:rPr>
                        <a:t>(H)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1397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115" marR="52705" indent="19050" algn="ctr">
                        <a:lnSpc>
                          <a:spcPts val="969"/>
                        </a:lnSpc>
                        <a:spcBef>
                          <a:spcPts val="110"/>
                        </a:spcBef>
                      </a:pPr>
                      <a:r>
                        <a:rPr sz="900" spc="-50" dirty="0">
                          <a:solidFill>
                            <a:srgbClr val="333333"/>
                          </a:solidFill>
                          <a:latin typeface="Arial Black"/>
                          <a:cs typeface="Arial Black"/>
                        </a:rPr>
                        <a:t>OEãPGSAS </a:t>
                      </a:r>
                      <a:r>
                        <a:rPr sz="950" spc="-180" dirty="0">
                          <a:solidFill>
                            <a:srgbClr val="363636"/>
                          </a:solidFill>
                          <a:latin typeface="Arial Black"/>
                          <a:cs typeface="Arial Black"/>
                        </a:rPr>
                        <a:t>CONTABIMZdDA$</a:t>
                      </a:r>
                      <a:r>
                        <a:rPr sz="950" spc="-25" dirty="0">
                          <a:solidFill>
                            <a:srgbClr val="363636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25" dirty="0">
                          <a:solidFill>
                            <a:srgbClr val="444444"/>
                          </a:solidFill>
                          <a:latin typeface="Arial Black"/>
                          <a:cs typeface="Arial Black"/>
                        </a:rPr>
                        <a:t>NESTE </a:t>
                      </a:r>
                      <a:r>
                        <a:rPr sz="1000" spc="-240" dirty="0">
                          <a:solidFill>
                            <a:srgbClr val="363636"/>
                          </a:solidFill>
                          <a:latin typeface="Arial Black"/>
                          <a:cs typeface="Arial Black"/>
                        </a:rPr>
                        <a:t>CXERCÍCtO</a:t>
                      </a:r>
                      <a:r>
                        <a:rPr sz="1000" spc="135" dirty="0">
                          <a:solidFill>
                            <a:srgbClr val="363636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50" dirty="0">
                          <a:solidFill>
                            <a:srgbClr val="494949"/>
                          </a:solidFill>
                          <a:latin typeface="Arial Black"/>
                          <a:cs typeface="Arial Black"/>
                        </a:rPr>
                        <a:t>E </a:t>
                      </a:r>
                      <a:r>
                        <a:rPr sz="1000" spc="-240" dirty="0">
                          <a:solidFill>
                            <a:srgbClr val="3B3B3B"/>
                          </a:solidFill>
                          <a:latin typeface="Arial Black"/>
                          <a:cs typeface="Arial Black"/>
                        </a:rPr>
                        <a:t>PAGAS</a:t>
                      </a:r>
                      <a:r>
                        <a:rPr sz="1000" spc="65" dirty="0">
                          <a:solidFill>
                            <a:srgbClr val="3B3B3B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265" dirty="0">
                          <a:solidFill>
                            <a:srgbClr val="3F3F3F"/>
                          </a:solidFill>
                          <a:latin typeface="Arial Black"/>
                          <a:cs typeface="Arial Black"/>
                        </a:rPr>
                        <a:t>NESTE</a:t>
                      </a:r>
                      <a:endParaRPr sz="1000">
                        <a:latin typeface="Arial Black"/>
                        <a:cs typeface="Arial Black"/>
                      </a:endParaRPr>
                    </a:p>
                    <a:p>
                      <a:pPr marL="3810" algn="ctr">
                        <a:lnSpc>
                          <a:spcPts val="900"/>
                        </a:lnSpc>
                      </a:pPr>
                      <a:r>
                        <a:rPr sz="1000" spc="-225" dirty="0">
                          <a:solidFill>
                            <a:srgbClr val="363636"/>
                          </a:solidFill>
                          <a:latin typeface="Arial Black"/>
                          <a:cs typeface="Arial Black"/>
                        </a:rPr>
                        <a:t>EXERCICIO</a:t>
                      </a:r>
                      <a:r>
                        <a:rPr sz="1000" spc="110" dirty="0">
                          <a:solidFill>
                            <a:srgbClr val="363636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20" dirty="0">
                          <a:solidFill>
                            <a:srgbClr val="3F3F3F"/>
                          </a:solidFill>
                          <a:latin typeface="Arial Black"/>
                          <a:cs typeface="Arial Black"/>
                        </a:rPr>
                        <a:t>(RJ)</a:t>
                      </a:r>
                      <a:endParaRPr sz="1000">
                        <a:latin typeface="Arial Black"/>
                        <a:cs typeface="Arial Black"/>
                      </a:endParaRPr>
                    </a:p>
                    <a:p>
                      <a:pPr algn="ctr">
                        <a:lnSpc>
                          <a:spcPts val="1075"/>
                        </a:lnSpc>
                      </a:pPr>
                      <a:r>
                        <a:rPr sz="1000" spc="-25" dirty="0">
                          <a:solidFill>
                            <a:srgbClr val="494949"/>
                          </a:solidFill>
                          <a:latin typeface="Arial Black"/>
                          <a:cs typeface="Arial Black"/>
                        </a:rPr>
                        <a:t>lTf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1397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055" marR="54610" indent="1905" algn="ctr">
                        <a:lnSpc>
                          <a:spcPct val="90100"/>
                        </a:lnSpc>
                        <a:spcBef>
                          <a:spcPts val="590"/>
                        </a:spcBef>
                      </a:pPr>
                      <a:r>
                        <a:rPr sz="900" spc="-160" dirty="0">
                          <a:solidFill>
                            <a:srgbClr val="424242"/>
                          </a:solidFill>
                          <a:latin typeface="Arial Black"/>
                          <a:cs typeface="Arial Black"/>
                        </a:rPr>
                        <a:t>TOTAL</a:t>
                      </a:r>
                      <a:r>
                        <a:rPr sz="900" spc="55" dirty="0">
                          <a:solidFill>
                            <a:srgbClr val="424242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25" dirty="0">
                          <a:solidFill>
                            <a:srgbClr val="3D3D3D"/>
                          </a:solidFill>
                          <a:latin typeface="Arial Black"/>
                          <a:cs typeface="Arial Black"/>
                        </a:rPr>
                        <a:t>DE </a:t>
                      </a:r>
                      <a:r>
                        <a:rPr sz="850" spc="-10" dirty="0">
                          <a:solidFill>
                            <a:srgbClr val="3B3B3B"/>
                          </a:solidFill>
                          <a:latin typeface="Arial Black"/>
                          <a:cs typeface="Arial Black"/>
                        </a:rPr>
                        <a:t>DESPESAS </a:t>
                      </a:r>
                      <a:r>
                        <a:rPr sz="850" spc="-120" dirty="0">
                          <a:solidFill>
                            <a:srgbClr val="3D3D3D"/>
                          </a:solidFill>
                          <a:latin typeface="Arial Black"/>
                          <a:cs typeface="Arial Black"/>
                        </a:rPr>
                        <a:t>PAGAS</a:t>
                      </a:r>
                      <a:r>
                        <a:rPr sz="850" spc="45" dirty="0">
                          <a:solidFill>
                            <a:srgbClr val="3D3D3D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850" spc="-130" dirty="0">
                          <a:solidFill>
                            <a:srgbClr val="3F3F3F"/>
                          </a:solidFill>
                          <a:latin typeface="Arial Black"/>
                          <a:cs typeface="Arial Black"/>
                        </a:rPr>
                        <a:t>NESTE</a:t>
                      </a:r>
                      <a:r>
                        <a:rPr sz="850" spc="-80" dirty="0">
                          <a:solidFill>
                            <a:srgbClr val="3F3F3F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80" dirty="0">
                          <a:solidFill>
                            <a:srgbClr val="414141"/>
                          </a:solidFill>
                          <a:latin typeface="Arial Black"/>
                          <a:cs typeface="Arial Black"/>
                        </a:rPr>
                        <a:t>EXERCICIO </a:t>
                      </a:r>
                      <a:r>
                        <a:rPr sz="950" spc="-20" dirty="0">
                          <a:solidFill>
                            <a:srgbClr val="494949"/>
                          </a:solidFill>
                          <a:latin typeface="Arial Black"/>
                          <a:cs typeface="Arial Black"/>
                        </a:rPr>
                        <a:t>(R$)</a:t>
                      </a:r>
                      <a:endParaRPr sz="950">
                        <a:latin typeface="Arial Black"/>
                        <a:cs typeface="Arial Black"/>
                      </a:endParaRPr>
                    </a:p>
                    <a:p>
                      <a:pPr marL="8255" algn="ctr">
                        <a:lnSpc>
                          <a:spcPts val="985"/>
                        </a:lnSpc>
                      </a:pPr>
                      <a:r>
                        <a:rPr sz="900" spc="-10" dirty="0">
                          <a:solidFill>
                            <a:srgbClr val="494949"/>
                          </a:solidFill>
                          <a:latin typeface="Arial Black"/>
                          <a:cs typeface="Arial Black"/>
                        </a:rPr>
                        <a:t>(}=H+I)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0" marR="109220" indent="-635" algn="ctr">
                        <a:lnSpc>
                          <a:spcPct val="90400"/>
                        </a:lnSpc>
                        <a:spcBef>
                          <a:spcPts val="590"/>
                        </a:spcBef>
                      </a:pPr>
                      <a:r>
                        <a:rPr sz="900" spc="-40" dirty="0">
                          <a:solidFill>
                            <a:srgbClr val="3F3F3F"/>
                          </a:solidFill>
                          <a:latin typeface="Arial Black"/>
                          <a:cs typeface="Arial Black"/>
                        </a:rPr>
                        <a:t>DESPESAS </a:t>
                      </a:r>
                      <a:r>
                        <a:rPr sz="850" spc="-105" dirty="0">
                          <a:solidFill>
                            <a:srgbClr val="414141"/>
                          </a:solidFill>
                          <a:latin typeface="Arial Black"/>
                          <a:cs typeface="Arial Black"/>
                        </a:rPr>
                        <a:t>CONTABIMZADAS</a:t>
                      </a:r>
                      <a:r>
                        <a:rPr sz="850" spc="500" dirty="0">
                          <a:solidFill>
                            <a:srgbClr val="414141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850" spc="-120" dirty="0">
                          <a:solidFill>
                            <a:srgbClr val="414141"/>
                          </a:solidFill>
                          <a:latin typeface="Arial Black"/>
                          <a:cs typeface="Arial Black"/>
                        </a:rPr>
                        <a:t>NES¥E</a:t>
                      </a:r>
                      <a:r>
                        <a:rPr sz="850" spc="50" dirty="0">
                          <a:solidFill>
                            <a:srgbClr val="414141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850" spc="-114" dirty="0">
                          <a:solidFill>
                            <a:srgbClr val="464646"/>
                          </a:solidFill>
                          <a:latin typeface="Arial Black"/>
                          <a:cs typeface="Arial Black"/>
                        </a:rPr>
                        <a:t>EXERCÍCIO</a:t>
                      </a:r>
                      <a:r>
                        <a:rPr sz="850" spc="500" dirty="0">
                          <a:solidFill>
                            <a:srgbClr val="464646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200" dirty="0">
                          <a:solidFill>
                            <a:srgbClr val="4D4D4D"/>
                          </a:solidFill>
                          <a:latin typeface="Arial Black"/>
                          <a:cs typeface="Arial Black"/>
                        </a:rPr>
                        <a:t>A</a:t>
                      </a:r>
                      <a:r>
                        <a:rPr sz="950" spc="-20" dirty="0">
                          <a:solidFill>
                            <a:srgbClr val="4D4D4D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210" dirty="0">
                          <a:solidFill>
                            <a:srgbClr val="464646"/>
                          </a:solidFill>
                          <a:latin typeface="Arial Black"/>
                          <a:cs typeface="Arial Black"/>
                        </a:rPr>
                        <a:t>PAGAR</a:t>
                      </a:r>
                      <a:r>
                        <a:rPr sz="950" spc="10" dirty="0">
                          <a:solidFill>
                            <a:srgbClr val="464646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25" dirty="0">
                          <a:solidFill>
                            <a:srgbClr val="4F4F4F"/>
                          </a:solidFill>
                          <a:latin typeface="Arial Black"/>
                          <a:cs typeface="Arial Black"/>
                        </a:rPr>
                        <a:t>Elq </a:t>
                      </a:r>
                      <a:r>
                        <a:rPr sz="950" spc="-95" dirty="0">
                          <a:solidFill>
                            <a:srgbClr val="343434"/>
                          </a:solidFill>
                          <a:latin typeface="Arial Black"/>
                          <a:cs typeface="Arial Black"/>
                        </a:rPr>
                        <a:t>EXERCÍCIOS </a:t>
                      </a:r>
                      <a:r>
                        <a:rPr sz="900" spc="-165" dirty="0">
                          <a:solidFill>
                            <a:srgbClr val="3B3B3B"/>
                          </a:solidFill>
                          <a:latin typeface="Arial Black"/>
                          <a:cs typeface="Arial Black"/>
                        </a:rPr>
                        <a:t>SEGUINTES</a:t>
                      </a:r>
                      <a:r>
                        <a:rPr sz="900" spc="150" dirty="0">
                          <a:solidFill>
                            <a:srgbClr val="3B3B3B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20" dirty="0">
                          <a:solidFill>
                            <a:srgbClr val="3F3F3F"/>
                          </a:solidFill>
                          <a:latin typeface="Arial Black"/>
                          <a:cs typeface="Arial Black"/>
                        </a:rPr>
                        <a:t>(R$)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705">
                <a:tc>
                  <a:txBody>
                    <a:bodyPr/>
                    <a:lstStyle/>
                    <a:p>
                      <a:pPr marL="51435" marR="572135" indent="-6350">
                        <a:lnSpc>
                          <a:spcPts val="969"/>
                        </a:lnSpc>
                        <a:spcBef>
                          <a:spcPts val="160"/>
                        </a:spcBef>
                      </a:pPr>
                      <a:r>
                        <a:rPr sz="900" spc="-25" dirty="0">
                          <a:solidFill>
                            <a:srgbClr val="5D5D5D"/>
                          </a:solidFill>
                          <a:latin typeface="Cambria"/>
                          <a:cs typeface="Cambria"/>
                        </a:rPr>
                        <a:t>Bens</a:t>
                      </a:r>
                      <a:r>
                        <a:rPr sz="900" spc="5" dirty="0">
                          <a:solidFill>
                            <a:srgbClr val="5D5D5D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900" dirty="0">
                          <a:solidFill>
                            <a:srgbClr val="696969"/>
                          </a:solidFill>
                          <a:latin typeface="Cambria"/>
                          <a:cs typeface="Cambria"/>
                        </a:rPr>
                        <a:t>e</a:t>
                      </a:r>
                      <a:r>
                        <a:rPr sz="900" spc="70" dirty="0">
                          <a:solidFill>
                            <a:srgbClr val="696969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40" dirty="0">
                          <a:solidFill>
                            <a:srgbClr val="494949"/>
                          </a:solidFill>
                          <a:latin typeface="Cambria"/>
                          <a:cs typeface="Cambria"/>
                        </a:rPr>
                        <a:t>materiais</a:t>
                      </a:r>
                      <a:r>
                        <a:rPr sz="900" spc="500" dirty="0">
                          <a:solidFill>
                            <a:srgbClr val="494949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solidFill>
                            <a:srgbClr val="343434"/>
                          </a:solidFill>
                          <a:latin typeface="Cambria"/>
                          <a:cs typeface="Cambria"/>
                        </a:rPr>
                        <a:t>Permanentes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6034" algn="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000" spc="-305" dirty="0">
                          <a:solidFill>
                            <a:srgbClr val="4B4B4B"/>
                          </a:solidFill>
                          <a:latin typeface="Arial MT"/>
                          <a:cs typeface="Arial MT"/>
                        </a:rPr>
                        <a:t>OOO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850" spc="-10" dirty="0">
                          <a:solidFill>
                            <a:srgbClr val="5D5D5D"/>
                          </a:solidFill>
                          <a:latin typeface="Cambria"/>
                          <a:cs typeface="Cambria"/>
                        </a:rPr>
                        <a:t>895,01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67945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4290" algn="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850" spc="-10" dirty="0">
                          <a:solidFill>
                            <a:srgbClr val="4B4B4B"/>
                          </a:solidFill>
                          <a:latin typeface="Arial Black"/>
                          <a:cs typeface="Arial Black"/>
                        </a:rPr>
                        <a:t>89S,0t</a:t>
                      </a:r>
                      <a:endParaRPr sz="850">
                        <a:latin typeface="Arial Black"/>
                        <a:cs typeface="Arial Black"/>
                      </a:endParaRPr>
                    </a:p>
                  </a:txBody>
                  <a:tcPr marL="0" marR="0" marT="7112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8575" algn="r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950" spc="-20" dirty="0">
                          <a:solidFill>
                            <a:srgbClr val="565656"/>
                          </a:solidFill>
                          <a:latin typeface="Courier New"/>
                          <a:cs typeface="Courier New"/>
                        </a:rPr>
                        <a:t>0,00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55244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530">
                <a:tc>
                  <a:txBody>
                    <a:bodyPr/>
                    <a:lstStyle/>
                    <a:p>
                      <a:pPr marL="45085" marR="427355">
                        <a:lnSpc>
                          <a:spcPts val="969"/>
                        </a:lnSpc>
                        <a:spcBef>
                          <a:spcPts val="135"/>
                        </a:spcBef>
                      </a:pPr>
                      <a:r>
                        <a:rPr sz="900" spc="-25" dirty="0">
                          <a:solidFill>
                            <a:srgbClr val="494949"/>
                          </a:solidFill>
                          <a:latin typeface="Cambria"/>
                          <a:cs typeface="Cambria"/>
                        </a:rPr>
                        <a:t>Outros</a:t>
                      </a:r>
                      <a:r>
                        <a:rPr sz="900" spc="30" dirty="0">
                          <a:solidFill>
                            <a:srgbClr val="494949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75" dirty="0">
                          <a:solidFill>
                            <a:srgbClr val="4B4B4B"/>
                          </a:solidFill>
                          <a:latin typeface="Cambria"/>
                          <a:cs typeface="Cambria"/>
                        </a:rPr>
                        <a:t>I</a:t>
                      </a:r>
                      <a:r>
                        <a:rPr sz="900" spc="-40" dirty="0">
                          <a:solidFill>
                            <a:srgbClr val="4B4B4B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85" dirty="0">
                          <a:solidFill>
                            <a:srgbClr val="4B4B4B"/>
                          </a:solidFill>
                          <a:latin typeface="Cambria"/>
                          <a:cs typeface="Cambria"/>
                        </a:rPr>
                        <a:t>Materiais</a:t>
                      </a:r>
                      <a:r>
                        <a:rPr sz="900" spc="40" dirty="0">
                          <a:solidFill>
                            <a:srgbClr val="4B4B4B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35" dirty="0">
                          <a:solidFill>
                            <a:srgbClr val="525252"/>
                          </a:solidFill>
                          <a:latin typeface="Cambria"/>
                          <a:cs typeface="Cambria"/>
                        </a:rPr>
                        <a:t>de</a:t>
                      </a:r>
                      <a:r>
                        <a:rPr sz="900" spc="500" dirty="0">
                          <a:solidFill>
                            <a:srgbClr val="525252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solidFill>
                            <a:srgbClr val="646464"/>
                          </a:solidFill>
                          <a:latin typeface="Cambria"/>
                          <a:cs typeface="Cambria"/>
                        </a:rPr>
                        <a:t>Consumo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7145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0" algn="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950" b="1" spc="-10" dirty="0">
                          <a:solidFill>
                            <a:srgbClr val="4B4B4B"/>
                          </a:solidFill>
                          <a:latin typeface="Courier New"/>
                          <a:cs typeface="Courier New"/>
                        </a:rPr>
                        <a:t>3.89267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58419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145" algn="r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800" spc="-20" dirty="0">
                          <a:solidFill>
                            <a:srgbClr val="606060"/>
                          </a:solidFill>
                          <a:latin typeface="Cambria"/>
                          <a:cs typeface="Cambria"/>
                        </a:rPr>
                        <a:t>0,00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T="74295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0480" algn="r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850" spc="-10" dirty="0">
                          <a:solidFill>
                            <a:srgbClr val="4D4D4D"/>
                          </a:solidFill>
                          <a:latin typeface="Cambria"/>
                          <a:cs typeface="Cambria"/>
                        </a:rPr>
                        <a:t>3.B92.67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67945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0" algn="r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850" spc="-10" dirty="0">
                          <a:solidFill>
                            <a:srgbClr val="494949"/>
                          </a:solidFill>
                          <a:latin typeface="Cambria"/>
                          <a:cs typeface="Cambria"/>
                        </a:rPr>
                        <a:t>3.89y,67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67945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4925" algn="r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900" spc="-25" dirty="0">
                          <a:solidFill>
                            <a:srgbClr val="696969"/>
                          </a:solidFill>
                          <a:latin typeface="Courier New"/>
                          <a:cs typeface="Courier New"/>
                        </a:rPr>
                        <a:t>OOO</a:t>
                      </a:r>
                      <a:endParaRPr sz="900">
                        <a:latin typeface="Courier New"/>
                        <a:cs typeface="Courier New"/>
                      </a:endParaRPr>
                    </a:p>
                  </a:txBody>
                  <a:tcPr marL="0" marR="0" marT="61594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705">
                <a:tc>
                  <a:txBody>
                    <a:bodyPr/>
                    <a:lstStyle/>
                    <a:p>
                      <a:pPr marL="48260" marR="457834" indent="2540">
                        <a:lnSpc>
                          <a:spcPts val="919"/>
                        </a:lnSpc>
                        <a:spcBef>
                          <a:spcPts val="200"/>
                        </a:spcBef>
                      </a:pPr>
                      <a:r>
                        <a:rPr sz="900" spc="-30" dirty="0">
                          <a:solidFill>
                            <a:srgbClr val="525252"/>
                          </a:solidFill>
                          <a:latin typeface="Cambria"/>
                          <a:cs typeface="Cambria"/>
                        </a:rPr>
                        <a:t>Outros</a:t>
                      </a:r>
                      <a:r>
                        <a:rPr sz="900" spc="20" dirty="0">
                          <a:solidFill>
                            <a:srgbClr val="525252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30" dirty="0">
                          <a:solidFill>
                            <a:srgbClr val="484848"/>
                          </a:solidFill>
                          <a:latin typeface="Cambria"/>
                          <a:cs typeface="Cambria"/>
                        </a:rPr>
                        <a:t>Serviços</a:t>
                      </a:r>
                      <a:r>
                        <a:rPr sz="900" spc="30" dirty="0">
                          <a:solidFill>
                            <a:srgbClr val="484848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35" dirty="0">
                          <a:solidFill>
                            <a:srgbClr val="606060"/>
                          </a:solidFill>
                          <a:latin typeface="Cambria"/>
                          <a:cs typeface="Cambria"/>
                        </a:rPr>
                        <a:t>de</a:t>
                      </a:r>
                      <a:r>
                        <a:rPr sz="900" spc="500" dirty="0">
                          <a:solidFill>
                            <a:srgbClr val="606060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solidFill>
                            <a:srgbClr val="4D4D4D"/>
                          </a:solidFill>
                          <a:latin typeface="Cambria"/>
                          <a:cs typeface="Cambria"/>
                        </a:rPr>
                        <a:t>Terceiros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2540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510" algn="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850" spc="-10" dirty="0">
                          <a:solidFill>
                            <a:srgbClr val="4D4D4D"/>
                          </a:solidFill>
                          <a:latin typeface="Cambria"/>
                          <a:cs typeface="Cambria"/>
                        </a:rPr>
                        <a:t>34.636,78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7112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8415" algn="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850" spc="-20" dirty="0">
                          <a:solidFill>
                            <a:srgbClr val="4D4D4D"/>
                          </a:solidFill>
                          <a:latin typeface="Cambria"/>
                          <a:cs typeface="Cambria"/>
                        </a:rPr>
                        <a:t>0.00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7112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225" algn="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850" spc="-10" dirty="0">
                          <a:solidFill>
                            <a:srgbClr val="3F3F3F"/>
                          </a:solidFill>
                          <a:latin typeface="Cambria"/>
                          <a:cs typeface="Cambria"/>
                        </a:rPr>
                        <a:t>34.636,78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7112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6034" algn="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850" spc="-10" dirty="0">
                          <a:solidFill>
                            <a:srgbClr val="4F4F4F"/>
                          </a:solidFill>
                          <a:latin typeface="Cambria"/>
                          <a:cs typeface="Cambria"/>
                        </a:rPr>
                        <a:t>34.636,78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7112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3020" algn="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850" spc="-20" dirty="0">
                          <a:solidFill>
                            <a:srgbClr val="5D5D5D"/>
                          </a:solidFill>
                          <a:latin typeface="Arial Black"/>
                          <a:cs typeface="Arial Black"/>
                        </a:rPr>
                        <a:t>0,00</a:t>
                      </a:r>
                      <a:endParaRPr sz="850">
                        <a:latin typeface="Arial Black"/>
                        <a:cs typeface="Arial Black"/>
                      </a:endParaRPr>
                    </a:p>
                  </a:txBody>
                  <a:tcPr marL="0" marR="0" marT="7112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4889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900" spc="-10" dirty="0">
                          <a:solidFill>
                            <a:srgbClr val="3B3B3B"/>
                          </a:solidFill>
                          <a:latin typeface="Arial MT"/>
                          <a:cs typeface="Arial MT"/>
                        </a:rPr>
                        <a:t>RecursosNumanos(S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4445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0480" algn="r">
                        <a:lnSpc>
                          <a:spcPts val="1125"/>
                        </a:lnSpc>
                      </a:pPr>
                      <a:r>
                        <a:rPr sz="950" spc="-10" dirty="0">
                          <a:solidFill>
                            <a:srgbClr val="4D4D4D"/>
                          </a:solidFill>
                          <a:latin typeface="Cambria"/>
                          <a:cs typeface="Cambria"/>
                        </a:rPr>
                        <a:t>39.777,84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0" algn="r">
                        <a:lnSpc>
                          <a:spcPts val="1125"/>
                        </a:lnSpc>
                      </a:pPr>
                      <a:r>
                        <a:rPr sz="950" spc="-20" dirty="0">
                          <a:solidFill>
                            <a:srgbClr val="595959"/>
                          </a:solidFill>
                          <a:latin typeface="Cambria"/>
                          <a:cs typeface="Cambria"/>
                        </a:rPr>
                        <a:t>0,00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0480" algn="r">
                        <a:lnSpc>
                          <a:spcPts val="1125"/>
                        </a:lnSpc>
                      </a:pPr>
                      <a:r>
                        <a:rPr sz="950" spc="-10" dirty="0">
                          <a:solidFill>
                            <a:srgbClr val="4B4B4B"/>
                          </a:solidFill>
                          <a:latin typeface="Cambria"/>
                          <a:cs typeface="Cambria"/>
                        </a:rPr>
                        <a:t>39.777,84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9209" algn="r">
                        <a:lnSpc>
                          <a:spcPts val="1125"/>
                        </a:lnSpc>
                      </a:pPr>
                      <a:r>
                        <a:rPr sz="950" spc="-10" dirty="0">
                          <a:solidFill>
                            <a:srgbClr val="4B4B4B"/>
                          </a:solidFill>
                          <a:latin typeface="Cambria"/>
                          <a:cs typeface="Cambria"/>
                        </a:rPr>
                        <a:t>39.?77,84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900" spc="-20" dirty="0">
                          <a:solidFill>
                            <a:srgbClr val="4F4F4F"/>
                          </a:solidFill>
                          <a:latin typeface="Arial Black"/>
                          <a:cs typeface="Arial Black"/>
                        </a:rPr>
                        <a:t>0.00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4889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900" spc="-10" dirty="0">
                          <a:solidFill>
                            <a:srgbClr val="3F3F3F"/>
                          </a:solidFill>
                          <a:latin typeface="Arial MT"/>
                          <a:cs typeface="Arial MT"/>
                        </a:rPr>
                        <a:t>UtitidadesPúbt&lt;as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762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0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spc="-10" dirty="0">
                          <a:solidFill>
                            <a:srgbClr val="494949"/>
                          </a:solidFill>
                          <a:latin typeface="Cambria"/>
                          <a:cs typeface="Cambria"/>
                        </a:rPr>
                        <a:t>537,53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27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35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spc="-20" dirty="0">
                          <a:solidFill>
                            <a:srgbClr val="525252"/>
                          </a:solidFill>
                          <a:latin typeface="Cambria"/>
                          <a:cs typeface="Cambria"/>
                        </a:rPr>
                        <a:t>0,00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27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0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spc="-10" dirty="0">
                          <a:solidFill>
                            <a:srgbClr val="545454"/>
                          </a:solidFill>
                          <a:latin typeface="Cambria"/>
                          <a:cs typeface="Cambria"/>
                        </a:rPr>
                        <a:t>537.53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27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spc="-10" dirty="0">
                          <a:solidFill>
                            <a:srgbClr val="4F4F4F"/>
                          </a:solidFill>
                          <a:latin typeface="Cambria"/>
                          <a:cs typeface="Cambria"/>
                        </a:rPr>
                        <a:t>53Y.53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27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3020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50" spc="-20" dirty="0">
                          <a:solidFill>
                            <a:srgbClr val="4D4D4D"/>
                          </a:solidFill>
                          <a:latin typeface="Arial Black"/>
                          <a:cs typeface="Arial Black"/>
                        </a:rPr>
                        <a:t>0.00</a:t>
                      </a:r>
                      <a:endParaRPr sz="850">
                        <a:latin typeface="Arial Black"/>
                        <a:cs typeface="Arial Black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4953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900" spc="-10" dirty="0">
                          <a:solidFill>
                            <a:srgbClr val="3F3F3F"/>
                          </a:solidFill>
                          <a:latin typeface="Arial MT"/>
                          <a:cs typeface="Arial MT"/>
                        </a:rPr>
                        <a:t>TOT*L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4445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8575" algn="r">
                        <a:lnSpc>
                          <a:spcPts val="1125"/>
                        </a:lnSpc>
                      </a:pPr>
                      <a:r>
                        <a:rPr sz="950" b="1" spc="-10" dirty="0">
                          <a:solidFill>
                            <a:srgbClr val="3D3D3D"/>
                          </a:solidFill>
                          <a:latin typeface="Cambria"/>
                          <a:cs typeface="Cambria"/>
                        </a:rPr>
                        <a:t>79.739,8Z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0" algn="r">
                        <a:lnSpc>
                          <a:spcPts val="1125"/>
                        </a:lnSpc>
                      </a:pPr>
                      <a:r>
                        <a:rPr sz="950" b="1" spc="-20" dirty="0">
                          <a:solidFill>
                            <a:srgbClr val="3D3D3D"/>
                          </a:solidFill>
                          <a:latin typeface="Cambria"/>
                          <a:cs typeface="Cambria"/>
                        </a:rPr>
                        <a:t>0,00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ts val="1125"/>
                        </a:lnSpc>
                      </a:pPr>
                      <a:r>
                        <a:rPr sz="950" b="1" spc="-1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79.739,83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225" algn="r">
                        <a:lnSpc>
                          <a:spcPts val="1125"/>
                        </a:lnSpc>
                      </a:pPr>
                      <a:r>
                        <a:rPr sz="950" b="1" spc="-10" dirty="0">
                          <a:solidFill>
                            <a:srgbClr val="3F3F3F"/>
                          </a:solidFill>
                          <a:latin typeface="Cambria"/>
                          <a:cs typeface="Cambria"/>
                        </a:rPr>
                        <a:t>79.739,g3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3655" algn="r">
                        <a:lnSpc>
                          <a:spcPts val="1185"/>
                        </a:lnSpc>
                      </a:pPr>
                      <a:r>
                        <a:rPr sz="1000" spc="-20" dirty="0">
                          <a:solidFill>
                            <a:srgbClr val="4B4B4B"/>
                          </a:solidFill>
                          <a:latin typeface="Arial Black"/>
                          <a:cs typeface="Arial Black"/>
                        </a:rPr>
                        <a:t>0,00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405">
                <a:tc gridSpan="5">
                  <a:txBody>
                    <a:bodyPr/>
                    <a:lstStyle/>
                    <a:p>
                      <a:pPr marL="1675764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b="1" spc="-7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0EF4ONSTRATIVO</a:t>
                      </a:r>
                      <a:r>
                        <a:rPr sz="950" b="1" spc="15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950" b="1" spc="-45" dirty="0">
                          <a:solidFill>
                            <a:srgbClr val="424242"/>
                          </a:solidFill>
                          <a:latin typeface="Cambria"/>
                          <a:cs typeface="Cambria"/>
                        </a:rPr>
                        <a:t>DO</a:t>
                      </a:r>
                      <a:r>
                        <a:rPr sz="950" b="1" spc="15" dirty="0">
                          <a:solidFill>
                            <a:srgbClr val="424242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950" b="1" spc="-35" dirty="0">
                          <a:solidFill>
                            <a:srgbClr val="383838"/>
                          </a:solidFill>
                          <a:latin typeface="Cambria"/>
                          <a:cs typeface="Cambria"/>
                        </a:rPr>
                        <a:t>SALDO</a:t>
                      </a:r>
                      <a:r>
                        <a:rPr sz="950" b="1" spc="10" dirty="0">
                          <a:solidFill>
                            <a:srgbClr val="383838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950" b="1" spc="-60" dirty="0">
                          <a:solidFill>
                            <a:srgbClr val="3D3D3D"/>
                          </a:solidFill>
                          <a:latin typeface="Cambria"/>
                          <a:cs typeface="Cambria"/>
                        </a:rPr>
                        <a:t>FINANCEIRO</a:t>
                      </a:r>
                      <a:r>
                        <a:rPr sz="950" b="1" spc="100" dirty="0">
                          <a:solidFill>
                            <a:srgbClr val="3D3D3D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950" b="1" spc="-10" dirty="0">
                          <a:solidFill>
                            <a:srgbClr val="484848"/>
                          </a:solidFill>
                          <a:latin typeface="Cambria"/>
                          <a:cs typeface="Cambria"/>
                        </a:rPr>
                        <a:t>NO</a:t>
                      </a:r>
                      <a:r>
                        <a:rPr sz="950" b="1" spc="-25" dirty="0">
                          <a:solidFill>
                            <a:srgbClr val="484848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950" b="1" spc="-1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EXERCICIO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27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7165">
                <a:tc gridSpan="5">
                  <a:txBody>
                    <a:bodyPr/>
                    <a:lstStyle/>
                    <a:p>
                      <a:pPr marL="55880">
                        <a:lnSpc>
                          <a:spcPts val="1065"/>
                        </a:lnSpc>
                      </a:pPr>
                      <a:r>
                        <a:rPr sz="1000" spc="-10" dirty="0">
                          <a:solidFill>
                            <a:srgbClr val="383838"/>
                          </a:solidFill>
                          <a:latin typeface="Arial MT"/>
                          <a:cs typeface="Arial MT"/>
                        </a:rPr>
                        <a:t>tG)TOTAzoERECUn5oso+seoWwE*notMENCtco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4925" algn="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850" spc="-10" dirty="0">
                          <a:solidFill>
                            <a:srgbClr val="464646"/>
                          </a:solidFill>
                          <a:latin typeface="Cambria"/>
                          <a:cs typeface="Cambria"/>
                        </a:rPr>
                        <a:t>875.B59,94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1905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2880">
                <a:tc gridSpan="5"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900" spc="-110" dirty="0">
                          <a:solidFill>
                            <a:srgbClr val="424242"/>
                          </a:solidFill>
                          <a:latin typeface="Arial Black"/>
                          <a:cs typeface="Arial Black"/>
                        </a:rPr>
                        <a:t>(K)</a:t>
                      </a:r>
                      <a:r>
                        <a:rPr sz="900" spc="20" dirty="0">
                          <a:solidFill>
                            <a:srgbClr val="424242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155" dirty="0">
                          <a:solidFill>
                            <a:srgbClr val="3F3F3F"/>
                          </a:solidFill>
                          <a:latin typeface="Arial Black"/>
                          <a:cs typeface="Arial Black"/>
                        </a:rPr>
                        <a:t>DESPESAS</a:t>
                      </a:r>
                      <a:r>
                        <a:rPr sz="900" spc="75" dirty="0">
                          <a:solidFill>
                            <a:srgbClr val="3F3F3F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150" dirty="0">
                          <a:solidFill>
                            <a:srgbClr val="383838"/>
                          </a:solidFill>
                          <a:latin typeface="Arial Black"/>
                          <a:cs typeface="Arial Black"/>
                        </a:rPr>
                        <a:t>PAGAS</a:t>
                      </a:r>
                      <a:r>
                        <a:rPr sz="900" spc="25" dirty="0">
                          <a:solidFill>
                            <a:srgbClr val="383838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165" dirty="0">
                          <a:solidFill>
                            <a:srgbClr val="444444"/>
                          </a:solidFill>
                          <a:latin typeface="Arial Black"/>
                          <a:cs typeface="Arial Black"/>
                        </a:rPr>
                        <a:t>NO</a:t>
                      </a:r>
                      <a:r>
                        <a:rPr sz="900" spc="-5" dirty="0">
                          <a:solidFill>
                            <a:srgbClr val="444444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150" dirty="0">
                          <a:solidFill>
                            <a:srgbClr val="414141"/>
                          </a:solidFill>
                          <a:latin typeface="Arial Black"/>
                          <a:cs typeface="Arial Black"/>
                        </a:rPr>
                        <a:t>EXERCICIO</a:t>
                      </a:r>
                      <a:r>
                        <a:rPr sz="900" spc="155" dirty="0">
                          <a:solidFill>
                            <a:srgbClr val="414141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100" dirty="0">
                          <a:solidFill>
                            <a:srgbClr val="424242"/>
                          </a:solidFill>
                          <a:latin typeface="Arial Black"/>
                          <a:cs typeface="Arial Black"/>
                        </a:rPr>
                        <a:t>(H</a:t>
                      </a:r>
                      <a:r>
                        <a:rPr sz="900" spc="-40" dirty="0">
                          <a:solidFill>
                            <a:srgbClr val="424242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dirty="0">
                          <a:solidFill>
                            <a:srgbClr val="4D4D4D"/>
                          </a:solidFill>
                          <a:latin typeface="Arial Black"/>
                          <a:cs typeface="Arial Black"/>
                        </a:rPr>
                        <a:t>+</a:t>
                      </a:r>
                      <a:r>
                        <a:rPr sz="900" spc="-35" dirty="0">
                          <a:solidFill>
                            <a:srgbClr val="4D4D4D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dirty="0">
                          <a:solidFill>
                            <a:srgbClr val="464646"/>
                          </a:solidFill>
                          <a:latin typeface="Arial Black"/>
                          <a:cs typeface="Arial Black"/>
                        </a:rPr>
                        <a:t>I</a:t>
                      </a:r>
                      <a:r>
                        <a:rPr sz="900" spc="-25" dirty="0">
                          <a:solidFill>
                            <a:srgbClr val="464646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30" dirty="0">
                          <a:solidFill>
                            <a:srgbClr val="565656"/>
                          </a:solidFill>
                          <a:latin typeface="Arial Black"/>
                          <a:cs typeface="Arial Black"/>
                        </a:rPr>
                        <a:t>+</a:t>
                      </a:r>
                      <a:r>
                        <a:rPr sz="900" spc="-55" dirty="0">
                          <a:solidFill>
                            <a:srgbClr val="565656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90" dirty="0">
                          <a:solidFill>
                            <a:srgbClr val="3F3F3F"/>
                          </a:solidFill>
                          <a:latin typeface="Arial Black"/>
                          <a:cs typeface="Arial Black"/>
                        </a:rPr>
                        <a:t>juros</a:t>
                      </a:r>
                      <a:r>
                        <a:rPr sz="900" spc="-15" dirty="0">
                          <a:solidFill>
                            <a:srgbClr val="3F3F3F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90" dirty="0">
                          <a:solidFill>
                            <a:srgbClr val="4D4D4D"/>
                          </a:solidFill>
                          <a:latin typeface="Arial Black"/>
                          <a:cs typeface="Arial Black"/>
                        </a:rPr>
                        <a:t>e</a:t>
                      </a:r>
                      <a:r>
                        <a:rPr sz="900" spc="-35" dirty="0">
                          <a:solidFill>
                            <a:srgbClr val="4D4D4D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125" dirty="0">
                          <a:solidFill>
                            <a:srgbClr val="464646"/>
                          </a:solidFill>
                          <a:latin typeface="Arial Black"/>
                          <a:cs typeface="Arial Black"/>
                        </a:rPr>
                        <a:t>PluIta</a:t>
                      </a:r>
                      <a:r>
                        <a:rPr sz="900" spc="30" dirty="0">
                          <a:solidFill>
                            <a:srgbClr val="464646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25" dirty="0">
                          <a:solidFill>
                            <a:srgbClr val="383838"/>
                          </a:solidFill>
                          <a:latin typeface="Arial Black"/>
                          <a:cs typeface="Arial Black"/>
                        </a:rPr>
                        <a:t>*)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4445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1750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900" spc="-10" dirty="0">
                          <a:solidFill>
                            <a:srgbClr val="424242"/>
                          </a:solidFill>
                          <a:latin typeface="Cambria"/>
                          <a:cs typeface="Cambria"/>
                        </a:rPr>
                        <a:t>79.739.83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4445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2880">
                <a:tc gridSpan="5"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900" dirty="0">
                          <a:solidFill>
                            <a:srgbClr val="464646"/>
                          </a:solidFill>
                          <a:latin typeface="Cambria"/>
                          <a:cs typeface="Cambria"/>
                        </a:rPr>
                        <a:t>(L) </a:t>
                      </a:r>
                      <a:r>
                        <a:rPr sz="900" b="1" spc="-20" dirty="0">
                          <a:solidFill>
                            <a:srgbClr val="3F3F3F"/>
                          </a:solidFill>
                          <a:latin typeface="Cambria"/>
                          <a:cs typeface="Cambria"/>
                        </a:rPr>
                        <a:t>RECURSO</a:t>
                      </a:r>
                      <a:r>
                        <a:rPr sz="900" b="1" spc="90" dirty="0">
                          <a:solidFill>
                            <a:srgbClr val="3F3F3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900" b="1" spc="-2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PÚBLICOS</a:t>
                      </a:r>
                      <a:r>
                        <a:rPr sz="900" b="1" spc="95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900" b="1" dirty="0">
                          <a:solidFill>
                            <a:srgbClr val="464646"/>
                          </a:solidFill>
                          <a:latin typeface="Cambria"/>
                          <a:cs typeface="Cambria"/>
                        </a:rPr>
                        <a:t>NAO</a:t>
                      </a:r>
                      <a:r>
                        <a:rPr sz="900" b="1" spc="55" dirty="0">
                          <a:solidFill>
                            <a:srgbClr val="464646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900" b="1" spc="-25" dirty="0">
                          <a:solidFill>
                            <a:srgbClr val="444444"/>
                          </a:solidFill>
                          <a:latin typeface="Cambria"/>
                          <a:cs typeface="Cambria"/>
                        </a:rPr>
                        <a:t>APLICAOO</a:t>
                      </a:r>
                      <a:r>
                        <a:rPr sz="900" b="1" spc="65" dirty="0">
                          <a:solidFill>
                            <a:srgbClr val="444444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900" b="1" dirty="0">
                          <a:solidFill>
                            <a:srgbClr val="3D3D3D"/>
                          </a:solidFill>
                          <a:latin typeface="Cambria"/>
                          <a:cs typeface="Cambria"/>
                        </a:rPr>
                        <a:t>(G</a:t>
                      </a:r>
                      <a:r>
                        <a:rPr sz="900" b="1" spc="10" dirty="0">
                          <a:solidFill>
                            <a:srgbClr val="3D3D3D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900" dirty="0">
                          <a:solidFill>
                            <a:srgbClr val="505050"/>
                          </a:solidFill>
                          <a:latin typeface="Cambria"/>
                          <a:cs typeface="Cambria"/>
                        </a:rPr>
                        <a:t>-</a:t>
                      </a:r>
                      <a:r>
                        <a:rPr sz="900" spc="85" dirty="0">
                          <a:solidFill>
                            <a:srgbClr val="505050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solidFill>
                            <a:srgbClr val="464646"/>
                          </a:solidFill>
                          <a:latin typeface="Cambria"/>
                          <a:cs typeface="Cambria"/>
                        </a:rPr>
                        <a:t>K)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4445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7465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900" spc="-10" dirty="0">
                          <a:solidFill>
                            <a:srgbClr val="4F4F4F"/>
                          </a:solidFill>
                          <a:latin typeface="Cambria"/>
                          <a:cs typeface="Cambria"/>
                        </a:rPr>
                        <a:t>796.120,11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4445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6055">
                <a:tc gridSpan="5">
                  <a:txBody>
                    <a:bodyPr/>
                    <a:lstStyle/>
                    <a:p>
                      <a:pPr marL="58419">
                        <a:lnSpc>
                          <a:spcPts val="1125"/>
                        </a:lnSpc>
                      </a:pPr>
                      <a:r>
                        <a:rPr sz="950" spc="-125" dirty="0">
                          <a:solidFill>
                            <a:srgbClr val="4F4F4F"/>
                          </a:solidFill>
                          <a:latin typeface="Cambria"/>
                          <a:cs typeface="Cambria"/>
                        </a:rPr>
                        <a:t>{I¥I)</a:t>
                      </a:r>
                      <a:r>
                        <a:rPr sz="950" spc="5" dirty="0">
                          <a:solidFill>
                            <a:srgbClr val="4F4F4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0" dirty="0">
                          <a:solidFill>
                            <a:srgbClr val="2F2F2F"/>
                          </a:solidFill>
                          <a:latin typeface="Cambria"/>
                          <a:cs typeface="Cambria"/>
                        </a:rPr>
                        <a:t>VALOR</a:t>
                      </a:r>
                      <a:r>
                        <a:rPr sz="950" dirty="0">
                          <a:solidFill>
                            <a:srgbClr val="2F2F2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950" b="1" spc="-25" dirty="0">
                          <a:solidFill>
                            <a:srgbClr val="3D3D3D"/>
                          </a:solidFill>
                          <a:latin typeface="Cambria"/>
                          <a:cs typeface="Cambria"/>
                        </a:rPr>
                        <a:t>oEVOLVipO</a:t>
                      </a:r>
                      <a:r>
                        <a:rPr sz="950" b="1" spc="80" dirty="0">
                          <a:solidFill>
                            <a:srgbClr val="3D3D3D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950" b="1" spc="-55" dirty="0">
                          <a:solidFill>
                            <a:srgbClr val="444444"/>
                          </a:solidFill>
                          <a:latin typeface="Cambria"/>
                          <a:cs typeface="Cambria"/>
                        </a:rPr>
                        <a:t>AO</a:t>
                      </a:r>
                      <a:r>
                        <a:rPr sz="950" b="1" spc="10" dirty="0">
                          <a:solidFill>
                            <a:srgbClr val="444444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950" b="1" spc="-45" dirty="0">
                          <a:solidFill>
                            <a:srgbClr val="484848"/>
                          </a:solidFill>
                          <a:latin typeface="Cambria"/>
                          <a:cs typeface="Cambria"/>
                        </a:rPr>
                        <a:t>ÕRGAO</a:t>
                      </a:r>
                      <a:r>
                        <a:rPr sz="950" b="1" spc="65" dirty="0">
                          <a:solidFill>
                            <a:srgbClr val="484848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950" b="1" spc="70" dirty="0">
                          <a:solidFill>
                            <a:srgbClr val="424242"/>
                          </a:solidFill>
                          <a:latin typeface="Cambria"/>
                          <a:cs typeface="Cambria"/>
                        </a:rPr>
                        <a:t>rúsuco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095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850" spc="-20" dirty="0">
                          <a:solidFill>
                            <a:srgbClr val="606060"/>
                          </a:solidFill>
                          <a:latin typeface="Cambria"/>
                          <a:cs typeface="Cambria"/>
                        </a:rPr>
                        <a:t>0,00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16510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2405">
                <a:tc gridSpan="5"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900" b="1" spc="-25" dirty="0">
                          <a:solidFill>
                            <a:srgbClr val="3D3D3D"/>
                          </a:solidFill>
                          <a:latin typeface="Cambria"/>
                          <a:cs typeface="Cambria"/>
                        </a:rPr>
                        <a:t>VALOR</a:t>
                      </a:r>
                      <a:r>
                        <a:rPr sz="900" b="1" spc="90" dirty="0">
                          <a:solidFill>
                            <a:srgbClr val="3D3D3D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900" b="1" spc="-40" dirty="0">
                          <a:solidFill>
                            <a:srgbClr val="343434"/>
                          </a:solidFill>
                          <a:latin typeface="Cambria"/>
                          <a:cs typeface="Cambria"/>
                        </a:rPr>
                        <a:t>AUTORIZADO</a:t>
                      </a:r>
                      <a:r>
                        <a:rPr sz="900" b="1" spc="110" dirty="0">
                          <a:solidFill>
                            <a:srgbClr val="343434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900" b="1" spc="-35" dirty="0">
                          <a:solidFill>
                            <a:srgbClr val="424242"/>
                          </a:solidFill>
                          <a:latin typeface="Cambria"/>
                          <a:cs typeface="Cambria"/>
                        </a:rPr>
                        <a:t>PARA</a:t>
                      </a:r>
                      <a:r>
                        <a:rPr sz="900" b="1" spc="75" dirty="0">
                          <a:solidFill>
                            <a:srgbClr val="424242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900" b="1" spc="-25" dirty="0">
                          <a:solidFill>
                            <a:srgbClr val="414141"/>
                          </a:solidFill>
                          <a:latin typeface="Cambria"/>
                          <a:cs typeface="Cambria"/>
                        </a:rPr>
                        <a:t>APLICAÇÁO</a:t>
                      </a:r>
                      <a:r>
                        <a:rPr sz="900" b="1" spc="90" dirty="0">
                          <a:solidFill>
                            <a:srgbClr val="414141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900" b="1" dirty="0">
                          <a:solidFill>
                            <a:srgbClr val="444444"/>
                          </a:solidFill>
                          <a:latin typeface="Cambria"/>
                          <a:cs typeface="Cambria"/>
                        </a:rPr>
                        <a:t>NO</a:t>
                      </a:r>
                      <a:r>
                        <a:rPr sz="900" b="1" spc="20" dirty="0">
                          <a:solidFill>
                            <a:srgbClr val="444444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900" b="1" spc="-2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EXERCiCIO</a:t>
                      </a:r>
                      <a:r>
                        <a:rPr sz="900" b="1" spc="40" dirty="0">
                          <a:solidFill>
                            <a:srgbClr val="3B3B3B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900" b="1" spc="-25" dirty="0">
                          <a:solidFill>
                            <a:srgbClr val="3D3D3D"/>
                          </a:solidFill>
                          <a:latin typeface="Cambria"/>
                          <a:cs typeface="Cambria"/>
                        </a:rPr>
                        <a:t>SEGUINTE</a:t>
                      </a:r>
                      <a:r>
                        <a:rPr sz="900" b="1" spc="50" dirty="0">
                          <a:solidFill>
                            <a:srgbClr val="3D3D3D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900" b="1" dirty="0">
                          <a:solidFill>
                            <a:srgbClr val="464646"/>
                          </a:solidFill>
                          <a:latin typeface="Cambria"/>
                          <a:cs typeface="Cambria"/>
                        </a:rPr>
                        <a:t>(L</a:t>
                      </a:r>
                      <a:r>
                        <a:rPr sz="900" b="1" spc="-25" dirty="0">
                          <a:solidFill>
                            <a:srgbClr val="464646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900" dirty="0">
                          <a:solidFill>
                            <a:srgbClr val="3A3A3A"/>
                          </a:solidFill>
                          <a:latin typeface="Cambria"/>
                          <a:cs typeface="Cambria"/>
                        </a:rPr>
                        <a:t>•</a:t>
                      </a:r>
                      <a:r>
                        <a:rPr sz="900" spc="10" dirty="0">
                          <a:solidFill>
                            <a:srgbClr val="3A3A3A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0" dirty="0">
                          <a:solidFill>
                            <a:srgbClr val="464646"/>
                          </a:solidFill>
                          <a:latin typeface="Cambria"/>
                          <a:cs typeface="Cambria"/>
                        </a:rPr>
                        <a:t>ãil)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4445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4290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50" spc="-10" dirty="0">
                          <a:solidFill>
                            <a:srgbClr val="494949"/>
                          </a:solidFill>
                          <a:latin typeface="Cambria"/>
                          <a:cs typeface="Cambria"/>
                        </a:rPr>
                        <a:t>796.E20,11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575757"/>
                      </a:solidFill>
                      <a:prstDash val="solid"/>
                    </a:lnL>
                    <a:lnR w="19050">
                      <a:solidFill>
                        <a:srgbClr val="575757"/>
                      </a:solidFill>
                      <a:prstDash val="solid"/>
                    </a:lnR>
                    <a:lnT w="19050">
                      <a:solidFill>
                        <a:srgbClr val="575757"/>
                      </a:solidFill>
                      <a:prstDash val="solid"/>
                    </a:lnT>
                    <a:lnB w="19050">
                      <a:solidFill>
                        <a:srgbClr val="57575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pic>
        <p:nvPicPr>
          <p:cNvPr id="11" name="object 1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713121" y="2394336"/>
            <a:ext cx="306805" cy="96252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2158554" y="664626"/>
            <a:ext cx="3306445" cy="4044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892810" marR="5080" indent="-880744">
              <a:lnSpc>
                <a:spcPct val="118400"/>
              </a:lnSpc>
              <a:spcBef>
                <a:spcPts val="90"/>
              </a:spcBef>
            </a:pPr>
            <a:r>
              <a:rPr sz="1050" b="1" spc="-50" dirty="0">
                <a:solidFill>
                  <a:srgbClr val="414141"/>
                </a:solidFill>
                <a:latin typeface="Cambria"/>
                <a:cs typeface="Cambria"/>
              </a:rPr>
              <a:t>DEMONS7RA7IVO</a:t>
            </a:r>
            <a:r>
              <a:rPr sz="1050" b="1" spc="80" dirty="0">
                <a:solidFill>
                  <a:srgbClr val="414141"/>
                </a:solidFill>
                <a:latin typeface="Cambria"/>
                <a:cs typeface="Cambria"/>
              </a:rPr>
              <a:t> </a:t>
            </a:r>
            <a:r>
              <a:rPr sz="1050" b="1" spc="-60" dirty="0">
                <a:solidFill>
                  <a:srgbClr val="383838"/>
                </a:solidFill>
                <a:latin typeface="Cambria"/>
                <a:cs typeface="Cambria"/>
              </a:rPr>
              <a:t>INTEGRAL</a:t>
            </a:r>
            <a:r>
              <a:rPr sz="1050" b="1" spc="50" dirty="0">
                <a:solidFill>
                  <a:srgbClr val="383838"/>
                </a:solidFill>
                <a:latin typeface="Cambria"/>
                <a:cs typeface="Cambria"/>
              </a:rPr>
              <a:t> </a:t>
            </a:r>
            <a:r>
              <a:rPr sz="1050" b="1" dirty="0">
                <a:solidFill>
                  <a:srgbClr val="414141"/>
                </a:solidFill>
                <a:latin typeface="Cambria"/>
                <a:cs typeface="Cambria"/>
              </a:rPr>
              <a:t>DAS</a:t>
            </a:r>
            <a:r>
              <a:rPr sz="1050" b="1" spc="50" dirty="0">
                <a:solidFill>
                  <a:srgbClr val="414141"/>
                </a:solidFill>
                <a:latin typeface="Cambria"/>
                <a:cs typeface="Cambria"/>
              </a:rPr>
              <a:t> </a:t>
            </a:r>
            <a:r>
              <a:rPr sz="1050" b="1" spc="-50" dirty="0">
                <a:solidFill>
                  <a:srgbClr val="383838"/>
                </a:solidFill>
                <a:latin typeface="Cambria"/>
                <a:cs typeface="Cambria"/>
              </a:rPr>
              <a:t>RECEITAS</a:t>
            </a:r>
            <a:r>
              <a:rPr sz="1050" b="1" spc="90" dirty="0">
                <a:solidFill>
                  <a:srgbClr val="383838"/>
                </a:solidFill>
                <a:latin typeface="Cambria"/>
                <a:cs typeface="Cambria"/>
              </a:rPr>
              <a:t> </a:t>
            </a:r>
            <a:r>
              <a:rPr sz="1050" b="1" dirty="0">
                <a:solidFill>
                  <a:srgbClr val="4D4D4D"/>
                </a:solidFill>
                <a:latin typeface="Cambria"/>
                <a:cs typeface="Cambria"/>
              </a:rPr>
              <a:t>E</a:t>
            </a:r>
            <a:r>
              <a:rPr sz="1050" b="1" spc="25" dirty="0">
                <a:solidFill>
                  <a:srgbClr val="4D4D4D"/>
                </a:solidFill>
                <a:latin typeface="Cambria"/>
                <a:cs typeface="Cambria"/>
              </a:rPr>
              <a:t> </a:t>
            </a:r>
            <a:r>
              <a:rPr sz="1050" b="1" spc="-10" dirty="0">
                <a:solidFill>
                  <a:srgbClr val="424242"/>
                </a:solidFill>
                <a:latin typeface="Cambria"/>
                <a:cs typeface="Cambria"/>
              </a:rPr>
              <a:t>DESPESAS </a:t>
            </a:r>
            <a:r>
              <a:rPr sz="1050" b="1" spc="-95" dirty="0">
                <a:solidFill>
                  <a:srgbClr val="3B3B3B"/>
                </a:solidFill>
                <a:latin typeface="Cambria"/>
                <a:cs typeface="Cambria"/>
              </a:rPr>
              <a:t>TER?dO</a:t>
            </a:r>
            <a:r>
              <a:rPr sz="1050" b="1" spc="3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1050" b="1" spc="-30" dirty="0">
                <a:solidFill>
                  <a:srgbClr val="424242"/>
                </a:solidFill>
                <a:latin typeface="Cambria"/>
                <a:cs typeface="Cambria"/>
              </a:rPr>
              <a:t>DC</a:t>
            </a:r>
            <a:r>
              <a:rPr sz="1050" b="1" spc="10" dirty="0">
                <a:solidFill>
                  <a:srgbClr val="424242"/>
                </a:solidFill>
                <a:latin typeface="Cambria"/>
                <a:cs typeface="Cambria"/>
              </a:rPr>
              <a:t> </a:t>
            </a:r>
            <a:r>
              <a:rPr sz="1050" b="1" spc="-10" dirty="0">
                <a:solidFill>
                  <a:srgbClr val="3D3D3D"/>
                </a:solidFill>
                <a:latin typeface="Cambria"/>
                <a:cs typeface="Cambria"/>
              </a:rPr>
              <a:t>COLAõORAÇÁO</a:t>
            </a:r>
            <a:endParaRPr sz="1050">
              <a:latin typeface="Cambria"/>
              <a:cs typeface="Cambri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12833" y="4873176"/>
            <a:ext cx="6238875" cy="76962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95250">
              <a:lnSpc>
                <a:spcPct val="100000"/>
              </a:lnSpc>
              <a:spcBef>
                <a:spcPts val="135"/>
              </a:spcBef>
            </a:pPr>
            <a:r>
              <a:rPr sz="950" spc="-10" dirty="0">
                <a:solidFill>
                  <a:srgbClr val="3F3F3F"/>
                </a:solidFill>
                <a:latin typeface="Cambria"/>
                <a:cs typeface="Cambria"/>
              </a:rPr>
              <a:t>Total</a:t>
            </a:r>
            <a:r>
              <a:rPr sz="950" spc="20" dirty="0">
                <a:solidFill>
                  <a:srgbClr val="3F3F3F"/>
                </a:solidFill>
                <a:latin typeface="Cambria"/>
                <a:cs typeface="Cambria"/>
              </a:rPr>
              <a:t> </a:t>
            </a:r>
            <a:r>
              <a:rPr sz="950" dirty="0">
                <a:solidFill>
                  <a:srgbClr val="545454"/>
                </a:solidFill>
                <a:latin typeface="Cambria"/>
                <a:cs typeface="Cambria"/>
              </a:rPr>
              <a:t>juros </a:t>
            </a:r>
            <a:r>
              <a:rPr sz="950" spc="50" dirty="0">
                <a:solidFill>
                  <a:srgbClr val="646464"/>
                </a:solidFill>
                <a:latin typeface="Cambria"/>
                <a:cs typeface="Cambria"/>
              </a:rPr>
              <a:t>e</a:t>
            </a:r>
            <a:r>
              <a:rPr sz="950" spc="-20" dirty="0">
                <a:solidFill>
                  <a:srgbClr val="646464"/>
                </a:solidFill>
                <a:latin typeface="Cambria"/>
                <a:cs typeface="Cambria"/>
              </a:rPr>
              <a:t> </a:t>
            </a:r>
            <a:r>
              <a:rPr sz="950" spc="-10" dirty="0">
                <a:solidFill>
                  <a:srgbClr val="494949"/>
                </a:solidFill>
                <a:latin typeface="Cambria"/>
                <a:cs typeface="Cambria"/>
              </a:rPr>
              <a:t>Multa</a:t>
            </a:r>
            <a:r>
              <a:rPr sz="950" spc="105" dirty="0">
                <a:solidFill>
                  <a:srgbClr val="494949"/>
                </a:solidFill>
                <a:latin typeface="Cambria"/>
                <a:cs typeface="Cambria"/>
              </a:rPr>
              <a:t> </a:t>
            </a:r>
            <a:r>
              <a:rPr sz="950" dirty="0">
                <a:solidFill>
                  <a:srgbClr val="484848"/>
                </a:solidFill>
                <a:latin typeface="Cambria"/>
                <a:cs typeface="Cambria"/>
              </a:rPr>
              <a:t>R$ </a:t>
            </a:r>
            <a:r>
              <a:rPr sz="950" spc="-20" dirty="0">
                <a:solidFill>
                  <a:srgbClr val="5B5B5B"/>
                </a:solidFill>
                <a:latin typeface="Cambria"/>
                <a:cs typeface="Cambria"/>
              </a:rPr>
              <a:t>O,00</a:t>
            </a:r>
            <a:endParaRPr sz="95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295"/>
              </a:spcBef>
            </a:pPr>
            <a:endParaRPr sz="950">
              <a:latin typeface="Cambria"/>
              <a:cs typeface="Cambria"/>
            </a:endParaRPr>
          </a:p>
          <a:p>
            <a:pPr marL="12700" marR="5080" indent="6350" algn="just">
              <a:lnSpc>
                <a:spcPct val="90800"/>
              </a:lnSpc>
            </a:pPr>
            <a:r>
              <a:rPr sz="1000" spc="-20" dirty="0">
                <a:solidFill>
                  <a:srgbClr val="4B4B4B"/>
                </a:solidFill>
                <a:latin typeface="Cambria"/>
                <a:cs typeface="Cambria"/>
              </a:rPr>
              <a:t>Declaro(amos),</a:t>
            </a:r>
            <a:r>
              <a:rPr sz="1000" spc="40" dirty="0">
                <a:solidFill>
                  <a:srgbClr val="4B4B4B"/>
                </a:solidFill>
                <a:latin typeface="Cambria"/>
                <a:cs typeface="Cambria"/>
              </a:rPr>
              <a:t> </a:t>
            </a:r>
            <a:r>
              <a:rPr sz="1000" dirty="0">
                <a:solidFill>
                  <a:srgbClr val="575757"/>
                </a:solidFill>
                <a:latin typeface="Cambria"/>
                <a:cs typeface="Cambria"/>
              </a:rPr>
              <a:t>na</a:t>
            </a:r>
            <a:r>
              <a:rPr sz="1000" spc="25" dirty="0">
                <a:solidFill>
                  <a:srgbClr val="575757"/>
                </a:solidFill>
                <a:latin typeface="Cambria"/>
                <a:cs typeface="Cambria"/>
              </a:rPr>
              <a:t> </a:t>
            </a:r>
            <a:r>
              <a:rPr sz="1000" spc="-10" dirty="0">
                <a:solidFill>
                  <a:srgbClr val="3B3B3B"/>
                </a:solidFill>
                <a:latin typeface="Cambria"/>
                <a:cs typeface="Cambria"/>
              </a:rPr>
              <a:t>qualidade</a:t>
            </a:r>
            <a:r>
              <a:rPr sz="1000" spc="7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1000" dirty="0">
                <a:solidFill>
                  <a:srgbClr val="464646"/>
                </a:solidFill>
                <a:latin typeface="Cambria"/>
                <a:cs typeface="Cambria"/>
              </a:rPr>
              <a:t>de</a:t>
            </a:r>
            <a:r>
              <a:rPr sz="1000" spc="15" dirty="0">
                <a:solidFill>
                  <a:srgbClr val="464646"/>
                </a:solidFill>
                <a:latin typeface="Cambria"/>
                <a:cs typeface="Cambria"/>
              </a:rPr>
              <a:t> </a:t>
            </a:r>
            <a:r>
              <a:rPr sz="1000" spc="-25" dirty="0">
                <a:solidFill>
                  <a:srgbClr val="4F4F4F"/>
                </a:solidFill>
                <a:latin typeface="Cambria"/>
                <a:cs typeface="Cambria"/>
              </a:rPr>
              <a:t>responsável(is}</a:t>
            </a:r>
            <a:r>
              <a:rPr sz="1000" spc="15" dirty="0">
                <a:solidFill>
                  <a:srgbClr val="4F4F4F"/>
                </a:solidFill>
                <a:latin typeface="Cambria"/>
                <a:cs typeface="Cambria"/>
              </a:rPr>
              <a:t> </a:t>
            </a:r>
            <a:r>
              <a:rPr sz="1000" dirty="0">
                <a:solidFill>
                  <a:srgbClr val="4B4B4B"/>
                </a:solidFill>
                <a:latin typeface="Cambria"/>
                <a:cs typeface="Cambria"/>
              </a:rPr>
              <a:t>pela</a:t>
            </a:r>
            <a:r>
              <a:rPr sz="1000" spc="35" dirty="0">
                <a:solidFill>
                  <a:srgbClr val="4B4B4B"/>
                </a:solidFill>
                <a:latin typeface="Cambria"/>
                <a:cs typeface="Cambria"/>
              </a:rPr>
              <a:t> </a:t>
            </a:r>
            <a:r>
              <a:rPr sz="1000" spc="-10" dirty="0">
                <a:solidFill>
                  <a:srgbClr val="3F3F3F"/>
                </a:solidFill>
                <a:latin typeface="Cambria"/>
                <a:cs typeface="Cambria"/>
              </a:rPr>
              <a:t>entidade</a:t>
            </a:r>
            <a:r>
              <a:rPr sz="1000" spc="30" dirty="0">
                <a:solidFill>
                  <a:srgbClr val="3F3F3F"/>
                </a:solidFill>
                <a:latin typeface="Cambria"/>
                <a:cs typeface="Cambria"/>
              </a:rPr>
              <a:t> </a:t>
            </a:r>
            <a:r>
              <a:rPr sz="1000" spc="-10" dirty="0">
                <a:solidFill>
                  <a:srgbClr val="4F4F4F"/>
                </a:solidFill>
                <a:latin typeface="Cambria"/>
                <a:cs typeface="Cambria"/>
              </a:rPr>
              <a:t>supra</a:t>
            </a:r>
            <a:r>
              <a:rPr sz="1000" dirty="0">
                <a:solidFill>
                  <a:srgbClr val="4F4F4F"/>
                </a:solidFill>
                <a:latin typeface="Cambria"/>
                <a:cs typeface="Cambria"/>
              </a:rPr>
              <a:t> </a:t>
            </a:r>
            <a:r>
              <a:rPr sz="1000" dirty="0">
                <a:solidFill>
                  <a:srgbClr val="4B4B4B"/>
                </a:solidFill>
                <a:latin typeface="Cambria"/>
                <a:cs typeface="Cambria"/>
              </a:rPr>
              <a:t>epiqrafada,</a:t>
            </a:r>
            <a:r>
              <a:rPr sz="1000" spc="70" dirty="0">
                <a:solidFill>
                  <a:srgbClr val="4B4B4B"/>
                </a:solidFill>
                <a:latin typeface="Cambria"/>
                <a:cs typeface="Cambria"/>
              </a:rPr>
              <a:t> </a:t>
            </a:r>
            <a:r>
              <a:rPr sz="1000" dirty="0">
                <a:solidFill>
                  <a:srgbClr val="565656"/>
                </a:solidFill>
                <a:latin typeface="Cambria"/>
                <a:cs typeface="Cambria"/>
              </a:rPr>
              <a:t>sob</a:t>
            </a:r>
            <a:r>
              <a:rPr sz="1000" spc="-15" dirty="0">
                <a:solidFill>
                  <a:srgbClr val="565656"/>
                </a:solidFill>
                <a:latin typeface="Cambria"/>
                <a:cs typeface="Cambria"/>
              </a:rPr>
              <a:t> </a:t>
            </a:r>
            <a:r>
              <a:rPr sz="1000" dirty="0">
                <a:solidFill>
                  <a:srgbClr val="4B4B4B"/>
                </a:solidFill>
                <a:latin typeface="Cambria"/>
                <a:cs typeface="Cambria"/>
              </a:rPr>
              <a:t>as</a:t>
            </a:r>
            <a:r>
              <a:rPr sz="1000" spc="55" dirty="0">
                <a:solidFill>
                  <a:srgbClr val="4B4B4B"/>
                </a:solidFill>
                <a:latin typeface="Cambria"/>
                <a:cs typeface="Cambria"/>
              </a:rPr>
              <a:t> </a:t>
            </a:r>
            <a:r>
              <a:rPr sz="1000" dirty="0">
                <a:solidFill>
                  <a:srgbClr val="4D4D4D"/>
                </a:solidFill>
                <a:latin typeface="Cambria"/>
                <a:cs typeface="Cambria"/>
              </a:rPr>
              <a:t>penas</a:t>
            </a:r>
            <a:r>
              <a:rPr sz="1000" spc="25" dirty="0">
                <a:solidFill>
                  <a:srgbClr val="4D4D4D"/>
                </a:solidFill>
                <a:latin typeface="Cambria"/>
                <a:cs typeface="Cambria"/>
              </a:rPr>
              <a:t> </a:t>
            </a:r>
            <a:r>
              <a:rPr sz="1000" dirty="0">
                <a:solidFill>
                  <a:srgbClr val="4D4D4D"/>
                </a:solidFill>
                <a:latin typeface="Cambria"/>
                <a:cs typeface="Cambria"/>
              </a:rPr>
              <a:t>da</a:t>
            </a:r>
            <a:r>
              <a:rPr sz="1000" spc="10" dirty="0">
                <a:solidFill>
                  <a:srgbClr val="4D4D4D"/>
                </a:solidFill>
                <a:latin typeface="Cambria"/>
                <a:cs typeface="Cambria"/>
              </a:rPr>
              <a:t> </a:t>
            </a:r>
            <a:r>
              <a:rPr sz="1000" dirty="0">
                <a:solidFill>
                  <a:srgbClr val="5D5D5D"/>
                </a:solidFill>
                <a:latin typeface="Cambria"/>
                <a:cs typeface="Cambria"/>
              </a:rPr>
              <a:t>Lei,</a:t>
            </a:r>
            <a:r>
              <a:rPr sz="1000" spc="10" dirty="0">
                <a:solidFill>
                  <a:srgbClr val="5D5D5D"/>
                </a:solidFill>
                <a:latin typeface="Cambria"/>
                <a:cs typeface="Cambria"/>
              </a:rPr>
              <a:t> </a:t>
            </a:r>
            <a:r>
              <a:rPr sz="1000" dirty="0">
                <a:solidFill>
                  <a:srgbClr val="4F4F4F"/>
                </a:solidFill>
                <a:latin typeface="Cambria"/>
                <a:cs typeface="Cambria"/>
              </a:rPr>
              <a:t>que</a:t>
            </a:r>
            <a:r>
              <a:rPr sz="1000" spc="30" dirty="0">
                <a:solidFill>
                  <a:srgbClr val="4F4F4F"/>
                </a:solidFill>
                <a:latin typeface="Cambria"/>
                <a:cs typeface="Cambria"/>
              </a:rPr>
              <a:t> </a:t>
            </a:r>
            <a:r>
              <a:rPr sz="1000" dirty="0">
                <a:solidFill>
                  <a:srgbClr val="565656"/>
                </a:solidFill>
                <a:latin typeface="Cambria"/>
                <a:cs typeface="Cambria"/>
              </a:rPr>
              <a:t>a</a:t>
            </a:r>
            <a:r>
              <a:rPr sz="1000" spc="-30" dirty="0">
                <a:solidFill>
                  <a:srgbClr val="565656"/>
                </a:solidFill>
                <a:latin typeface="Cambria"/>
                <a:cs typeface="Cambria"/>
              </a:rPr>
              <a:t> </a:t>
            </a:r>
            <a:r>
              <a:rPr sz="1000" spc="-10" dirty="0">
                <a:solidFill>
                  <a:srgbClr val="4F4F4F"/>
                </a:solidFill>
                <a:latin typeface="Cambria"/>
                <a:cs typeface="Cambria"/>
              </a:rPr>
              <a:t>despesa </a:t>
            </a:r>
            <a:r>
              <a:rPr sz="1000" dirty="0">
                <a:solidFill>
                  <a:srgbClr val="464646"/>
                </a:solidFill>
                <a:latin typeface="Cambria"/>
                <a:cs typeface="Cambria"/>
              </a:rPr>
              <a:t>relacionada.</a:t>
            </a:r>
            <a:r>
              <a:rPr sz="1000" spc="135" dirty="0">
                <a:solidFill>
                  <a:srgbClr val="464646"/>
                </a:solidFill>
                <a:latin typeface="Cambria"/>
                <a:cs typeface="Cambria"/>
              </a:rPr>
              <a:t> </a:t>
            </a:r>
            <a:r>
              <a:rPr sz="1000" dirty="0">
                <a:solidFill>
                  <a:srgbClr val="464646"/>
                </a:solidFill>
                <a:latin typeface="Cambria"/>
                <a:cs typeface="Cambria"/>
              </a:rPr>
              <a:t>comproYa</a:t>
            </a:r>
            <a:r>
              <a:rPr sz="1000" spc="145" dirty="0">
                <a:solidFill>
                  <a:srgbClr val="464646"/>
                </a:solidFill>
                <a:latin typeface="Cambria"/>
                <a:cs typeface="Cambria"/>
              </a:rPr>
              <a:t> </a:t>
            </a:r>
            <a:r>
              <a:rPr sz="1000" dirty="0">
                <a:solidFill>
                  <a:srgbClr val="4B4B4B"/>
                </a:solidFill>
                <a:latin typeface="Cambria"/>
                <a:cs typeface="Cambria"/>
              </a:rPr>
              <a:t>a</a:t>
            </a:r>
            <a:r>
              <a:rPr sz="1000" spc="85" dirty="0">
                <a:solidFill>
                  <a:srgbClr val="4B4B4B"/>
                </a:solidFill>
                <a:latin typeface="Cambria"/>
                <a:cs typeface="Cambria"/>
              </a:rPr>
              <a:t> </a:t>
            </a:r>
            <a:r>
              <a:rPr sz="1000" dirty="0">
                <a:solidFill>
                  <a:srgbClr val="414141"/>
                </a:solidFill>
                <a:latin typeface="Cambria"/>
                <a:cs typeface="Cambria"/>
              </a:rPr>
              <a:t>exata</a:t>
            </a:r>
            <a:r>
              <a:rPr sz="1000" spc="125" dirty="0">
                <a:solidFill>
                  <a:srgbClr val="414141"/>
                </a:solidFill>
                <a:latin typeface="Cambria"/>
                <a:cs typeface="Cambria"/>
              </a:rPr>
              <a:t> </a:t>
            </a:r>
            <a:r>
              <a:rPr sz="1000" dirty="0">
                <a:solidFill>
                  <a:srgbClr val="505050"/>
                </a:solidFill>
                <a:latin typeface="Cambria"/>
                <a:cs typeface="Cambria"/>
              </a:rPr>
              <a:t>aplicação</a:t>
            </a:r>
            <a:r>
              <a:rPr sz="1000" spc="125" dirty="0">
                <a:solidFill>
                  <a:srgbClr val="505050"/>
                </a:solidFill>
                <a:latin typeface="Cambria"/>
                <a:cs typeface="Cambria"/>
              </a:rPr>
              <a:t> </a:t>
            </a:r>
            <a:r>
              <a:rPr sz="1000" dirty="0">
                <a:solidFill>
                  <a:srgbClr val="4B4B4B"/>
                </a:solidFill>
                <a:latin typeface="Cambria"/>
                <a:cs typeface="Cambria"/>
              </a:rPr>
              <a:t>dos</a:t>
            </a:r>
            <a:r>
              <a:rPr sz="1000" spc="90" dirty="0">
                <a:solidFill>
                  <a:srgbClr val="4B4B4B"/>
                </a:solidFill>
                <a:latin typeface="Cambria"/>
                <a:cs typeface="Cambria"/>
              </a:rPr>
              <a:t> </a:t>
            </a:r>
            <a:r>
              <a:rPr sz="1000" dirty="0">
                <a:solidFill>
                  <a:srgbClr val="3A3A3A"/>
                </a:solidFill>
                <a:latin typeface="Cambria"/>
                <a:cs typeface="Cambria"/>
              </a:rPr>
              <a:t>recursos</a:t>
            </a:r>
            <a:r>
              <a:rPr sz="1000" spc="114" dirty="0">
                <a:solidFill>
                  <a:srgbClr val="3A3A3A"/>
                </a:solidFill>
                <a:latin typeface="Cambria"/>
                <a:cs typeface="Cambria"/>
              </a:rPr>
              <a:t> </a:t>
            </a:r>
            <a:r>
              <a:rPr sz="1000" dirty="0">
                <a:solidFill>
                  <a:srgbClr val="4D4D4D"/>
                </a:solidFill>
                <a:latin typeface="Cambria"/>
                <a:cs typeface="Cambria"/>
              </a:rPr>
              <a:t>recebidos</a:t>
            </a:r>
            <a:r>
              <a:rPr sz="1000" spc="135" dirty="0">
                <a:solidFill>
                  <a:srgbClr val="4D4D4D"/>
                </a:solidFill>
                <a:latin typeface="Cambria"/>
                <a:cs typeface="Cambria"/>
              </a:rPr>
              <a:t> </a:t>
            </a:r>
            <a:r>
              <a:rPr sz="1000" dirty="0">
                <a:solidFill>
                  <a:srgbClr val="3F3F3F"/>
                </a:solidFill>
                <a:latin typeface="Cambria"/>
                <a:cs typeface="Cambria"/>
              </a:rPr>
              <a:t>para</a:t>
            </a:r>
            <a:r>
              <a:rPr sz="1000" spc="105" dirty="0">
                <a:solidFill>
                  <a:srgbClr val="3F3F3F"/>
                </a:solidFill>
                <a:latin typeface="Cambria"/>
                <a:cs typeface="Cambria"/>
              </a:rPr>
              <a:t> </a:t>
            </a:r>
            <a:r>
              <a:rPr sz="1000" dirty="0">
                <a:solidFill>
                  <a:srgbClr val="757575"/>
                </a:solidFill>
                <a:latin typeface="Cambria"/>
                <a:cs typeface="Cambria"/>
              </a:rPr>
              <a:t>os</a:t>
            </a:r>
            <a:r>
              <a:rPr sz="1000" spc="60" dirty="0">
                <a:solidFill>
                  <a:srgbClr val="757575"/>
                </a:solidFill>
                <a:latin typeface="Cambria"/>
                <a:cs typeface="Cambria"/>
              </a:rPr>
              <a:t> </a:t>
            </a:r>
            <a:r>
              <a:rPr sz="1000" dirty="0">
                <a:solidFill>
                  <a:srgbClr val="595959"/>
                </a:solidFill>
                <a:latin typeface="Cambria"/>
                <a:cs typeface="Cambria"/>
              </a:rPr>
              <a:t>fins</a:t>
            </a:r>
            <a:r>
              <a:rPr sz="1000" spc="95" dirty="0">
                <a:solidFill>
                  <a:srgbClr val="595959"/>
                </a:solidFill>
                <a:latin typeface="Cambria"/>
                <a:cs typeface="Cambria"/>
              </a:rPr>
              <a:t> </a:t>
            </a:r>
            <a:r>
              <a:rPr sz="1000" dirty="0">
                <a:solidFill>
                  <a:srgbClr val="4D4D4D"/>
                </a:solidFill>
                <a:latin typeface="Cambria"/>
                <a:cs typeface="Cambria"/>
              </a:rPr>
              <a:t>indicados,</a:t>
            </a:r>
            <a:r>
              <a:rPr sz="1000" spc="125" dirty="0">
                <a:solidFill>
                  <a:srgbClr val="4D4D4D"/>
                </a:solidFill>
                <a:latin typeface="Cambria"/>
                <a:cs typeface="Cambria"/>
              </a:rPr>
              <a:t> </a:t>
            </a:r>
            <a:r>
              <a:rPr sz="1000" dirty="0">
                <a:solidFill>
                  <a:srgbClr val="525252"/>
                </a:solidFill>
                <a:latin typeface="Cambria"/>
                <a:cs typeface="Cambria"/>
              </a:rPr>
              <a:t>conforme</a:t>
            </a:r>
            <a:r>
              <a:rPr sz="1000" spc="130" dirty="0">
                <a:solidFill>
                  <a:srgbClr val="525252"/>
                </a:solidFill>
                <a:latin typeface="Cambria"/>
                <a:cs typeface="Cambria"/>
              </a:rPr>
              <a:t> </a:t>
            </a:r>
            <a:r>
              <a:rPr sz="1000" spc="-20" dirty="0">
                <a:solidFill>
                  <a:srgbClr val="4F4F4F"/>
                </a:solidFill>
                <a:latin typeface="Cambria"/>
                <a:cs typeface="Cambria"/>
              </a:rPr>
              <a:t>progrümd</a:t>
            </a:r>
            <a:r>
              <a:rPr sz="1000" spc="130" dirty="0">
                <a:solidFill>
                  <a:srgbClr val="4F4F4F"/>
                </a:solidFill>
                <a:latin typeface="Cambria"/>
                <a:cs typeface="Cambria"/>
              </a:rPr>
              <a:t> </a:t>
            </a:r>
            <a:r>
              <a:rPr sz="1000" spc="-25" dirty="0">
                <a:solidFill>
                  <a:srgbClr val="4D4D4D"/>
                </a:solidFill>
                <a:latin typeface="Cambria"/>
                <a:cs typeface="Cambria"/>
              </a:rPr>
              <a:t>de</a:t>
            </a:r>
            <a:r>
              <a:rPr sz="1000" spc="-10" dirty="0">
                <a:solidFill>
                  <a:srgbClr val="4D4D4D"/>
                </a:solidFill>
                <a:latin typeface="Cambria"/>
                <a:cs typeface="Cambria"/>
              </a:rPr>
              <a:t> </a:t>
            </a:r>
            <a:r>
              <a:rPr sz="1000" spc="-10" dirty="0">
                <a:solidFill>
                  <a:srgbClr val="494949"/>
                </a:solidFill>
                <a:latin typeface="Cambria"/>
                <a:cs typeface="Cambria"/>
              </a:rPr>
              <a:t>trabalho</a:t>
            </a:r>
            <a:r>
              <a:rPr sz="1000" spc="140" dirty="0">
                <a:solidFill>
                  <a:srgbClr val="494949"/>
                </a:solidFill>
                <a:latin typeface="Cambria"/>
                <a:cs typeface="Cambria"/>
              </a:rPr>
              <a:t> </a:t>
            </a:r>
            <a:r>
              <a:rPr sz="1000" spc="-10" dirty="0">
                <a:solidFill>
                  <a:srgbClr val="464646"/>
                </a:solidFill>
                <a:latin typeface="Cambria"/>
                <a:cs typeface="Cambria"/>
              </a:rPr>
              <a:t>aprovado.</a:t>
            </a:r>
            <a:r>
              <a:rPr sz="1000" spc="200" dirty="0">
                <a:solidFill>
                  <a:srgbClr val="464646"/>
                </a:solidFill>
                <a:latin typeface="Cambria"/>
                <a:cs typeface="Cambria"/>
              </a:rPr>
              <a:t> </a:t>
            </a:r>
            <a:r>
              <a:rPr sz="1000" spc="-25" dirty="0">
                <a:solidFill>
                  <a:srgbClr val="4B4B4B"/>
                </a:solidFill>
                <a:latin typeface="Cambria"/>
                <a:cs typeface="Cambria"/>
              </a:rPr>
              <a:t>proposto</a:t>
            </a:r>
            <a:r>
              <a:rPr sz="1000" spc="170" dirty="0">
                <a:solidFill>
                  <a:srgbClr val="4B4B4B"/>
                </a:solidFill>
                <a:latin typeface="Cambria"/>
                <a:cs typeface="Cambria"/>
              </a:rPr>
              <a:t> </a:t>
            </a:r>
            <a:r>
              <a:rPr sz="1000" dirty="0">
                <a:solidFill>
                  <a:srgbClr val="4F4F4F"/>
                </a:solidFill>
                <a:latin typeface="Cambria"/>
                <a:cs typeface="Cambria"/>
              </a:rPr>
              <a:t>a0</a:t>
            </a:r>
            <a:r>
              <a:rPr sz="1000" spc="130" dirty="0">
                <a:solidFill>
                  <a:srgbClr val="4F4F4F"/>
                </a:solidFill>
                <a:latin typeface="Cambria"/>
                <a:cs typeface="Cambria"/>
              </a:rPr>
              <a:t> </a:t>
            </a:r>
            <a:r>
              <a:rPr sz="1000" spc="-10" dirty="0">
                <a:solidFill>
                  <a:srgbClr val="494949"/>
                </a:solidFill>
                <a:latin typeface="Cambria"/>
                <a:cs typeface="Cambria"/>
              </a:rPr>
              <a:t>Orqâo</a:t>
            </a:r>
            <a:r>
              <a:rPr sz="1000" spc="135" dirty="0">
                <a:solidFill>
                  <a:srgbClr val="494949"/>
                </a:solidFill>
                <a:latin typeface="Cambria"/>
                <a:cs typeface="Cambria"/>
              </a:rPr>
              <a:t> </a:t>
            </a:r>
            <a:r>
              <a:rPr sz="1000" spc="-30" dirty="0">
                <a:solidFill>
                  <a:srgbClr val="4B4B4B"/>
                </a:solidFill>
                <a:latin typeface="Cambria"/>
                <a:cs typeface="Cambria"/>
              </a:rPr>
              <a:t>Público</a:t>
            </a:r>
            <a:r>
              <a:rPr sz="1000" spc="170" dirty="0">
                <a:solidFill>
                  <a:srgbClr val="4B4B4B"/>
                </a:solidFill>
                <a:latin typeface="Cambria"/>
                <a:cs typeface="Cambria"/>
              </a:rPr>
              <a:t> </a:t>
            </a:r>
            <a:r>
              <a:rPr sz="1000" spc="-10" dirty="0">
                <a:solidFill>
                  <a:srgbClr val="3F3F3F"/>
                </a:solidFill>
                <a:latin typeface="Cambria"/>
                <a:cs typeface="Cambria"/>
              </a:rPr>
              <a:t>Parceiro.</a:t>
            </a:r>
            <a:endParaRPr sz="1000">
              <a:latin typeface="Cambria"/>
              <a:cs typeface="Cambria"/>
            </a:endParaRPr>
          </a:p>
        </p:txBody>
      </p: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701338" y="7799071"/>
          <a:ext cx="6261735" cy="10337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42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76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57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210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000" spc="-120" dirty="0">
                          <a:solidFill>
                            <a:srgbClr val="3D3D3D"/>
                          </a:solidFill>
                          <a:latin typeface="Arial Black"/>
                          <a:cs typeface="Arial Black"/>
                        </a:rPr>
                        <a:t>Conselho</a:t>
                      </a:r>
                      <a:r>
                        <a:rPr sz="1000" spc="65" dirty="0">
                          <a:solidFill>
                            <a:srgbClr val="3D3D3D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10" dirty="0">
                          <a:solidFill>
                            <a:srgbClr val="383838"/>
                          </a:solidFill>
                          <a:latin typeface="Arial Black"/>
                          <a:cs typeface="Arial Black"/>
                        </a:rPr>
                        <a:t>Fiscal: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1778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9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800" dirty="0">
                          <a:solidFill>
                            <a:srgbClr val="464646"/>
                          </a:solidFill>
                          <a:latin typeface="Cambria"/>
                          <a:cs typeface="Cambria"/>
                        </a:rPr>
                        <a:t>Ivlauro</a:t>
                      </a:r>
                      <a:r>
                        <a:rPr sz="800" spc="310" dirty="0">
                          <a:solidFill>
                            <a:srgbClr val="464646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800" dirty="0">
                          <a:solidFill>
                            <a:srgbClr val="464646"/>
                          </a:solidFill>
                          <a:latin typeface="Cambria"/>
                          <a:cs typeface="Cambria"/>
                        </a:rPr>
                        <a:t>Ferreira</a:t>
                      </a:r>
                      <a:r>
                        <a:rPr sz="800" spc="355" dirty="0">
                          <a:solidFill>
                            <a:srgbClr val="464646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800" dirty="0">
                          <a:solidFill>
                            <a:srgbClr val="494949"/>
                          </a:solidFill>
                          <a:latin typeface="Cambria"/>
                          <a:cs typeface="Cambria"/>
                        </a:rPr>
                        <a:t>de</a:t>
                      </a:r>
                      <a:r>
                        <a:rPr sz="800" spc="405" dirty="0">
                          <a:solidFill>
                            <a:srgbClr val="494949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800" dirty="0">
                          <a:solidFill>
                            <a:srgbClr val="4B4B4B"/>
                          </a:solidFill>
                          <a:latin typeface="Cambria"/>
                          <a:cs typeface="Cambria"/>
                        </a:rPr>
                        <a:t>Freitas</a:t>
                      </a:r>
                      <a:r>
                        <a:rPr sz="800" spc="290" dirty="0">
                          <a:solidFill>
                            <a:srgbClr val="4B4B4B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800" spc="-10" dirty="0">
                          <a:solidFill>
                            <a:srgbClr val="545454"/>
                          </a:solidFill>
                          <a:latin typeface="Cambria"/>
                          <a:cs typeface="Cambria"/>
                        </a:rPr>
                        <a:t>Martins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R="116839" algn="r">
                        <a:lnSpc>
                          <a:spcPct val="100000"/>
                        </a:lnSpc>
                        <a:spcBef>
                          <a:spcPts val="775"/>
                        </a:spcBef>
                      </a:pPr>
                      <a:r>
                        <a:rPr sz="1000" spc="-35" dirty="0">
                          <a:solidFill>
                            <a:srgbClr val="3D3D3D"/>
                          </a:solidFill>
                          <a:latin typeface="Arial MT"/>
                          <a:cs typeface="Arial MT"/>
                        </a:rPr>
                        <a:t>377.562.738-</a:t>
                      </a:r>
                      <a:r>
                        <a:rPr sz="1000" spc="-25" dirty="0">
                          <a:solidFill>
                            <a:srgbClr val="3D3D3D"/>
                          </a:solidFill>
                          <a:latin typeface="Arial MT"/>
                          <a:cs typeface="Arial MT"/>
                        </a:rPr>
                        <a:t>62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T="98425" marB="0"/>
                </a:tc>
                <a:tc>
                  <a:txBody>
                    <a:bodyPr/>
                    <a:lstStyle/>
                    <a:p>
                      <a:pPr marL="124460">
                        <a:lnSpc>
                          <a:spcPct val="100000"/>
                        </a:lnSpc>
                        <a:spcBef>
                          <a:spcPts val="775"/>
                        </a:spcBef>
                        <a:tabLst>
                          <a:tab pos="344170" algn="l"/>
                          <a:tab pos="1434465" algn="l"/>
                          <a:tab pos="2473325" algn="l"/>
                        </a:tabLst>
                      </a:pPr>
                      <a:r>
                        <a:rPr sz="1000" u="heavy" dirty="0">
                          <a:solidFill>
                            <a:srgbClr val="99C1EB"/>
                          </a:solidFill>
                          <a:uFill>
                            <a:solidFill>
                              <a:srgbClr val="646B70"/>
                            </a:solidFill>
                          </a:uFill>
                          <a:latin typeface="Arial MT"/>
                          <a:cs typeface="Arial MT"/>
                        </a:rPr>
                        <a:t>	</a:t>
                      </a:r>
                      <a:r>
                        <a:rPr sz="1000" u="heavy" spc="285" dirty="0">
                          <a:solidFill>
                            <a:srgbClr val="99C1EB"/>
                          </a:solidFill>
                          <a:uFill>
                            <a:solidFill>
                              <a:srgbClr val="646B70"/>
                            </a:solidFill>
                          </a:uFill>
                          <a:latin typeface="Arial MT"/>
                          <a:cs typeface="Arial MT"/>
                        </a:rPr>
                        <a:t>n.„+</a:t>
                      </a:r>
                      <a:r>
                        <a:rPr sz="1000" u="heavy" spc="175" dirty="0">
                          <a:solidFill>
                            <a:srgbClr val="99C1EB"/>
                          </a:solidFill>
                          <a:uFill>
                            <a:solidFill>
                              <a:srgbClr val="646B70"/>
                            </a:solidFill>
                          </a:uFill>
                          <a:latin typeface="Arial MT"/>
                          <a:cs typeface="Arial MT"/>
                        </a:rPr>
                        <a:t>  </a:t>
                      </a:r>
                      <a:r>
                        <a:rPr sz="1000" u="heavy" spc="220" dirty="0">
                          <a:solidFill>
                            <a:srgbClr val="99B1F9"/>
                          </a:solidFill>
                          <a:uFill>
                            <a:solidFill>
                              <a:srgbClr val="646B70"/>
                            </a:solidFill>
                          </a:uFill>
                          <a:latin typeface="Arial MT"/>
                          <a:cs typeface="Arial MT"/>
                        </a:rPr>
                        <a:t>*.</a:t>
                      </a:r>
                      <a:r>
                        <a:rPr sz="1000" u="heavy" spc="110" dirty="0">
                          <a:solidFill>
                            <a:srgbClr val="99B1F9"/>
                          </a:solidFill>
                          <a:uFill>
                            <a:solidFill>
                              <a:srgbClr val="646B70"/>
                            </a:solidFill>
                          </a:uFill>
                          <a:latin typeface="Arial MT"/>
                          <a:cs typeface="Arial MT"/>
                        </a:rPr>
                        <a:t>  </a:t>
                      </a:r>
                      <a:r>
                        <a:rPr sz="1000" u="heavy" spc="-50" dirty="0">
                          <a:solidFill>
                            <a:srgbClr val="759AD4"/>
                          </a:solidFill>
                          <a:uFill>
                            <a:solidFill>
                              <a:srgbClr val="646B70"/>
                            </a:solidFill>
                          </a:uFill>
                          <a:latin typeface="Arial MT"/>
                          <a:cs typeface="Arial MT"/>
                        </a:rPr>
                        <a:t>-</a:t>
                      </a:r>
                      <a:r>
                        <a:rPr sz="1000" u="heavy" dirty="0">
                          <a:solidFill>
                            <a:srgbClr val="759AD4"/>
                          </a:solidFill>
                          <a:uFill>
                            <a:solidFill>
                              <a:srgbClr val="646B70"/>
                            </a:solidFill>
                          </a:uFill>
                          <a:latin typeface="Arial MT"/>
                          <a:cs typeface="Arial MT"/>
                        </a:rPr>
                        <a:t>	</a:t>
                      </a:r>
                      <a:r>
                        <a:rPr sz="1000" u="heavy" spc="150" dirty="0">
                          <a:solidFill>
                            <a:srgbClr val="7C95D1"/>
                          </a:solidFill>
                          <a:uFill>
                            <a:solidFill>
                              <a:srgbClr val="646B70"/>
                            </a:solidFill>
                          </a:uFill>
                          <a:latin typeface="Arial MT"/>
                          <a:cs typeface="Arial MT"/>
                        </a:rPr>
                        <a:t>fTl,</a:t>
                      </a:r>
                      <a:r>
                        <a:rPr sz="1000" u="heavy" spc="-95" dirty="0">
                          <a:solidFill>
                            <a:srgbClr val="7C95D1"/>
                          </a:solidFill>
                          <a:uFill>
                            <a:solidFill>
                              <a:srgbClr val="646B70"/>
                            </a:solidFill>
                          </a:u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u="heavy" spc="75" dirty="0">
                          <a:solidFill>
                            <a:srgbClr val="93AFCD"/>
                          </a:solidFill>
                          <a:uFill>
                            <a:solidFill>
                              <a:srgbClr val="646B70"/>
                            </a:solidFill>
                          </a:uFill>
                          <a:latin typeface="Arial MT"/>
                          <a:cs typeface="Arial MT"/>
                        </a:rPr>
                        <a:t>,</a:t>
                      </a:r>
                      <a:r>
                        <a:rPr sz="1000" u="heavy" dirty="0">
                          <a:solidFill>
                            <a:srgbClr val="93AFCD"/>
                          </a:solidFill>
                          <a:uFill>
                            <a:solidFill>
                              <a:srgbClr val="646B70"/>
                            </a:solidFill>
                          </a:uFill>
                          <a:latin typeface="Arial MT"/>
                          <a:cs typeface="Arial MT"/>
                        </a:rPr>
                        <a:t>	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T="984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900" dirty="0">
                          <a:solidFill>
                            <a:srgbClr val="494949"/>
                          </a:solidFill>
                          <a:latin typeface="Cambria"/>
                          <a:cs typeface="Cambria"/>
                        </a:rPr>
                        <a:t>Natalia</a:t>
                      </a:r>
                      <a:r>
                        <a:rPr sz="900" spc="229" dirty="0">
                          <a:solidFill>
                            <a:srgbClr val="494949"/>
                          </a:solidFill>
                          <a:latin typeface="Cambria"/>
                          <a:cs typeface="Cambria"/>
                        </a:rPr>
                        <a:t>  </a:t>
                      </a:r>
                      <a:r>
                        <a:rPr sz="900" dirty="0">
                          <a:solidFill>
                            <a:srgbClr val="444444"/>
                          </a:solidFill>
                          <a:latin typeface="Cambria"/>
                          <a:cs typeface="Cambria"/>
                        </a:rPr>
                        <a:t>laria</a:t>
                      </a:r>
                      <a:r>
                        <a:rPr sz="900" spc="125" dirty="0">
                          <a:solidFill>
                            <a:srgbClr val="444444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900" dirty="0">
                          <a:solidFill>
                            <a:srgbClr val="5E5E5E"/>
                          </a:solidFill>
                          <a:latin typeface="Cambria"/>
                          <a:cs typeface="Cambria"/>
                        </a:rPr>
                        <a:t>da</a:t>
                      </a:r>
                      <a:r>
                        <a:rPr sz="900" spc="95" dirty="0">
                          <a:solidFill>
                            <a:srgbClr val="5E5E5E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solidFill>
                            <a:srgbClr val="4F4F4F"/>
                          </a:solidFill>
                          <a:latin typeface="Cambria"/>
                          <a:cs typeface="Cambria"/>
                        </a:rPr>
                        <a:t>Conceição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50165" marB="0"/>
                </a:tc>
                <a:tc>
                  <a:txBody>
                    <a:bodyPr/>
                    <a:lstStyle/>
                    <a:p>
                      <a:pPr marR="120014" algn="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000" spc="-25" dirty="0">
                          <a:solidFill>
                            <a:srgbClr val="3F3F3F"/>
                          </a:solidFill>
                          <a:latin typeface="Cambria"/>
                          <a:cs typeface="Cambria"/>
                        </a:rPr>
                        <a:t>433.516.114-04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4000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930">
                <a:tc>
                  <a:txBody>
                    <a:bodyPr/>
                    <a:lstStyle/>
                    <a:p>
                      <a:pPr marL="31750">
                        <a:lnSpc>
                          <a:spcPts val="1130"/>
                        </a:lnSpc>
                        <a:spcBef>
                          <a:spcPts val="360"/>
                        </a:spcBef>
                      </a:pPr>
                      <a:r>
                        <a:rPr sz="950" dirty="0">
                          <a:solidFill>
                            <a:srgbClr val="4B4B4B"/>
                          </a:solidFill>
                          <a:latin typeface="Cambria"/>
                          <a:cs typeface="Cambria"/>
                        </a:rPr>
                        <a:t>Sonia</a:t>
                      </a:r>
                      <a:r>
                        <a:rPr sz="950" spc="65" dirty="0">
                          <a:solidFill>
                            <a:srgbClr val="4B4B4B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950" dirty="0">
                          <a:solidFill>
                            <a:srgbClr val="494949"/>
                          </a:solidFill>
                          <a:latin typeface="Cambria"/>
                          <a:cs typeface="Cambria"/>
                        </a:rPr>
                        <a:t>Mana</a:t>
                      </a:r>
                      <a:r>
                        <a:rPr sz="950" spc="65" dirty="0">
                          <a:solidFill>
                            <a:srgbClr val="494949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0" dirty="0">
                          <a:solidFill>
                            <a:srgbClr val="4B4B4B"/>
                          </a:solidFill>
                          <a:latin typeface="Cambria"/>
                          <a:cs typeface="Cambria"/>
                        </a:rPr>
                        <a:t>Dias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marR="123189" algn="r">
                        <a:lnSpc>
                          <a:spcPts val="1130"/>
                        </a:lnSpc>
                        <a:spcBef>
                          <a:spcPts val="360"/>
                        </a:spcBef>
                      </a:pPr>
                      <a:r>
                        <a:rPr sz="1000" spc="-25" dirty="0">
                          <a:solidFill>
                            <a:srgbClr val="3F3F3F"/>
                          </a:solidFill>
                          <a:latin typeface="Cambria"/>
                          <a:cs typeface="Cambria"/>
                        </a:rPr>
                        <a:t>079.244.228-89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" name="object 15"/>
          <p:cNvSpPr txBox="1"/>
          <p:nvPr/>
        </p:nvSpPr>
        <p:spPr>
          <a:xfrm>
            <a:off x="2844774" y="6033972"/>
            <a:ext cx="1958975" cy="1835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000" spc="-160" dirty="0">
                <a:solidFill>
                  <a:srgbClr val="4D4D4D"/>
                </a:solidFill>
                <a:latin typeface="Arial Black"/>
                <a:cs typeface="Arial Black"/>
              </a:rPr>
              <a:t>Guarulhos,</a:t>
            </a:r>
            <a:r>
              <a:rPr sz="1000" spc="40" dirty="0">
                <a:solidFill>
                  <a:srgbClr val="4D4D4D"/>
                </a:solidFill>
                <a:latin typeface="Arial Black"/>
                <a:cs typeface="Arial Black"/>
              </a:rPr>
              <a:t> </a:t>
            </a:r>
            <a:r>
              <a:rPr sz="1000" spc="-160" dirty="0">
                <a:solidFill>
                  <a:srgbClr val="525252"/>
                </a:solidFill>
                <a:latin typeface="Arial Black"/>
                <a:cs typeface="Arial Black"/>
              </a:rPr>
              <a:t>19</a:t>
            </a:r>
            <a:r>
              <a:rPr sz="1000" spc="-10" dirty="0">
                <a:solidFill>
                  <a:srgbClr val="525252"/>
                </a:solidFill>
                <a:latin typeface="Arial Black"/>
                <a:cs typeface="Arial Black"/>
              </a:rPr>
              <a:t> </a:t>
            </a:r>
            <a:r>
              <a:rPr sz="1000" spc="-160" dirty="0">
                <a:solidFill>
                  <a:srgbClr val="4B4B4B"/>
                </a:solidFill>
                <a:latin typeface="Arial Black"/>
                <a:cs typeface="Arial Black"/>
              </a:rPr>
              <a:t>de</a:t>
            </a:r>
            <a:r>
              <a:rPr sz="1000" spc="-65" dirty="0">
                <a:solidFill>
                  <a:srgbClr val="4B4B4B"/>
                </a:solidFill>
                <a:latin typeface="Arial Black"/>
                <a:cs typeface="Arial Black"/>
              </a:rPr>
              <a:t> </a:t>
            </a:r>
            <a:r>
              <a:rPr sz="1000" spc="-170" dirty="0">
                <a:solidFill>
                  <a:srgbClr val="3D3D3D"/>
                </a:solidFill>
                <a:latin typeface="Arial Black"/>
                <a:cs typeface="Arial Black"/>
              </a:rPr>
              <a:t>Setembro</a:t>
            </a:r>
            <a:r>
              <a:rPr sz="1000" spc="5" dirty="0">
                <a:solidFill>
                  <a:srgbClr val="3D3D3D"/>
                </a:solidFill>
                <a:latin typeface="Arial Black"/>
                <a:cs typeface="Arial Black"/>
              </a:rPr>
              <a:t> </a:t>
            </a:r>
            <a:r>
              <a:rPr sz="1000" spc="-155" dirty="0">
                <a:solidFill>
                  <a:srgbClr val="3B3B3B"/>
                </a:solidFill>
                <a:latin typeface="Arial Black"/>
                <a:cs typeface="Arial Black"/>
              </a:rPr>
              <a:t>oe</a:t>
            </a:r>
            <a:r>
              <a:rPr sz="1000" spc="-50" dirty="0">
                <a:solidFill>
                  <a:srgbClr val="3B3B3B"/>
                </a:solidFill>
                <a:latin typeface="Arial Black"/>
                <a:cs typeface="Arial Black"/>
              </a:rPr>
              <a:t> </a:t>
            </a:r>
            <a:r>
              <a:rPr sz="1000" spc="-114" dirty="0">
                <a:solidFill>
                  <a:srgbClr val="444444"/>
                </a:solidFill>
                <a:latin typeface="Arial Black"/>
                <a:cs typeface="Arial Black"/>
              </a:rPr>
              <a:t>2024.</a:t>
            </a:r>
            <a:endParaRPr sz="1000">
              <a:latin typeface="Arial Black"/>
              <a:cs typeface="Arial Blac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910527" y="6626528"/>
            <a:ext cx="1842135" cy="9912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6350" algn="ctr">
              <a:lnSpc>
                <a:spcPts val="1120"/>
              </a:lnSpc>
              <a:spcBef>
                <a:spcPts val="135"/>
              </a:spcBef>
            </a:pPr>
            <a:r>
              <a:rPr sz="1000" b="1" spc="-20" dirty="0">
                <a:solidFill>
                  <a:srgbClr val="363636"/>
                </a:solidFill>
                <a:latin typeface="Cambria"/>
                <a:cs typeface="Cambria"/>
              </a:rPr>
              <a:t>Antonio</a:t>
            </a:r>
            <a:r>
              <a:rPr sz="1000" b="1" spc="75" dirty="0">
                <a:solidFill>
                  <a:srgbClr val="363636"/>
                </a:solidFill>
                <a:latin typeface="Cambria"/>
                <a:cs typeface="Cambria"/>
              </a:rPr>
              <a:t> </a:t>
            </a:r>
            <a:r>
              <a:rPr sz="1000" b="1" dirty="0">
                <a:solidFill>
                  <a:srgbClr val="3F3F3F"/>
                </a:solidFill>
                <a:latin typeface="Cambria"/>
                <a:cs typeface="Cambria"/>
              </a:rPr>
              <a:t>Gomas</a:t>
            </a:r>
            <a:r>
              <a:rPr sz="1000" b="1" spc="80" dirty="0">
                <a:solidFill>
                  <a:srgbClr val="3F3F3F"/>
                </a:solidFill>
                <a:latin typeface="Cambria"/>
                <a:cs typeface="Cambria"/>
              </a:rPr>
              <a:t> </a:t>
            </a:r>
            <a:r>
              <a:rPr sz="1000" b="1" dirty="0">
                <a:solidFill>
                  <a:srgbClr val="343434"/>
                </a:solidFill>
                <a:latin typeface="Cambria"/>
                <a:cs typeface="Cambria"/>
              </a:rPr>
              <a:t>da</a:t>
            </a:r>
            <a:r>
              <a:rPr sz="1000" b="1" spc="50" dirty="0">
                <a:solidFill>
                  <a:srgbClr val="343434"/>
                </a:solidFill>
                <a:latin typeface="Cambria"/>
                <a:cs typeface="Cambria"/>
              </a:rPr>
              <a:t> </a:t>
            </a:r>
            <a:r>
              <a:rPr sz="1000" b="1" spc="-10" dirty="0">
                <a:solidFill>
                  <a:srgbClr val="3F3F3F"/>
                </a:solidFill>
                <a:latin typeface="Cambria"/>
                <a:cs typeface="Cambria"/>
              </a:rPr>
              <a:t>Silva</a:t>
            </a:r>
            <a:endParaRPr sz="1000">
              <a:latin typeface="Cambria"/>
              <a:cs typeface="Cambria"/>
            </a:endParaRPr>
          </a:p>
          <a:p>
            <a:pPr algn="ctr">
              <a:lnSpc>
                <a:spcPts val="1120"/>
              </a:lnSpc>
            </a:pPr>
            <a:r>
              <a:rPr sz="1000" spc="-10" dirty="0">
                <a:solidFill>
                  <a:srgbClr val="424242"/>
                </a:solidFill>
                <a:latin typeface="Cambria"/>
                <a:cs typeface="Cambria"/>
              </a:rPr>
              <a:t>Presidente</a:t>
            </a:r>
            <a:endParaRPr sz="100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10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645"/>
              </a:spcBef>
            </a:pPr>
            <a:endParaRPr sz="1000">
              <a:latin typeface="Cambria"/>
              <a:cs typeface="Cambria"/>
            </a:endParaRPr>
          </a:p>
          <a:p>
            <a:pPr algn="ctr">
              <a:lnSpc>
                <a:spcPts val="1165"/>
              </a:lnSpc>
            </a:pPr>
            <a:r>
              <a:rPr sz="1050" b="1" spc="-30" dirty="0">
                <a:solidFill>
                  <a:srgbClr val="3A3A3A"/>
                </a:solidFill>
                <a:latin typeface="Cambria"/>
                <a:cs typeface="Cambria"/>
              </a:rPr>
              <a:t>Deise</a:t>
            </a:r>
            <a:r>
              <a:rPr sz="1050" b="1" spc="40" dirty="0">
                <a:solidFill>
                  <a:srgbClr val="3A3A3A"/>
                </a:solidFill>
                <a:latin typeface="Cambria"/>
                <a:cs typeface="Cambria"/>
              </a:rPr>
              <a:t> </a:t>
            </a:r>
            <a:r>
              <a:rPr sz="1050" b="1" spc="-50" dirty="0">
                <a:solidFill>
                  <a:srgbClr val="3D3D3D"/>
                </a:solidFill>
                <a:latin typeface="Cambria"/>
                <a:cs typeface="Cambria"/>
              </a:rPr>
              <a:t>Freira</a:t>
            </a:r>
            <a:r>
              <a:rPr sz="1050" b="1" spc="50" dirty="0">
                <a:solidFill>
                  <a:srgbClr val="3D3D3D"/>
                </a:solidFill>
                <a:latin typeface="Cambria"/>
                <a:cs typeface="Cambria"/>
              </a:rPr>
              <a:t> </a:t>
            </a:r>
            <a:r>
              <a:rPr sz="1050" b="1" dirty="0">
                <a:solidFill>
                  <a:srgbClr val="414141"/>
                </a:solidFill>
                <a:latin typeface="Cambria"/>
                <a:cs typeface="Cambria"/>
              </a:rPr>
              <a:t>de</a:t>
            </a:r>
            <a:r>
              <a:rPr sz="1050" b="1" spc="10" dirty="0">
                <a:solidFill>
                  <a:srgbClr val="414141"/>
                </a:solidFill>
                <a:latin typeface="Cambria"/>
                <a:cs typeface="Cambria"/>
              </a:rPr>
              <a:t> </a:t>
            </a:r>
            <a:r>
              <a:rPr sz="1050" b="1" spc="-10" dirty="0">
                <a:solidFill>
                  <a:srgbClr val="444444"/>
                </a:solidFill>
                <a:latin typeface="Cambria"/>
                <a:cs typeface="Cambria"/>
              </a:rPr>
              <a:t>Frsltas</a:t>
            </a:r>
            <a:r>
              <a:rPr sz="1050" b="1" spc="40" dirty="0">
                <a:solidFill>
                  <a:srgbClr val="444444"/>
                </a:solidFill>
                <a:latin typeface="Cambria"/>
                <a:cs typeface="Cambria"/>
              </a:rPr>
              <a:t> </a:t>
            </a:r>
            <a:r>
              <a:rPr sz="1050" b="1" spc="-10" dirty="0">
                <a:solidFill>
                  <a:srgbClr val="414141"/>
                </a:solidFill>
                <a:latin typeface="Cambria"/>
                <a:cs typeface="Cambria"/>
              </a:rPr>
              <a:t>Ffartins</a:t>
            </a:r>
            <a:endParaRPr sz="1050">
              <a:latin typeface="Cambria"/>
              <a:cs typeface="Cambria"/>
            </a:endParaRPr>
          </a:p>
          <a:p>
            <a:pPr marL="3175" algn="ctr">
              <a:lnSpc>
                <a:spcPts val="1165"/>
              </a:lnSpc>
            </a:pPr>
            <a:r>
              <a:rPr sz="1050" spc="-65" dirty="0">
                <a:solidFill>
                  <a:srgbClr val="424242"/>
                </a:solidFill>
                <a:latin typeface="Cambria"/>
                <a:cs typeface="Cambria"/>
              </a:rPr>
              <a:t>Diretor</a:t>
            </a:r>
            <a:r>
              <a:rPr sz="1050" spc="20" dirty="0">
                <a:solidFill>
                  <a:srgbClr val="424242"/>
                </a:solidFill>
                <a:latin typeface="Cambria"/>
                <a:cs typeface="Cambria"/>
              </a:rPr>
              <a:t> </a:t>
            </a:r>
            <a:r>
              <a:rPr sz="1050" spc="-10" dirty="0">
                <a:solidFill>
                  <a:srgbClr val="444444"/>
                </a:solidFill>
                <a:latin typeface="Cambria"/>
                <a:cs typeface="Cambria"/>
              </a:rPr>
              <a:t>Administrativo</a:t>
            </a:r>
            <a:endParaRPr sz="105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8994" y="10365199"/>
            <a:ext cx="6515101" cy="108284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91126" y="174446"/>
            <a:ext cx="6166185" cy="138363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36094" y="34578"/>
            <a:ext cx="4695825" cy="0"/>
          </a:xfrm>
          <a:custGeom>
            <a:avLst/>
            <a:gdLst/>
            <a:ahLst/>
            <a:cxnLst/>
            <a:rect l="l" t="t" r="r" b="b"/>
            <a:pathLst>
              <a:path w="4695825">
                <a:moveTo>
                  <a:pt x="0" y="0"/>
                </a:moveTo>
                <a:lnTo>
                  <a:pt x="4695323" y="0"/>
                </a:lnTo>
              </a:path>
            </a:pathLst>
          </a:custGeom>
          <a:ln w="15039">
            <a:solidFill>
              <a:srgbClr val="1C1C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7071" y="6412823"/>
            <a:ext cx="0" cy="198755"/>
          </a:xfrm>
          <a:custGeom>
            <a:avLst/>
            <a:gdLst/>
            <a:ahLst/>
            <a:cxnLst/>
            <a:rect l="l" t="t" r="r" b="b"/>
            <a:pathLst>
              <a:path h="198754">
                <a:moveTo>
                  <a:pt x="0" y="198521"/>
                </a:moveTo>
                <a:lnTo>
                  <a:pt x="0" y="0"/>
                </a:lnTo>
              </a:path>
            </a:pathLst>
          </a:custGeom>
          <a:ln w="601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4063" y="5979686"/>
            <a:ext cx="6015" cy="168442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4063" y="9023676"/>
            <a:ext cx="6015" cy="186489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4063" y="6214302"/>
            <a:ext cx="6015" cy="138363"/>
          </a:xfrm>
          <a:prstGeom prst="rect">
            <a:avLst/>
          </a:prstGeom>
        </p:spPr>
      </p:pic>
      <p:sp>
        <p:nvSpPr>
          <p:cNvPr id="9" name="object 9"/>
          <p:cNvSpPr/>
          <p:nvPr/>
        </p:nvSpPr>
        <p:spPr>
          <a:xfrm>
            <a:off x="27071" y="6412823"/>
            <a:ext cx="0" cy="198755"/>
          </a:xfrm>
          <a:custGeom>
            <a:avLst/>
            <a:gdLst/>
            <a:ahLst/>
            <a:cxnLst/>
            <a:rect l="l" t="t" r="r" b="b"/>
            <a:pathLst>
              <a:path h="198754">
                <a:moveTo>
                  <a:pt x="0" y="198521"/>
                </a:moveTo>
                <a:lnTo>
                  <a:pt x="0" y="0"/>
                </a:lnTo>
              </a:path>
            </a:pathLst>
          </a:custGeom>
          <a:ln w="601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7071" y="9228214"/>
            <a:ext cx="0" cy="132715"/>
          </a:xfrm>
          <a:custGeom>
            <a:avLst/>
            <a:gdLst/>
            <a:ahLst/>
            <a:cxnLst/>
            <a:rect l="l" t="t" r="r" b="b"/>
            <a:pathLst>
              <a:path h="132715">
                <a:moveTo>
                  <a:pt x="0" y="132347"/>
                </a:moveTo>
                <a:lnTo>
                  <a:pt x="0" y="0"/>
                </a:lnTo>
              </a:path>
            </a:pathLst>
          </a:custGeom>
          <a:ln w="6015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" name="object 1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4063" y="5348027"/>
            <a:ext cx="6015" cy="463216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031958" y="5348027"/>
            <a:ext cx="12031" cy="60157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179595" y="2171688"/>
            <a:ext cx="1564105" cy="108284"/>
          </a:xfrm>
          <a:prstGeom prst="rect">
            <a:avLst/>
          </a:prstGeom>
        </p:spPr>
      </p:pic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625642" y="1248265"/>
          <a:ext cx="6396990" cy="86099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78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33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9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0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8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93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4945">
                <a:tc gridSpan="6">
                  <a:txBody>
                    <a:bodyPr/>
                    <a:lstStyle/>
                    <a:p>
                      <a:pPr marR="20320"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950" spc="-180" dirty="0">
                          <a:latin typeface="Arial Black"/>
                          <a:cs typeface="Arial Black"/>
                        </a:rPr>
                        <a:t>DENONSTRAYIVO</a:t>
                      </a:r>
                      <a:r>
                        <a:rPr sz="950" spc="1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60" dirty="0">
                          <a:latin typeface="Arial Black"/>
                          <a:cs typeface="Arial Black"/>
                        </a:rPr>
                        <a:t>DAS</a:t>
                      </a:r>
                      <a:r>
                        <a:rPr sz="950" spc="-1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95" dirty="0">
                          <a:latin typeface="Arial Black"/>
                          <a:cs typeface="Arial Black"/>
                        </a:rPr>
                        <a:t>DESPESAS</a:t>
                      </a:r>
                      <a:r>
                        <a:rPr sz="950" spc="8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90" dirty="0">
                          <a:latin typeface="Arial Black"/>
                          <a:cs typeface="Arial Black"/>
                        </a:rPr>
                        <a:t>INCORRIDAS</a:t>
                      </a:r>
                      <a:r>
                        <a:rPr sz="950" spc="15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50" dirty="0">
                          <a:latin typeface="Arial Black"/>
                          <a:cs typeface="Arial Black"/>
                        </a:rPr>
                        <a:t>NO</a:t>
                      </a:r>
                      <a:r>
                        <a:rPr sz="950" spc="-13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60" dirty="0">
                          <a:latin typeface="Arial Black"/>
                          <a:cs typeface="Arial Black"/>
                        </a:rPr>
                        <a:t>EXERCICIO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1270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01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13690" marR="228600" indent="-57150">
                        <a:lnSpc>
                          <a:spcPct val="85200"/>
                        </a:lnSpc>
                      </a:pPr>
                      <a:r>
                        <a:rPr sz="950" spc="-204" dirty="0">
                          <a:latin typeface="Arial Black"/>
                          <a:cs typeface="Arial Black"/>
                        </a:rPr>
                        <a:t>CATEGORIA</a:t>
                      </a:r>
                      <a:r>
                        <a:rPr sz="950" spc="9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40" dirty="0">
                          <a:latin typeface="Arial Black"/>
                          <a:cs typeface="Arial Black"/>
                        </a:rPr>
                        <a:t>OU</a:t>
                      </a:r>
                      <a:r>
                        <a:rPr sz="950" spc="-80" dirty="0">
                          <a:latin typeface="Arial Black"/>
                          <a:cs typeface="Arial Black"/>
                        </a:rPr>
                        <a:t> FINAMDADE </a:t>
                      </a:r>
                      <a:r>
                        <a:rPr sz="950" spc="-145" dirty="0">
                          <a:latin typeface="Arial Black"/>
                          <a:cs typeface="Arial Black"/>
                        </a:rPr>
                        <a:t>DA</a:t>
                      </a:r>
                      <a:r>
                        <a:rPr sz="950" spc="-95" dirty="0">
                          <a:latin typeface="Arial Black"/>
                          <a:cs typeface="Arial Black"/>
                        </a:rPr>
                        <a:t> DESPESA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13017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048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57785" marR="92075" indent="-22225" algn="ctr">
                        <a:lnSpc>
                          <a:spcPct val="86100"/>
                        </a:lnSpc>
                      </a:pPr>
                      <a:r>
                        <a:rPr sz="950" spc="-70" dirty="0">
                          <a:latin typeface="Arial Black"/>
                          <a:cs typeface="Arial Black"/>
                        </a:rPr>
                        <a:t>DESPESAS </a:t>
                      </a:r>
                      <a:r>
                        <a:rPr sz="950" spc="-165" dirty="0">
                          <a:latin typeface="Arial Black"/>
                          <a:cs typeface="Arial Black"/>
                        </a:rPr>
                        <a:t>CONTABILIZADAS</a:t>
                      </a:r>
                      <a:r>
                        <a:rPr sz="950" spc="50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204" dirty="0">
                          <a:latin typeface="Arial Black"/>
                          <a:cs typeface="Arial Black"/>
                        </a:rPr>
                        <a:t>NESTE</a:t>
                      </a:r>
                      <a:r>
                        <a:rPr sz="950" spc="1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70" dirty="0">
                          <a:latin typeface="Arial Black"/>
                          <a:cs typeface="Arial Black"/>
                        </a:rPr>
                        <a:t>EXERCICIO</a:t>
                      </a:r>
                      <a:r>
                        <a:rPr sz="950" spc="-2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50" spc="-20" dirty="0">
                          <a:latin typeface="Cambria"/>
                          <a:cs typeface="Cambria"/>
                        </a:rPr>
                        <a:t>(R6i</a:t>
                      </a:r>
                      <a:endParaRPr sz="1050">
                        <a:latin typeface="Cambria"/>
                        <a:cs typeface="Cambria"/>
                      </a:endParaRPr>
                    </a:p>
                  </a:txBody>
                  <a:tcPr marL="0" marR="0" marT="6858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260" marR="63500" indent="-635" algn="ctr">
                        <a:lnSpc>
                          <a:spcPct val="85600"/>
                        </a:lnSpc>
                        <a:spcBef>
                          <a:spcPts val="170"/>
                        </a:spcBef>
                      </a:pPr>
                      <a:r>
                        <a:rPr sz="950" spc="-70" dirty="0">
                          <a:latin typeface="Arial Black"/>
                          <a:cs typeface="Arial Black"/>
                        </a:rPr>
                        <a:t>DESPESAS </a:t>
                      </a:r>
                      <a:r>
                        <a:rPr sz="950" spc="-35" dirty="0">
                          <a:latin typeface="Cambria"/>
                          <a:cs typeface="Cambria"/>
                        </a:rPr>
                        <a:t>CONTABIMZADAS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b="1" spc="-90" dirty="0">
                          <a:latin typeface="Cambria"/>
                          <a:cs typeface="Cambria"/>
                        </a:rPr>
                        <a:t>EPI</a:t>
                      </a:r>
                      <a:r>
                        <a:rPr sz="950" b="1" spc="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b="1" spc="-10" dirty="0">
                          <a:latin typeface="Cambria"/>
                          <a:cs typeface="Cambria"/>
                        </a:rPr>
                        <a:t>EXERCÍCIOS </a:t>
                      </a:r>
                      <a:r>
                        <a:rPr sz="950" spc="-40" dirty="0">
                          <a:latin typeface="Cambria"/>
                          <a:cs typeface="Cambria"/>
                        </a:rPr>
                        <a:t>ANTERIORES</a:t>
                      </a:r>
                      <a:r>
                        <a:rPr sz="950" spc="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50" dirty="0">
                          <a:latin typeface="Cambria"/>
                          <a:cs typeface="Cambria"/>
                        </a:rPr>
                        <a:t>E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b="1" spc="-25" dirty="0">
                          <a:latin typeface="Cambria"/>
                          <a:cs typeface="Cambria"/>
                        </a:rPr>
                        <a:t>PAGAS</a:t>
                      </a:r>
                      <a:r>
                        <a:rPr sz="950" b="1" spc="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b="1" spc="-10" dirty="0">
                          <a:latin typeface="Cambria"/>
                          <a:cs typeface="Cambria"/>
                        </a:rPr>
                        <a:t>NESTE </a:t>
                      </a:r>
                      <a:r>
                        <a:rPr sz="950" spc="-30" dirty="0">
                          <a:latin typeface="Cambria"/>
                          <a:cs typeface="Cambria"/>
                        </a:rPr>
                        <a:t>EXERCICIO</a:t>
                      </a:r>
                      <a:r>
                        <a:rPr sz="950" spc="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0" dirty="0">
                          <a:latin typeface="Cambria"/>
                          <a:cs typeface="Cambria"/>
                        </a:rPr>
                        <a:t>(Rg)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 marR="14604" indent="-33020" algn="ctr">
                        <a:lnSpc>
                          <a:spcPts val="969"/>
                        </a:lnSpc>
                        <a:spcBef>
                          <a:spcPts val="180"/>
                        </a:spcBef>
                      </a:pPr>
                      <a:r>
                        <a:rPr sz="950" spc="-75" dirty="0">
                          <a:latin typeface="Arial Black"/>
                          <a:cs typeface="Arial Black"/>
                        </a:rPr>
                        <a:t>DESPEfíA\ã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CONTABILIZADAS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b="1" spc="-10" dirty="0">
                          <a:latin typeface="Cambria"/>
                          <a:cs typeface="Cambria"/>
                        </a:rPr>
                        <a:t>NESTE</a:t>
                      </a:r>
                      <a:endParaRPr sz="950">
                        <a:latin typeface="Cambria"/>
                        <a:cs typeface="Cambria"/>
                      </a:endParaRPr>
                    </a:p>
                    <a:p>
                      <a:pPr marL="81280" marR="71120" indent="71755" algn="just">
                        <a:lnSpc>
                          <a:spcPct val="85200"/>
                        </a:lnSpc>
                        <a:spcBef>
                          <a:spcPts val="25"/>
                        </a:spcBef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EXERCICIO</a:t>
                      </a:r>
                      <a:r>
                        <a:rPr sz="950" spc="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50" dirty="0">
                          <a:latin typeface="Cambria"/>
                          <a:cs typeface="Cambria"/>
                        </a:rPr>
                        <a:t>E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b="1" spc="-25" dirty="0">
                          <a:latin typeface="Cambria"/>
                          <a:cs typeface="Cambria"/>
                        </a:rPr>
                        <a:t>PAGAS</a:t>
                      </a:r>
                      <a:r>
                        <a:rPr sz="950" b="1" spc="-10" dirty="0">
                          <a:latin typeface="Cambria"/>
                          <a:cs typeface="Cambria"/>
                        </a:rPr>
                        <a:t> NESTE </a:t>
                      </a:r>
                      <a:r>
                        <a:rPr sz="950" spc="-30" dirty="0">
                          <a:latin typeface="Cambria"/>
                          <a:cs typeface="Cambria"/>
                        </a:rPr>
                        <a:t>EXERCÍCIO</a:t>
                      </a:r>
                      <a:r>
                        <a:rPr sz="950" spc="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0" dirty="0">
                          <a:latin typeface="Cambria"/>
                          <a:cs typeface="Cambria"/>
                        </a:rPr>
                        <a:t>(R$)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228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180" marR="70485" indent="12065" algn="ctr">
                        <a:lnSpc>
                          <a:spcPct val="86700"/>
                        </a:lnSpc>
                        <a:spcBef>
                          <a:spcPts val="655"/>
                        </a:spcBef>
                      </a:pPr>
                      <a:r>
                        <a:rPr sz="950" spc="-190" dirty="0">
                          <a:latin typeface="Arial Black"/>
                          <a:cs typeface="Arial Black"/>
                        </a:rPr>
                        <a:t>TOTAL</a:t>
                      </a:r>
                      <a:r>
                        <a:rPr sz="950" spc="-7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25" dirty="0">
                          <a:latin typeface="Arial Black"/>
                          <a:cs typeface="Arial Black"/>
                        </a:rPr>
                        <a:t>DE </a:t>
                      </a:r>
                      <a:r>
                        <a:rPr sz="950" spc="-80" dirty="0">
                          <a:latin typeface="Arial Black"/>
                          <a:cs typeface="Arial Black"/>
                        </a:rPr>
                        <a:t>DEGPEEAS </a:t>
                      </a:r>
                      <a:r>
                        <a:rPr sz="950" spc="-195" dirty="0">
                          <a:latin typeface="Arial Black"/>
                          <a:cs typeface="Arial Black"/>
                        </a:rPr>
                        <a:t>PAGAS</a:t>
                      </a:r>
                      <a:r>
                        <a:rPr sz="950" spc="4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95" dirty="0">
                          <a:latin typeface="Arial Black"/>
                          <a:cs typeface="Arial Black"/>
                        </a:rPr>
                        <a:t>NESTE</a:t>
                      </a:r>
                      <a:r>
                        <a:rPr sz="950" spc="-90" dirty="0">
                          <a:latin typeface="Arial Black"/>
                          <a:cs typeface="Arial Black"/>
                        </a:rPr>
                        <a:t> BXBRCICIO </a:t>
                      </a:r>
                      <a:r>
                        <a:rPr sz="950" spc="-20" dirty="0">
                          <a:latin typeface="Arial Black"/>
                          <a:cs typeface="Arial Black"/>
                        </a:rPr>
                        <a:t>(RS)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8318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660" marR="108585" indent="-10795" algn="ctr">
                        <a:lnSpc>
                          <a:spcPct val="86700"/>
                        </a:lnSpc>
                        <a:spcBef>
                          <a:spcPts val="655"/>
                        </a:spcBef>
                      </a:pPr>
                      <a:r>
                        <a:rPr sz="950" spc="-70" dirty="0">
                          <a:latin typeface="Arial Black"/>
                          <a:cs typeface="Arial Black"/>
                        </a:rPr>
                        <a:t>DESPESAS </a:t>
                      </a:r>
                      <a:r>
                        <a:rPr sz="950" spc="-175" dirty="0">
                          <a:latin typeface="Arial Black"/>
                          <a:cs typeface="Arial Black"/>
                        </a:rPr>
                        <a:t>COMTABILIZADAS</a:t>
                      </a:r>
                      <a:r>
                        <a:rPr sz="950" spc="50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210" dirty="0">
                          <a:latin typeface="Arial Black"/>
                          <a:cs typeface="Arial Black"/>
                        </a:rPr>
                        <a:t>NESTE</a:t>
                      </a:r>
                      <a:r>
                        <a:rPr sz="950" spc="3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75" dirty="0">
                          <a:latin typeface="Arial Black"/>
                          <a:cs typeface="Arial Black"/>
                        </a:rPr>
                        <a:t>EXERCICIO</a:t>
                      </a:r>
                      <a:r>
                        <a:rPr sz="950" spc="50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50" dirty="0">
                          <a:latin typeface="Arial Black"/>
                          <a:cs typeface="Arial Black"/>
                        </a:rPr>
                        <a:t>A</a:t>
                      </a:r>
                      <a:r>
                        <a:rPr sz="950" spc="-114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204" dirty="0">
                          <a:latin typeface="Arial Black"/>
                          <a:cs typeface="Arial Black"/>
                        </a:rPr>
                        <a:t>PAGAR</a:t>
                      </a:r>
                      <a:r>
                        <a:rPr sz="950" spc="3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25" dirty="0">
                          <a:latin typeface="Arial Black"/>
                          <a:cs typeface="Arial Black"/>
                        </a:rPr>
                        <a:t>EM </a:t>
                      </a:r>
                      <a:r>
                        <a:rPr sz="950" spc="-50" dirty="0">
                          <a:latin typeface="Arial Black"/>
                          <a:cs typeface="Arial Black"/>
                        </a:rPr>
                        <a:t>EMRCICIOS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8318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950" spc="-210" dirty="0">
                          <a:latin typeface="Arial Black"/>
                          <a:cs typeface="Arial Black"/>
                        </a:rPr>
                        <a:t>Agua</a:t>
                      </a:r>
                      <a:r>
                        <a:rPr sz="950" spc="-6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35" dirty="0">
                          <a:latin typeface="Arial Black"/>
                          <a:cs typeface="Arial Black"/>
                        </a:rPr>
                        <a:t>e</a:t>
                      </a:r>
                      <a:r>
                        <a:rPr sz="950" spc="-14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50" dirty="0">
                          <a:latin typeface="Arial Black"/>
                          <a:cs typeface="Arial Black"/>
                        </a:rPr>
                        <a:t>Esgoto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4769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10.231.87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270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0955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0480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10.231,B7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4450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ID.231,B7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6355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245">
                <a:tc>
                  <a:txBody>
                    <a:bodyPr/>
                    <a:lstStyle/>
                    <a:p>
                      <a:pPr marL="45720" marR="196215">
                        <a:lnSpc>
                          <a:spcPts val="919"/>
                        </a:lnSpc>
                        <a:spcBef>
                          <a:spcPts val="295"/>
                        </a:spcBef>
                      </a:pPr>
                      <a:r>
                        <a:rPr sz="950" spc="-55" dirty="0">
                          <a:latin typeface="Cambria"/>
                          <a:cs typeface="Cambria"/>
                        </a:rPr>
                        <a:t>Aparelhas</a:t>
                      </a:r>
                      <a:r>
                        <a:rPr sz="950" spc="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e</a:t>
                      </a:r>
                      <a:r>
                        <a:rPr sz="950" spc="-4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55" dirty="0">
                          <a:latin typeface="Cambria"/>
                          <a:cs typeface="Cambria"/>
                        </a:rPr>
                        <a:t>Uteftsilios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 oomêst\cos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3746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3660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950" spc="-55" dirty="0">
                          <a:latin typeface="Arial Black"/>
                          <a:cs typeface="Arial Black"/>
                        </a:rPr>
                        <a:t>1.844,24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6413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6034" algn="r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673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195" algn="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950" spc="-70" dirty="0">
                          <a:latin typeface="Arial Black"/>
                          <a:cs typeface="Arial Black"/>
                        </a:rPr>
                        <a:t>1.B44,24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698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1435" algn="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950" spc="-70" dirty="0">
                          <a:latin typeface="Arial Black"/>
                          <a:cs typeface="Arial Black"/>
                        </a:rPr>
                        <a:t>1.B44.24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698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0.00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730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950" spc="-45" dirty="0">
                          <a:latin typeface="Cambria"/>
                          <a:cs typeface="Cambria"/>
                        </a:rPr>
                        <a:t>Assistênda</a:t>
                      </a:r>
                      <a:r>
                        <a:rPr sz="950" spc="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40" dirty="0">
                          <a:latin typeface="Cambria"/>
                          <a:cs typeface="Cambria"/>
                        </a:rPr>
                        <a:t>Técnica</a:t>
                      </a:r>
                      <a:r>
                        <a:rPr sz="950" spc="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P}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8895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0.00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860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225" algn="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750" spc="-20" dirty="0">
                          <a:latin typeface="Arial Black"/>
                          <a:cs typeface="Arial Black"/>
                        </a:rPr>
                        <a:t>O,OO</a:t>
                      </a:r>
                      <a:endParaRPr sz="750">
                        <a:latin typeface="Arial Black"/>
                        <a:cs typeface="Arial Black"/>
                      </a:endParaRPr>
                    </a:p>
                  </a:txBody>
                  <a:tcPr marL="0" marR="0" marT="29209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115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50" spc="-20" dirty="0">
                          <a:latin typeface="Arial MT"/>
                          <a:cs typeface="Arial MT"/>
                        </a:rPr>
                        <a:t>0.00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8770">
                <a:tc>
                  <a:txBody>
                    <a:bodyPr/>
                    <a:lstStyle/>
                    <a:p>
                      <a:pPr marL="47625" marR="161925" indent="4445">
                        <a:lnSpc>
                          <a:spcPts val="990"/>
                        </a:lnSpc>
                        <a:spcBef>
                          <a:spcPts val="215"/>
                        </a:spcBef>
                      </a:pPr>
                      <a:r>
                        <a:rPr sz="950" spc="-70" dirty="0">
                          <a:latin typeface="Cambria"/>
                          <a:cs typeface="Cambria"/>
                        </a:rPr>
                        <a:t>Auxiliar</a:t>
                      </a:r>
                      <a:r>
                        <a:rPr sz="950" spc="7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60" dirty="0">
                          <a:latin typeface="Cambria"/>
                          <a:cs typeface="Cambria"/>
                        </a:rPr>
                        <a:t>Administrativo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 (folha)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2730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9055" algn="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10.355,50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730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860" algn="r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673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10.255.50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730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10.Z55,50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730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0640" algn="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0,0B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7937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marL="55880" marR="335280" indent="-4445">
                        <a:lnSpc>
                          <a:spcPts val="969"/>
                        </a:lnSpc>
                        <a:spcBef>
                          <a:spcPts val="160"/>
                        </a:spcBef>
                      </a:pPr>
                      <a:r>
                        <a:rPr sz="950" spc="-70" dirty="0">
                          <a:latin typeface="Cambria"/>
                          <a:cs typeface="Cambria"/>
                        </a:rPr>
                        <a:t>Auxiliar</a:t>
                      </a:r>
                      <a:r>
                        <a:rPr sz="950" spc="4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30" dirty="0">
                          <a:latin typeface="Cambria"/>
                          <a:cs typeface="Cambria"/>
                        </a:rPr>
                        <a:t>de</a:t>
                      </a:r>
                      <a:r>
                        <a:rPr sz="950" spc="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65" dirty="0">
                          <a:latin typeface="Cambria"/>
                          <a:cs typeface="Cambria"/>
                        </a:rPr>
                        <a:t>Cozinha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 tfólha)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950" spc="-70" dirty="0">
                          <a:latin typeface="Arial Black"/>
                          <a:cs typeface="Arial Black"/>
                        </a:rPr>
                        <a:t>14.918.76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609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860" algn="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609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14.918,7G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6413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8100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14.9lC,7G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6413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8100" algn="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950" i="1" spc="-20" dirty="0">
                          <a:latin typeface="Cambria"/>
                          <a:cs typeface="Cambria"/>
                        </a:rPr>
                        <a:t>0,00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609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9245">
                <a:tc>
                  <a:txBody>
                    <a:bodyPr/>
                    <a:lstStyle/>
                    <a:p>
                      <a:pPr marL="47625" marR="318135" indent="4445">
                        <a:lnSpc>
                          <a:spcPts val="950"/>
                        </a:lnSpc>
                        <a:spcBef>
                          <a:spcPts val="270"/>
                        </a:spcBef>
                      </a:pPr>
                      <a:r>
                        <a:rPr sz="950" spc="-70" dirty="0">
                          <a:latin typeface="Cambria"/>
                          <a:cs typeface="Cambria"/>
                        </a:rPr>
                        <a:t>Auxiliar</a:t>
                      </a:r>
                      <a:r>
                        <a:rPr sz="950" spc="7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de</a:t>
                      </a:r>
                      <a:r>
                        <a:rPr sz="950" spc="-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75" dirty="0">
                          <a:latin typeface="Cambria"/>
                          <a:cs typeface="Cambria"/>
                        </a:rPr>
                        <a:t>Limpeza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 (folha)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3429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9055" algn="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13,113.07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698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510" algn="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698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13.113.07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698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 algn="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13.113.07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698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115" algn="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750" spc="35" dirty="0">
                          <a:latin typeface="Cambria"/>
                          <a:cs typeface="Cambria"/>
                        </a:rPr>
                        <a:t>0.00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T="952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3530">
                <a:tc>
                  <a:txBody>
                    <a:bodyPr/>
                    <a:lstStyle/>
                    <a:p>
                      <a:pPr marL="53340" marR="131445" indent="-1905">
                        <a:lnSpc>
                          <a:spcPts val="990"/>
                        </a:lnSpc>
                        <a:spcBef>
                          <a:spcPts val="215"/>
                        </a:spcBef>
                      </a:pPr>
                      <a:r>
                        <a:rPr sz="950" spc="-60" dirty="0">
                          <a:latin typeface="Cambria"/>
                          <a:cs typeface="Cambria"/>
                        </a:rPr>
                        <a:t>Auxiliar</a:t>
                      </a:r>
                      <a:r>
                        <a:rPr sz="950" spc="-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30" dirty="0">
                          <a:latin typeface="Cambria"/>
                          <a:cs typeface="Cambria"/>
                        </a:rPr>
                        <a:t>de</a:t>
                      </a:r>
                      <a:r>
                        <a:rPr sz="95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45" dirty="0">
                          <a:latin typeface="Cambria"/>
                          <a:cs typeface="Cambria"/>
                        </a:rPr>
                        <a:t>Nanutenção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 (folha)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2730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950" spc="-55" dirty="0">
                          <a:latin typeface="Arial Black"/>
                          <a:cs typeface="Arial Black"/>
                        </a:rPr>
                        <a:t>7.471.48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730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225" algn="r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0,0D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673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9209" algn="r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950" spc="-60" dirty="0">
                          <a:latin typeface="Arial Black"/>
                          <a:cs typeface="Arial Black"/>
                        </a:rPr>
                        <a:t>7.471,48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673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7.471,48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698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0640" algn="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0.00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730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2405"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50" spc="-80" dirty="0">
                          <a:latin typeface="Cambria"/>
                          <a:cs typeface="Cambria"/>
                        </a:rPr>
                        <a:t>Auxilio/Vale</a:t>
                      </a:r>
                      <a:r>
                        <a:rPr sz="950" spc="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Transporte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587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651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4.835,64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270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86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1270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4.B35,64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4.835,64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730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0.00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587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Cadeira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4450" algn="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800" spc="-20" dirty="0">
                          <a:latin typeface="Cambria"/>
                          <a:cs typeface="Cambria"/>
                        </a:rPr>
                        <a:t>D,DD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T="1714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860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240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11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0.00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730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0.00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950" spc="-40" dirty="0">
                          <a:latin typeface="Cambria"/>
                          <a:cs typeface="Cambria"/>
                        </a:rPr>
                        <a:t>Capacitação</a:t>
                      </a:r>
                      <a:r>
                        <a:rPr sz="950" spc="5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Pj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88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S,000,00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860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7940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950" spc="-55" dirty="0">
                          <a:latin typeface="Arial Black"/>
                          <a:cs typeface="Arial Black"/>
                        </a:rPr>
                        <a:t>1.000,00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1.000,00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270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730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3530">
                <a:tc>
                  <a:txBody>
                    <a:bodyPr/>
                    <a:lstStyle/>
                    <a:p>
                      <a:pPr marL="51435" marR="122555" indent="5080">
                        <a:lnSpc>
                          <a:spcPts val="990"/>
                        </a:lnSpc>
                        <a:spcBef>
                          <a:spcPts val="95"/>
                        </a:spcBef>
                      </a:pPr>
                      <a:r>
                        <a:rPr sz="950" spc="-65" dirty="0">
                          <a:latin typeface="Cambria"/>
                          <a:cs typeface="Cambria"/>
                        </a:rPr>
                        <a:t>Contribuição</a:t>
                      </a:r>
                      <a:r>
                        <a:rPr sz="950" spc="9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60" dirty="0">
                          <a:latin typeface="Cambria"/>
                          <a:cs typeface="Cambria"/>
                        </a:rPr>
                        <a:t>Bem</a:t>
                      </a:r>
                      <a:r>
                        <a:rPr sz="950" spc="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55" dirty="0">
                          <a:latin typeface="Cambria"/>
                          <a:cs typeface="Cambria"/>
                        </a:rPr>
                        <a:t>Estar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 Social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206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0480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0" algn="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950" spc="-20" dirty="0">
                          <a:latin typeface="Arial MT"/>
                          <a:cs typeface="Arial MT"/>
                        </a:rPr>
                        <a:t>0,00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52069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7940" algn="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950" spc="-55" dirty="0">
                          <a:latin typeface="Arial Black"/>
                          <a:cs typeface="Arial Black"/>
                        </a:rPr>
                        <a:t>1.550,80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52069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3020" algn="r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950" spc="-10" dirty="0">
                          <a:latin typeface="Courier New"/>
                          <a:cs typeface="Courier New"/>
                        </a:rPr>
                        <a:t>L550,80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55244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7305" algn="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0.00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58419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4640">
                <a:tc>
                  <a:txBody>
                    <a:bodyPr/>
                    <a:lstStyle/>
                    <a:p>
                      <a:pPr marL="53340" marR="55880" indent="3175">
                        <a:lnSpc>
                          <a:spcPts val="990"/>
                        </a:lnSpc>
                        <a:spcBef>
                          <a:spcPts val="120"/>
                        </a:spcBef>
                      </a:pPr>
                      <a:r>
                        <a:rPr sz="950" spc="-65" dirty="0">
                          <a:latin typeface="Cambria"/>
                          <a:cs typeface="Cambria"/>
                        </a:rPr>
                        <a:t>Coordenador</a:t>
                      </a:r>
                      <a:r>
                        <a:rPr sz="950" spc="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50" dirty="0">
                          <a:latin typeface="Cambria"/>
                          <a:cs typeface="Cambria"/>
                        </a:rPr>
                        <a:t>Pedagdglco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 (fôlha)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524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8260" algn="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14.244,50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58419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860" algn="r">
                        <a:lnSpc>
                          <a:spcPct val="100000"/>
                        </a:lnSpc>
                        <a:spcBef>
                          <a:spcPts val="459"/>
                        </a:spcBef>
                        <a:tabLst>
                          <a:tab pos="728345" algn="l"/>
                        </a:tabLst>
                      </a:pPr>
                      <a:r>
                        <a:rPr sz="950" spc="-50" dirty="0">
                          <a:latin typeface="Cambria"/>
                          <a:cs typeface="Cambria"/>
                        </a:rPr>
                        <a:t>!</a:t>
                      </a:r>
                      <a:r>
                        <a:rPr sz="950" dirty="0">
                          <a:latin typeface="Cambria"/>
                          <a:cs typeface="Cambria"/>
                        </a:rPr>
                        <a:t>	</a:t>
                      </a:r>
                      <a:r>
                        <a:rPr sz="950" spc="-60" dirty="0">
                          <a:latin typeface="Arial Black"/>
                          <a:cs typeface="Arial Black"/>
                        </a:rPr>
                        <a:t>0,00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58419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14.244,5O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609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115" algn="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14.24440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609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7940" algn="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D,00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609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950" spc="-65" dirty="0">
                          <a:latin typeface="Cambria"/>
                          <a:cs typeface="Cambria"/>
                        </a:rPr>
                        <a:t>Cazinheiro(a)</a:t>
                      </a:r>
                      <a:r>
                        <a:rPr sz="950" spc="4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(fólha)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800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7.237,77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7.237,77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9209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7.237,77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7940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0.00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0355">
                <a:tc>
                  <a:txBody>
                    <a:bodyPr/>
                    <a:lstStyle/>
                    <a:p>
                      <a:pPr marL="57785" marR="134620" indent="-1270">
                        <a:lnSpc>
                          <a:spcPts val="950"/>
                        </a:lnSpc>
                        <a:spcBef>
                          <a:spcPts val="105"/>
                        </a:spcBef>
                      </a:pPr>
                      <a:r>
                        <a:rPr sz="950" spc="-45" dirty="0">
                          <a:latin typeface="Cambria"/>
                          <a:cs typeface="Cambria"/>
                        </a:rPr>
                        <a:t>Dedeôzação</a:t>
                      </a:r>
                      <a:r>
                        <a:rPr sz="950" spc="5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50" dirty="0">
                          <a:latin typeface="Cambria"/>
                          <a:cs typeface="Cambria"/>
                        </a:rPr>
                        <a:t>e</a:t>
                      </a:r>
                      <a:r>
                        <a:rPr sz="950" spc="-7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55" dirty="0">
                          <a:latin typeface="Cambria"/>
                          <a:cs typeface="Cambria"/>
                        </a:rPr>
                        <a:t>Controle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30" dirty="0">
                          <a:latin typeface="Cambria"/>
                          <a:cs typeface="Cambria"/>
                        </a:rPr>
                        <a:t>de</a:t>
                      </a:r>
                      <a:r>
                        <a:rPr sz="950" spc="-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Pragas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333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8895" algn="r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850" spc="-20" dirty="0">
                          <a:latin typeface="Cambria"/>
                          <a:cs typeface="Cambria"/>
                        </a:rPr>
                        <a:t>0,00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61594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510" algn="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950" spc="-20" dirty="0">
                          <a:latin typeface="Courier New"/>
                          <a:cs typeface="Courier New"/>
                        </a:rPr>
                        <a:t>0,00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4889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6670" algn="r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800" spc="-20" dirty="0">
                          <a:latin typeface="Cambria"/>
                          <a:cs typeface="Cambria"/>
                        </a:rPr>
                        <a:t>0,00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T="7429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750" dirty="0">
                          <a:latin typeface="Cambria"/>
                          <a:cs typeface="Cambria"/>
                        </a:rPr>
                        <a:t>DIf9t0I</a:t>
                      </a:r>
                      <a:r>
                        <a:rPr sz="750" spc="400" dirty="0">
                          <a:latin typeface="Cambria"/>
                          <a:cs typeface="Cambria"/>
                        </a:rPr>
                        <a:t>  </a:t>
                      </a:r>
                      <a:r>
                        <a:rPr sz="750" dirty="0">
                          <a:latin typeface="Cambria"/>
                          <a:cs typeface="Cambria"/>
                        </a:rPr>
                        <a:t>)</a:t>
                      </a:r>
                      <a:r>
                        <a:rPr sz="750" spc="9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750" spc="-10" dirty="0">
                          <a:latin typeface="Cambria"/>
                          <a:cs typeface="Cambria"/>
                        </a:rPr>
                        <a:t>(f0ThB)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T="1460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ts val="1055"/>
                        </a:lnSpc>
                      </a:pPr>
                      <a:r>
                        <a:rPr sz="950" spc="-65" dirty="0">
                          <a:latin typeface="Arial Black"/>
                          <a:cs typeface="Arial Black"/>
                        </a:rPr>
                        <a:t>10.292,08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510" algn="r">
                        <a:lnSpc>
                          <a:spcPts val="1100"/>
                        </a:lnSpc>
                      </a:pPr>
                      <a:r>
                        <a:rPr sz="950" spc="-20" dirty="0">
                          <a:latin typeface="Courier New"/>
                          <a:cs typeface="Courier New"/>
                        </a:rPr>
                        <a:t>0,00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1125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10.292.08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3020" algn="r">
                        <a:lnSpc>
                          <a:spcPts val="1125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10.292.OB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4290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0,D0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marL="59055" marR="334645" indent="-2540">
                        <a:lnSpc>
                          <a:spcPts val="990"/>
                        </a:lnSpc>
                        <a:spcBef>
                          <a:spcPts val="120"/>
                        </a:spcBef>
                      </a:pPr>
                      <a:r>
                        <a:rPr sz="950" spc="-75" dirty="0">
                          <a:latin typeface="Cambria"/>
                          <a:cs typeface="Cambria"/>
                        </a:rPr>
                        <a:t>Diretor</a:t>
                      </a:r>
                      <a:r>
                        <a:rPr sz="950" spc="6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50" dirty="0">
                          <a:latin typeface="Cambria"/>
                          <a:cs typeface="Cambria"/>
                        </a:rPr>
                        <a:t>Pedagógico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 (folha)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524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0480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0320" algn="r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950" i="1" spc="-20" dirty="0">
                          <a:latin typeface="Cambria"/>
                          <a:cs typeface="Cambria"/>
                        </a:rPr>
                        <a:t>0,00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55244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4925" algn="r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0.00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673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62865">
                        <a:lnSpc>
                          <a:spcPts val="1055"/>
                        </a:lnSpc>
                      </a:pPr>
                      <a:r>
                        <a:rPr sz="950" spc="-60" dirty="0">
                          <a:latin typeface="Cambria"/>
                          <a:cs typeface="Cambria"/>
                        </a:rPr>
                        <a:t>Energia</a:t>
                      </a:r>
                      <a:r>
                        <a:rPr sz="950" spc="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Elétrica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8260" algn="r">
                        <a:lnSpc>
                          <a:spcPts val="1055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1.9B5,51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510" algn="r">
                        <a:lnSpc>
                          <a:spcPts val="1055"/>
                        </a:lnSpc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0,0D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0320" algn="r">
                        <a:lnSpc>
                          <a:spcPts val="1100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1.985.51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9845" algn="r">
                        <a:lnSpc>
                          <a:spcPts val="1100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1.985,51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4925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marL="57150" marR="397510" indent="5715">
                        <a:lnSpc>
                          <a:spcPts val="990"/>
                        </a:lnSpc>
                        <a:spcBef>
                          <a:spcPts val="45"/>
                        </a:spcBef>
                      </a:pPr>
                      <a:r>
                        <a:rPr sz="950" spc="-65" dirty="0">
                          <a:latin typeface="Cambria"/>
                          <a:cs typeface="Cambria"/>
                        </a:rPr>
                        <a:t>Equipamentos</a:t>
                      </a:r>
                      <a:r>
                        <a:rPr sz="950" spc="4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de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 Informática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571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7625" algn="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52069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510" algn="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0,0D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52069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52069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7940" algn="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950" spc="-20" dirty="0">
                          <a:latin typeface="Arial MT"/>
                          <a:cs typeface="Arial MT"/>
                        </a:rPr>
                        <a:t>0,00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52069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4925" algn="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58419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429895">
                <a:tc>
                  <a:txBody>
                    <a:bodyPr/>
                    <a:lstStyle/>
                    <a:p>
                      <a:pPr marL="57150" marR="237490" indent="5715">
                        <a:lnSpc>
                          <a:spcPct val="84100"/>
                        </a:lnSpc>
                        <a:spcBef>
                          <a:spcPts val="140"/>
                        </a:spcBef>
                      </a:pPr>
                      <a:r>
                        <a:rPr sz="950" spc="-65" dirty="0">
                          <a:latin typeface="Cambria"/>
                          <a:cs typeface="Cambria"/>
                        </a:rPr>
                        <a:t>Exames</a:t>
                      </a:r>
                      <a:r>
                        <a:rPr sz="950" spc="5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60" dirty="0">
                          <a:latin typeface="Cambria"/>
                          <a:cs typeface="Cambria"/>
                        </a:rPr>
                        <a:t>Admissional,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60" dirty="0">
                          <a:latin typeface="Cambria"/>
                          <a:cs typeface="Cambria"/>
                        </a:rPr>
                        <a:t>Demlsslonal</a:t>
                      </a:r>
                      <a:r>
                        <a:rPr sz="950" spc="6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35" dirty="0">
                          <a:latin typeface="Cambria"/>
                          <a:cs typeface="Cambria"/>
                        </a:rPr>
                        <a:t>ou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 Ocupacional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778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1.222,25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181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510" algn="r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0,0D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11557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955"/>
                        </a:spcBef>
                      </a:pPr>
                      <a:r>
                        <a:rPr sz="950" spc="-65" dirty="0">
                          <a:latin typeface="Arial Black"/>
                          <a:cs typeface="Arial Black"/>
                        </a:rPr>
                        <a:t>1.222,Z5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12128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7940" algn="r">
                        <a:lnSpc>
                          <a:spcPct val="100000"/>
                        </a:lnSpc>
                        <a:spcBef>
                          <a:spcPts val="1050"/>
                        </a:spcBef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333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09245">
                <a:tc>
                  <a:txBody>
                    <a:bodyPr/>
                    <a:lstStyle/>
                    <a:p>
                      <a:pPr marL="62865" marR="370840">
                        <a:lnSpc>
                          <a:spcPts val="990"/>
                        </a:lnSpc>
                        <a:spcBef>
                          <a:spcPts val="120"/>
                        </a:spcBef>
                      </a:pPr>
                      <a:r>
                        <a:rPr sz="950" spc="-65" dirty="0">
                          <a:latin typeface="Cambria"/>
                          <a:cs typeface="Cambria"/>
                        </a:rPr>
                        <a:t>Exames</a:t>
                      </a:r>
                      <a:r>
                        <a:rPr sz="950" spc="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45" dirty="0">
                          <a:latin typeface="Cambria"/>
                          <a:cs typeface="Cambria"/>
                        </a:rPr>
                        <a:t>Clínicas</a:t>
                      </a:r>
                      <a:r>
                        <a:rPr sz="950" spc="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dirty="0">
                          <a:latin typeface="Cambria"/>
                          <a:cs typeface="Cambria"/>
                        </a:rPr>
                        <a:t>e </a:t>
                      </a:r>
                      <a:r>
                        <a:rPr sz="950" spc="-70" dirty="0">
                          <a:latin typeface="Cambria"/>
                          <a:cs typeface="Cambria"/>
                        </a:rPr>
                        <a:t>Labor8torlais</a:t>
                      </a:r>
                      <a:r>
                        <a:rPr sz="950" spc="8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Pj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524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7625" algn="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3.705,00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58419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58419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7940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950" spc="-60" dirty="0">
                          <a:latin typeface="Arial Black"/>
                          <a:cs typeface="Arial Black"/>
                        </a:rPr>
                        <a:t>3.705,00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6413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195" algn="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1.705,OD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698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7940" algn="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7620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94640">
                <a:tc>
                  <a:txBody>
                    <a:bodyPr/>
                    <a:lstStyle/>
                    <a:p>
                      <a:pPr marL="62865" marR="270510">
                        <a:lnSpc>
                          <a:spcPts val="950"/>
                        </a:lnSpc>
                        <a:spcBef>
                          <a:spcPts val="150"/>
                        </a:spcBef>
                      </a:pPr>
                      <a:r>
                        <a:rPr sz="950" spc="-55" dirty="0">
                          <a:latin typeface="Cambria"/>
                          <a:cs typeface="Cambria"/>
                        </a:rPr>
                        <a:t>Férias</a:t>
                      </a:r>
                      <a:r>
                        <a:rPr sz="95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60" dirty="0">
                          <a:latin typeface="Cambria"/>
                          <a:cs typeface="Cambria"/>
                        </a:rPr>
                        <a:t>Pecúnia</a:t>
                      </a:r>
                      <a:r>
                        <a:rPr sz="950" spc="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50" dirty="0">
                          <a:latin typeface="Cambria"/>
                          <a:cs typeface="Cambria"/>
                        </a:rPr>
                        <a:t>e</a:t>
                      </a:r>
                      <a:r>
                        <a:rPr sz="950" spc="-5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85" dirty="0">
                          <a:latin typeface="Cambria"/>
                          <a:cs typeface="Cambria"/>
                        </a:rPr>
                        <a:t>1/3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60" dirty="0">
                          <a:latin typeface="Cambria"/>
                          <a:cs typeface="Cambria"/>
                        </a:rPr>
                        <a:t>Férias</a:t>
                      </a:r>
                      <a:r>
                        <a:rPr sz="950" spc="5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ffolha)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950" spc="-65" dirty="0">
                          <a:latin typeface="Arial Black"/>
                          <a:cs typeface="Arial Black"/>
                        </a:rPr>
                        <a:t>14.479,83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58419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255" algn="r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800" spc="-20" dirty="0">
                          <a:latin typeface="Cambria"/>
                          <a:cs typeface="Cambria"/>
                        </a:rPr>
                        <a:t>0,00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T="7429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6034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14.479,83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6413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14.479,83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6413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4925" algn="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730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950" spc="-75" dirty="0">
                          <a:latin typeface="Cambria"/>
                          <a:cs typeface="Cambria"/>
                        </a:rPr>
                        <a:t>FGTS</a:t>
                      </a:r>
                      <a:r>
                        <a:rPr sz="950" spc="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50" spc="-7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80" dirty="0">
                          <a:latin typeface="Cambria"/>
                          <a:cs typeface="Cambria"/>
                        </a:rPr>
                        <a:t>Fundo</a:t>
                      </a:r>
                      <a:r>
                        <a:rPr sz="950" spc="6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de</a:t>
                      </a:r>
                      <a:r>
                        <a:rPr sz="950" spc="-4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Garanta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80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21.471.47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270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510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0,0D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22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21.471,47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1587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2384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31.471.47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1587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7940" algn="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2476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marL="64769">
                        <a:lnSpc>
                          <a:spcPts val="1025"/>
                        </a:lnSpc>
                      </a:pPr>
                      <a:r>
                        <a:rPr sz="1050" spc="-20" dirty="0">
                          <a:latin typeface="Cambria"/>
                          <a:cs typeface="Cambria"/>
                        </a:rPr>
                        <a:t>rors</a:t>
                      </a:r>
                      <a:r>
                        <a:rPr sz="1050" spc="-5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050" dirty="0">
                          <a:latin typeface="Cambria"/>
                          <a:cs typeface="Cambria"/>
                        </a:rPr>
                        <a:t>sl</a:t>
                      </a:r>
                      <a:r>
                        <a:rPr sz="1050" spc="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575" spc="-135" baseline="7936" dirty="0">
                          <a:latin typeface="Cambria"/>
                          <a:cs typeface="Cambria"/>
                        </a:rPr>
                        <a:t>}$e</a:t>
                      </a:r>
                      <a:r>
                        <a:rPr sz="1575" spc="-52" baseline="7936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050" spc="-10" dirty="0">
                          <a:latin typeface="Cambria"/>
                          <a:cs typeface="Cambria"/>
                        </a:rPr>
                        <a:t>salário</a:t>
                      </a:r>
                      <a:endParaRPr sz="10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5085" algn="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800" spc="-20" dirty="0">
                          <a:latin typeface="Arial MT"/>
                          <a:cs typeface="Arial MT"/>
                        </a:rPr>
                        <a:t>0.00</a:t>
                      </a:r>
                      <a:endParaRPr sz="80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510" algn="r">
                        <a:lnSpc>
                          <a:spcPts val="1055"/>
                        </a:lnSpc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0,0D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510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850" spc="-20" dirty="0">
                          <a:latin typeface="Arial MT"/>
                          <a:cs typeface="Arial MT"/>
                        </a:rPr>
                        <a:t>0,00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444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7305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850" spc="-20" dirty="0">
                          <a:latin typeface="Arial MT"/>
                          <a:cs typeface="Arial MT"/>
                        </a:rPr>
                        <a:t>0,0D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444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3020" algn="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0,ttq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762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89230">
                <a:tc>
                  <a:txBody>
                    <a:bodyPr/>
                    <a:lstStyle/>
                    <a:p>
                      <a:pPr marL="69215">
                        <a:lnSpc>
                          <a:spcPts val="1080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Flnancelra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2069" algn="r">
                        <a:lnSpc>
                          <a:spcPts val="1100"/>
                        </a:lnSpc>
                      </a:pPr>
                      <a:r>
                        <a:rPr sz="950" b="1" spc="-65" dirty="0">
                          <a:latin typeface="Courier New"/>
                          <a:cs typeface="Courier New"/>
                        </a:rPr>
                        <a:t>2.846.16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" algn="r">
                        <a:lnSpc>
                          <a:spcPts val="1125"/>
                        </a:lnSpc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145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2.B46,16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2.84g,16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6034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50" spc="-20" dirty="0">
                          <a:latin typeface="Arial MT"/>
                          <a:cs typeface="Arial MT"/>
                        </a:rPr>
                        <a:t>D,0D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1587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marL="62865">
                        <a:lnSpc>
                          <a:spcPts val="1005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Gás</a:t>
                      </a:r>
                      <a:r>
                        <a:rPr sz="950" spc="-7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(GLP)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ts val="1030"/>
                        </a:lnSpc>
                      </a:pPr>
                      <a:r>
                        <a:rPr sz="950" b="1" spc="-10" dirty="0">
                          <a:latin typeface="Courier New"/>
                          <a:cs typeface="Courier New"/>
                        </a:rPr>
                        <a:t>Z4Z7,35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810" algn="r">
                        <a:lnSpc>
                          <a:spcPts val="1045"/>
                        </a:lnSpc>
                      </a:pPr>
                      <a:r>
                        <a:rPr sz="900" spc="-20" dirty="0">
                          <a:latin typeface="Cambria"/>
                          <a:cs typeface="Cambria"/>
                        </a:rPr>
                        <a:t>0,0D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8415" algn="r">
                        <a:lnSpc>
                          <a:spcPts val="1125"/>
                        </a:lnSpc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2.427,35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3655" algn="r">
                        <a:lnSpc>
                          <a:spcPts val="1125"/>
                        </a:lnSpc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2.427.35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0955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62865">
                        <a:lnSpc>
                          <a:spcPts val="1055"/>
                        </a:lnSpc>
                      </a:pPr>
                      <a:r>
                        <a:rPr sz="950" spc="-95" dirty="0">
                          <a:latin typeface="Cambria"/>
                          <a:cs typeface="Cambria"/>
                        </a:rPr>
                        <a:t>GRRF/FGTS</a:t>
                      </a:r>
                      <a:r>
                        <a:rPr sz="950" spc="5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Resclsêo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25"/>
                        </a:lnSpc>
                      </a:pPr>
                      <a:r>
                        <a:rPr sz="1425" b="1" spc="-15" baseline="2923" dirty="0">
                          <a:latin typeface="Courier New"/>
                          <a:cs typeface="Courier New"/>
                        </a:rPr>
                        <a:t>8</a:t>
                      </a:r>
                      <a:r>
                        <a:rPr sz="950" b="1" spc="-10" dirty="0">
                          <a:latin typeface="Courier New"/>
                          <a:cs typeface="Courier New"/>
                        </a:rPr>
                        <a:t>.9</a:t>
                      </a:r>
                      <a:r>
                        <a:rPr sz="1425" b="1" spc="-15" baseline="2923" dirty="0">
                          <a:latin typeface="Courier New"/>
                          <a:cs typeface="Courier New"/>
                        </a:rPr>
                        <a:t>16.3</a:t>
                      </a:r>
                      <a:endParaRPr sz="1425" baseline="2923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510" algn="r">
                        <a:lnSpc>
                          <a:spcPts val="1100"/>
                        </a:lnSpc>
                        <a:tabLst>
                          <a:tab pos="765810" algn="l"/>
                        </a:tabLst>
                      </a:pPr>
                      <a:r>
                        <a:rPr sz="1425" b="1" spc="-75" baseline="2923" dirty="0">
                          <a:latin typeface="Courier New"/>
                          <a:cs typeface="Courier New"/>
                        </a:rPr>
                        <a:t>8</a:t>
                      </a:r>
                      <a:r>
                        <a:rPr sz="1425" b="1" baseline="2923" dirty="0">
                          <a:latin typeface="Courier New"/>
                          <a:cs typeface="Courier New"/>
                        </a:rPr>
                        <a:t>	</a:t>
                      </a:r>
                      <a:r>
                        <a:rPr sz="950" spc="-114" dirty="0">
                          <a:latin typeface="Arial Black"/>
                          <a:cs typeface="Arial Black"/>
                        </a:rPr>
                        <a:t>0,00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0320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B•916,38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9845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8.916,38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860" algn="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800" spc="-20" dirty="0">
                          <a:latin typeface="Cambria"/>
                          <a:cs typeface="Cambria"/>
                        </a:rPr>
                        <a:t>O,0D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T="317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68580">
                        <a:lnSpc>
                          <a:spcPts val="1065"/>
                        </a:lnSpc>
                      </a:pPr>
                      <a:r>
                        <a:rPr sz="1000" spc="-85" dirty="0">
                          <a:latin typeface="Cambria"/>
                          <a:cs typeface="Cambria"/>
                        </a:rPr>
                        <a:t>Hlglene</a:t>
                      </a:r>
                      <a:r>
                        <a:rPr sz="1000" spc="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000" dirty="0">
                          <a:latin typeface="Cambria"/>
                          <a:cs typeface="Cambria"/>
                        </a:rPr>
                        <a:t>e</a:t>
                      </a:r>
                      <a:r>
                        <a:rPr sz="1000" spc="-20" dirty="0">
                          <a:latin typeface="Cambria"/>
                          <a:cs typeface="Cambria"/>
                        </a:rPr>
                        <a:t> Mmpaa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ts val="1055"/>
                        </a:lnSpc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" algn="r">
                        <a:lnSpc>
                          <a:spcPts val="1080"/>
                        </a:lnSpc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50" spc="-20" dirty="0">
                          <a:latin typeface="Arial MT"/>
                          <a:cs typeface="Arial MT"/>
                        </a:rPr>
                        <a:t>0.00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6670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50" spc="-20" dirty="0">
                          <a:latin typeface="Arial MT"/>
                          <a:cs typeface="Arial MT"/>
                        </a:rPr>
                        <a:t>0.00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0,0D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270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marL="55880" marR="382905" indent="5715">
                        <a:lnSpc>
                          <a:spcPts val="950"/>
                        </a:lnSpc>
                        <a:spcBef>
                          <a:spcPts val="105"/>
                        </a:spcBef>
                      </a:pPr>
                      <a:r>
                        <a:rPr sz="950" spc="-120" dirty="0">
                          <a:latin typeface="Courier New"/>
                          <a:cs typeface="Courier New"/>
                        </a:rPr>
                        <a:t>tmpostofTedlüe </a:t>
                      </a:r>
                      <a:r>
                        <a:rPr sz="950" spc="-110" dirty="0">
                          <a:latin typeface="Courier New"/>
                          <a:cs typeface="Courier New"/>
                        </a:rPr>
                        <a:t>TenátorlBU#ang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1333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165" algn="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950" spc="-40" dirty="0">
                          <a:latin typeface="Arial Black"/>
                          <a:cs typeface="Arial Black"/>
                        </a:rPr>
                        <a:t>4B6,52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52069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255" algn="r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55244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486,52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58419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7940" algn="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486,M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58419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4925" algn="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730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950" spc="-70" dirty="0">
                          <a:latin typeface="Cambria"/>
                          <a:cs typeface="Cambria"/>
                        </a:rPr>
                        <a:t>lmposh›s</a:t>
                      </a:r>
                      <a:r>
                        <a:rPr sz="950" spc="5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50" dirty="0">
                          <a:latin typeface="Cambria"/>
                          <a:cs typeface="Cambria"/>
                        </a:rPr>
                        <a:t>e</a:t>
                      </a:r>
                      <a:r>
                        <a:rPr sz="950" spc="-6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Taxas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99,32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970" algn="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50" i="1" spc="-20" dirty="0">
                          <a:latin typeface="Cambria"/>
                          <a:cs typeface="Cambria"/>
                        </a:rPr>
                        <a:t>0,00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1968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51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950" spc="-10" dirty="0">
                          <a:latin typeface="Arial Black"/>
                          <a:cs typeface="Arial Black"/>
                        </a:rPr>
                        <a:t>99,32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1270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730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950" b="1" spc="-10" dirty="0">
                          <a:latin typeface="Cambria"/>
                          <a:cs typeface="Cambria"/>
                        </a:rPr>
                        <a:t>99,32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270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4925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0.00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3111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318770">
                <a:tc>
                  <a:txBody>
                    <a:bodyPr/>
                    <a:lstStyle/>
                    <a:p>
                      <a:pPr marL="66675" marR="487045" indent="-8255">
                        <a:lnSpc>
                          <a:spcPts val="919"/>
                        </a:lnSpc>
                        <a:spcBef>
                          <a:spcPts val="125"/>
                        </a:spcBef>
                      </a:pPr>
                      <a:r>
                        <a:rPr sz="950" spc="-140" dirty="0">
                          <a:latin typeface="Arial MT"/>
                          <a:cs typeface="Arial MT"/>
                        </a:rPr>
                        <a:t>INSS</a:t>
                      </a:r>
                      <a:r>
                        <a:rPr sz="950" spc="-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75" dirty="0">
                          <a:latin typeface="Arial MT"/>
                          <a:cs typeface="Arial MT"/>
                        </a:rPr>
                        <a:t>Patronal</a:t>
                      </a:r>
                      <a:r>
                        <a:rPr sz="950" spc="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50" dirty="0">
                          <a:latin typeface="Arial MT"/>
                          <a:cs typeface="Arial MT"/>
                        </a:rPr>
                        <a:t>e </a:t>
                      </a:r>
                      <a:r>
                        <a:rPr sz="950" spc="-10" dirty="0">
                          <a:latin typeface="Arial MT"/>
                          <a:cs typeface="Arial MT"/>
                        </a:rPr>
                        <a:t>Empregados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1587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8419" algn="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950" spc="-90" dirty="0">
                          <a:latin typeface="Arial Black"/>
                          <a:cs typeface="Arial Black"/>
                        </a:rPr>
                        <a:t>91.653.SB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52069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240" algn="r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sz="850" spc="-20" dirty="0">
                          <a:latin typeface="Arial Black"/>
                          <a:cs typeface="Arial Black"/>
                        </a:rPr>
                        <a:t>0,90</a:t>
                      </a:r>
                      <a:endParaRPr sz="850">
                        <a:latin typeface="Arial Black"/>
                        <a:cs typeface="Arial Black"/>
                      </a:endParaRPr>
                    </a:p>
                  </a:txBody>
                  <a:tcPr marL="0" marR="0" marT="64769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950" spc="-70" dirty="0">
                          <a:latin typeface="Arial Black"/>
                          <a:cs typeface="Arial Black"/>
                        </a:rPr>
                        <a:t>91.653,58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58419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1275" algn="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950" spc="-80" dirty="0">
                          <a:latin typeface="Arial Black"/>
                          <a:cs typeface="Arial Black"/>
                        </a:rPr>
                        <a:t>91.653,58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58419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9209" algn="r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900" spc="-20" dirty="0">
                          <a:latin typeface="Arial MT"/>
                          <a:cs typeface="Arial MT"/>
                        </a:rPr>
                        <a:t>0,0D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825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</a:tbl>
          </a:graphicData>
        </a:graphic>
      </p:graphicFrame>
      <p:pic>
        <p:nvPicPr>
          <p:cNvPr id="15" name="object 15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2532647" y="4944970"/>
            <a:ext cx="403057" cy="90236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2532647" y="6220317"/>
            <a:ext cx="409073" cy="96252"/>
          </a:xfrm>
          <a:prstGeom prst="rect">
            <a:avLst/>
          </a:prstGeom>
        </p:spPr>
      </p:pic>
      <p:grpSp>
        <p:nvGrpSpPr>
          <p:cNvPr id="17" name="object 17"/>
          <p:cNvGrpSpPr/>
          <p:nvPr/>
        </p:nvGrpSpPr>
        <p:grpSpPr>
          <a:xfrm>
            <a:off x="3019926" y="6671502"/>
            <a:ext cx="18415" cy="210820"/>
            <a:chOff x="3019926" y="6671502"/>
            <a:chExt cx="18415" cy="210820"/>
          </a:xfrm>
        </p:grpSpPr>
        <p:pic>
          <p:nvPicPr>
            <p:cNvPr id="18" name="object 18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3019926" y="6761739"/>
              <a:ext cx="18047" cy="120315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3028950" y="6671502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09">
                  <a:moveTo>
                    <a:pt x="0" y="54142"/>
                  </a:moveTo>
                  <a:lnTo>
                    <a:pt x="0" y="0"/>
                  </a:lnTo>
                </a:path>
              </a:pathLst>
            </a:custGeom>
            <a:ln w="6015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0" name="object 20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3398921" y="2231846"/>
            <a:ext cx="1124952" cy="102268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4728411" y="5739053"/>
            <a:ext cx="1028700" cy="90236"/>
          </a:xfrm>
          <a:prstGeom prst="rect">
            <a:avLst/>
          </a:prstGeom>
        </p:spPr>
      </p:pic>
      <p:pic>
        <p:nvPicPr>
          <p:cNvPr id="22" name="object 22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4523874" y="6226332"/>
            <a:ext cx="403057" cy="96252"/>
          </a:xfrm>
          <a:prstGeom prst="rect">
            <a:avLst/>
          </a:prstGeom>
        </p:spPr>
      </p:pic>
      <p:pic>
        <p:nvPicPr>
          <p:cNvPr id="23" name="object 23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4523874" y="7080575"/>
            <a:ext cx="403057" cy="96252"/>
          </a:xfrm>
          <a:prstGeom prst="rect">
            <a:avLst/>
          </a:prstGeom>
        </p:spPr>
      </p:pic>
      <p:pic>
        <p:nvPicPr>
          <p:cNvPr id="24" name="object 24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5348037" y="6226332"/>
            <a:ext cx="409073" cy="96252"/>
          </a:xfrm>
          <a:prstGeom prst="rect">
            <a:avLst/>
          </a:prstGeom>
        </p:spPr>
      </p:pic>
      <p:pic>
        <p:nvPicPr>
          <p:cNvPr id="25" name="object 25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7309185" y="5173570"/>
            <a:ext cx="84221" cy="78205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24063" y="6906117"/>
            <a:ext cx="90236" cy="276726"/>
          </a:xfrm>
          <a:prstGeom prst="rect">
            <a:avLst/>
          </a:prstGeom>
        </p:spPr>
      </p:pic>
      <p:pic>
        <p:nvPicPr>
          <p:cNvPr id="27" name="object 27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78205" y="9727524"/>
            <a:ext cx="72189" cy="54142"/>
          </a:xfrm>
          <a:prstGeom prst="rect">
            <a:avLst/>
          </a:prstGeom>
        </p:spPr>
      </p:pic>
      <p:sp>
        <p:nvSpPr>
          <p:cNvPr id="28" name="object 28"/>
          <p:cNvSpPr txBox="1"/>
          <p:nvPr/>
        </p:nvSpPr>
        <p:spPr>
          <a:xfrm>
            <a:off x="223157" y="4455016"/>
            <a:ext cx="70485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50" dirty="0">
                <a:latin typeface="Cambria"/>
                <a:cs typeface="Cambria"/>
              </a:rPr>
              <a:t>*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110345" y="765757"/>
            <a:ext cx="3286125" cy="399415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10"/>
              </a:spcBef>
            </a:pPr>
            <a:r>
              <a:rPr sz="1100" spc="-210" dirty="0">
                <a:latin typeface="Arial Black"/>
                <a:cs typeface="Arial Black"/>
              </a:rPr>
              <a:t>OEPION5TRATfVOINTEGRAL</a:t>
            </a:r>
            <a:r>
              <a:rPr sz="1100" spc="65" dirty="0">
                <a:latin typeface="Arial Black"/>
                <a:cs typeface="Arial Black"/>
              </a:rPr>
              <a:t> </a:t>
            </a:r>
            <a:r>
              <a:rPr sz="1100" spc="-215" dirty="0">
                <a:latin typeface="Arial Black"/>
                <a:cs typeface="Arial Black"/>
              </a:rPr>
              <a:t>DAS</a:t>
            </a:r>
            <a:r>
              <a:rPr sz="1100" spc="-55" dirty="0">
                <a:latin typeface="Arial Black"/>
                <a:cs typeface="Arial Black"/>
              </a:rPr>
              <a:t> </a:t>
            </a:r>
            <a:r>
              <a:rPr sz="1100" spc="-235" dirty="0">
                <a:latin typeface="Arial Black"/>
                <a:cs typeface="Arial Black"/>
              </a:rPr>
              <a:t>RECEITAS</a:t>
            </a:r>
            <a:r>
              <a:rPr sz="1100" spc="50" dirty="0">
                <a:latin typeface="Arial Black"/>
                <a:cs typeface="Arial Black"/>
              </a:rPr>
              <a:t> </a:t>
            </a:r>
            <a:r>
              <a:rPr sz="1100" spc="-200" dirty="0">
                <a:latin typeface="Arial Black"/>
                <a:cs typeface="Arial Black"/>
              </a:rPr>
              <a:t>E</a:t>
            </a:r>
            <a:r>
              <a:rPr sz="1100" spc="-110" dirty="0">
                <a:latin typeface="Arial Black"/>
                <a:cs typeface="Arial Black"/>
              </a:rPr>
              <a:t> </a:t>
            </a:r>
            <a:r>
              <a:rPr sz="1100" spc="-195" dirty="0">
                <a:latin typeface="Arial Black"/>
                <a:cs typeface="Arial Black"/>
              </a:rPr>
              <a:t>DESPESAS</a:t>
            </a:r>
            <a:endParaRPr sz="1100">
              <a:latin typeface="Arial Black"/>
              <a:cs typeface="Arial Black"/>
            </a:endParaRPr>
          </a:p>
          <a:p>
            <a:pPr algn="ctr">
              <a:lnSpc>
                <a:spcPct val="100000"/>
              </a:lnSpc>
              <a:spcBef>
                <a:spcPts val="125"/>
              </a:spcBef>
            </a:pPr>
            <a:r>
              <a:rPr sz="1150" spc="-70" dirty="0">
                <a:latin typeface="Cambria"/>
                <a:cs typeface="Cambria"/>
              </a:rPr>
              <a:t>TERNO</a:t>
            </a:r>
            <a:r>
              <a:rPr sz="1150" spc="35" dirty="0">
                <a:latin typeface="Cambria"/>
                <a:cs typeface="Cambria"/>
              </a:rPr>
              <a:t> </a:t>
            </a:r>
            <a:r>
              <a:rPr sz="1150" spc="-60" dirty="0">
                <a:latin typeface="Cambria"/>
                <a:cs typeface="Cambria"/>
              </a:rPr>
              <a:t>OE</a:t>
            </a:r>
            <a:r>
              <a:rPr sz="1150" spc="-5" dirty="0">
                <a:latin typeface="Cambria"/>
                <a:cs typeface="Cambria"/>
              </a:rPr>
              <a:t> </a:t>
            </a:r>
            <a:r>
              <a:rPr sz="1150" spc="-10" dirty="0">
                <a:latin typeface="Cambria"/>
                <a:cs typeface="Cambria"/>
              </a:rPr>
              <a:t>COLABORAÇÃO</a:t>
            </a:r>
            <a:endParaRPr sz="1150">
              <a:latin typeface="Cambria"/>
              <a:cs typeface="Cambri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499933" y="9928886"/>
            <a:ext cx="417830" cy="1911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050" i="1" dirty="0">
                <a:latin typeface="Cambria"/>
                <a:cs typeface="Cambria"/>
              </a:rPr>
              <a:t>tag.</a:t>
            </a:r>
            <a:r>
              <a:rPr sz="1050" i="1" spc="-55" dirty="0">
                <a:latin typeface="Cambria"/>
                <a:cs typeface="Cambria"/>
              </a:rPr>
              <a:t> </a:t>
            </a:r>
            <a:r>
              <a:rPr sz="1050" i="1" spc="-50" dirty="0">
                <a:latin typeface="Cambria"/>
                <a:cs typeface="Cambria"/>
              </a:rPr>
              <a:t>2f4</a:t>
            </a:r>
            <a:endParaRPr sz="105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63717" y="10371214"/>
            <a:ext cx="150394" cy="42110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4746458" y="10375726"/>
            <a:ext cx="2656205" cy="0"/>
          </a:xfrm>
          <a:custGeom>
            <a:avLst/>
            <a:gdLst/>
            <a:ahLst/>
            <a:cxnLst/>
            <a:rect l="l" t="t" r="r" b="b"/>
            <a:pathLst>
              <a:path w="2656204">
                <a:moveTo>
                  <a:pt x="0" y="0"/>
                </a:moveTo>
                <a:lnTo>
                  <a:pt x="2655970" y="0"/>
                </a:lnTo>
              </a:path>
            </a:pathLst>
          </a:custGeom>
          <a:ln w="150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616618" y="791064"/>
          <a:ext cx="6360160" cy="90112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78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07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98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74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09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2880">
                <a:tc gridSpan="6">
                  <a:txBody>
                    <a:bodyPr/>
                    <a:lstStyle/>
                    <a:p>
                      <a:pPr marR="4445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50" spc="-185" dirty="0">
                          <a:latin typeface="Arial Black"/>
                          <a:cs typeface="Arial Black"/>
                        </a:rPr>
                        <a:t>DBígONBTRATIVO</a:t>
                      </a:r>
                      <a:r>
                        <a:rPr sz="950" spc="-3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90" dirty="0">
                          <a:latin typeface="Arial Black"/>
                          <a:cs typeface="Arial Black"/>
                        </a:rPr>
                        <a:t>DAS</a:t>
                      </a:r>
                      <a:r>
                        <a:rPr sz="950" spc="4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95" dirty="0">
                          <a:latin typeface="Arial Black"/>
                          <a:cs typeface="Arial Black"/>
                        </a:rPr>
                        <a:t>DESPESAS</a:t>
                      </a:r>
                      <a:r>
                        <a:rPr sz="950" spc="5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85" dirty="0">
                          <a:latin typeface="Arial Black"/>
                          <a:cs typeface="Arial Black"/>
                        </a:rPr>
                        <a:t>INCORRIDAS</a:t>
                      </a:r>
                      <a:r>
                        <a:rPr sz="950" spc="10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50" dirty="0">
                          <a:latin typeface="Arial Black"/>
                          <a:cs typeface="Arial Black"/>
                        </a:rPr>
                        <a:t>NO</a:t>
                      </a:r>
                      <a:r>
                        <a:rPr sz="950" spc="-55" dirty="0">
                          <a:latin typeface="Arial Black"/>
                          <a:cs typeface="Arial Black"/>
                        </a:rPr>
                        <a:t> EXERCICIO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90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8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04165" marR="245745" indent="-62865">
                        <a:lnSpc>
                          <a:spcPts val="969"/>
                        </a:lnSpc>
                      </a:pPr>
                      <a:r>
                        <a:rPr sz="950" spc="-204" dirty="0">
                          <a:latin typeface="Arial Black"/>
                          <a:cs typeface="Arial Black"/>
                        </a:rPr>
                        <a:t>CATEGORIA</a:t>
                      </a:r>
                      <a:r>
                        <a:rPr sz="950" spc="14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75" dirty="0">
                          <a:latin typeface="Arial Black"/>
                          <a:cs typeface="Arial Black"/>
                        </a:rPr>
                        <a:t>OU</a:t>
                      </a:r>
                      <a:r>
                        <a:rPr sz="950" spc="-85" dirty="0">
                          <a:latin typeface="Arial Black"/>
                          <a:cs typeface="Arial Black"/>
                        </a:rPr>
                        <a:t> FINAMDADE </a:t>
                      </a:r>
                      <a:r>
                        <a:rPr sz="950" spc="-145" dirty="0">
                          <a:latin typeface="Arial Black"/>
                          <a:cs typeface="Arial Black"/>
                        </a:rPr>
                        <a:t>DA</a:t>
                      </a:r>
                      <a:r>
                        <a:rPr sz="950" spc="-9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05" dirty="0">
                          <a:latin typeface="Arial Black"/>
                          <a:cs typeface="Arial Black"/>
                        </a:rPr>
                        <a:t>DESPESA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13716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8895" marR="65405" indent="-12065" algn="ctr">
                        <a:lnSpc>
                          <a:spcPct val="86100"/>
                        </a:lnSpc>
                      </a:pPr>
                      <a:r>
                        <a:rPr sz="900" spc="-30" dirty="0">
                          <a:latin typeface="Arial Black"/>
                          <a:cs typeface="Arial Black"/>
                        </a:rPr>
                        <a:t>DESPESAS </a:t>
                      </a:r>
                      <a:r>
                        <a:rPr sz="950" spc="-170" dirty="0">
                          <a:latin typeface="Arial Black"/>
                          <a:cs typeface="Arial Black"/>
                        </a:rPr>
                        <a:t>COKYABILIZADAS</a:t>
                      </a:r>
                      <a:r>
                        <a:rPr sz="950" spc="50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204" dirty="0">
                          <a:latin typeface="Arial Black"/>
                          <a:cs typeface="Arial Black"/>
                        </a:rPr>
                        <a:t>NESTE</a:t>
                      </a:r>
                      <a:r>
                        <a:rPr sz="950" spc="-3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70" dirty="0">
                          <a:latin typeface="Arial Black"/>
                          <a:cs typeface="Arial Black"/>
                        </a:rPr>
                        <a:t>EXERCÍCIO</a:t>
                      </a:r>
                      <a:r>
                        <a:rPr sz="950" spc="-20" dirty="0">
                          <a:latin typeface="Arial Black"/>
                          <a:cs typeface="Arial Black"/>
                        </a:rPr>
                        <a:t> (R$)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74295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 marR="81280" indent="182880">
                        <a:lnSpc>
                          <a:spcPts val="950"/>
                        </a:lnSpc>
                        <a:spcBef>
                          <a:spcPts val="245"/>
                        </a:spcBef>
                      </a:pPr>
                      <a:r>
                        <a:rPr sz="950" spc="-70" dirty="0">
                          <a:latin typeface="Arial Black"/>
                          <a:cs typeface="Arial Black"/>
                        </a:rPr>
                        <a:t>DESPESAS </a:t>
                      </a:r>
                      <a:r>
                        <a:rPr sz="950" spc="-200" dirty="0">
                          <a:latin typeface="Arial Black"/>
                          <a:cs typeface="Arial Black"/>
                        </a:rPr>
                        <a:t>COMYABIMZADAS</a:t>
                      </a:r>
                      <a:endParaRPr sz="950">
                        <a:latin typeface="Arial Black"/>
                        <a:cs typeface="Arial Black"/>
                      </a:endParaRPr>
                    </a:p>
                    <a:p>
                      <a:pPr marL="97155" marR="119380" indent="-6350" algn="just">
                        <a:lnSpc>
                          <a:spcPct val="84500"/>
                        </a:lnSpc>
                        <a:spcBef>
                          <a:spcPts val="30"/>
                        </a:spcBef>
                      </a:pPr>
                      <a:r>
                        <a:rPr sz="950" spc="-340" dirty="0">
                          <a:latin typeface="Arial Black"/>
                          <a:cs typeface="Arial Black"/>
                        </a:rPr>
                        <a:t>EM</a:t>
                      </a:r>
                      <a:r>
                        <a:rPr sz="950" spc="26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85" dirty="0">
                          <a:latin typeface="Arial Black"/>
                          <a:cs typeface="Arial Black"/>
                        </a:rPr>
                        <a:t>SXERCICIOS</a:t>
                      </a:r>
                      <a:r>
                        <a:rPr sz="950" spc="50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210" dirty="0">
                          <a:latin typeface="Arial Black"/>
                          <a:cs typeface="Arial Black"/>
                        </a:rPr>
                        <a:t>ANTERIORES</a:t>
                      </a:r>
                      <a:r>
                        <a:rPr sz="950" spc="19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50" dirty="0">
                          <a:latin typeface="Arial Black"/>
                          <a:cs typeface="Arial Black"/>
                        </a:rPr>
                        <a:t>E </a:t>
                      </a:r>
                      <a:r>
                        <a:rPr sz="950" spc="-215" dirty="0">
                          <a:latin typeface="Arial Black"/>
                          <a:cs typeface="Arial Black"/>
                        </a:rPr>
                        <a:t>PAGAS</a:t>
                      </a:r>
                      <a:r>
                        <a:rPr sz="950" spc="14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75" dirty="0">
                          <a:latin typeface="Arial Black"/>
                          <a:cs typeface="Arial Black"/>
                        </a:rPr>
                        <a:t>NE8TB </a:t>
                      </a:r>
                      <a:r>
                        <a:rPr sz="950" spc="-180" dirty="0">
                          <a:latin typeface="Arial Black"/>
                          <a:cs typeface="Arial Black"/>
                        </a:rPr>
                        <a:t>EXERCiClD</a:t>
                      </a:r>
                      <a:r>
                        <a:rPr sz="950" spc="13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10" dirty="0">
                          <a:latin typeface="Arial Black"/>
                          <a:cs typeface="Arial Black"/>
                        </a:rPr>
                        <a:t>(R$)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31115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335" marR="38100" indent="-6350" algn="ctr">
                        <a:lnSpc>
                          <a:spcPts val="950"/>
                        </a:lnSpc>
                        <a:spcBef>
                          <a:spcPts val="245"/>
                        </a:spcBef>
                      </a:pPr>
                      <a:r>
                        <a:rPr sz="950" spc="-55" dirty="0">
                          <a:latin typeface="Arial Black"/>
                          <a:cs typeface="Arial Black"/>
                        </a:rPr>
                        <a:t>DESfiE5A5 </a:t>
                      </a:r>
                      <a:r>
                        <a:rPr sz="950" spc="-165" dirty="0">
                          <a:latin typeface="Arial Black"/>
                          <a:cs typeface="Arial Black"/>
                        </a:rPr>
                        <a:t>COftYABlMZADAS</a:t>
                      </a:r>
                      <a:endParaRPr sz="950">
                        <a:latin typeface="Arial Black"/>
                        <a:cs typeface="Arial Black"/>
                      </a:endParaRPr>
                    </a:p>
                    <a:p>
                      <a:pPr marL="70485" marR="90170" indent="-15240" algn="ctr">
                        <a:lnSpc>
                          <a:spcPct val="84500"/>
                        </a:lnSpc>
                        <a:spcBef>
                          <a:spcPts val="30"/>
                        </a:spcBef>
                      </a:pPr>
                      <a:r>
                        <a:rPr sz="950" spc="-10" dirty="0">
                          <a:latin typeface="Arial Black"/>
                          <a:cs typeface="Arial Black"/>
                        </a:rPr>
                        <a:t>NESTE </a:t>
                      </a:r>
                      <a:r>
                        <a:rPr sz="950" spc="-170" dirty="0">
                          <a:latin typeface="Arial Black"/>
                          <a:cs typeface="Arial Black"/>
                        </a:rPr>
                        <a:t>EXERCIGO</a:t>
                      </a:r>
                      <a:r>
                        <a:rPr sz="95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60" dirty="0">
                          <a:latin typeface="Arial Black"/>
                          <a:cs typeface="Arial Black"/>
                        </a:rPr>
                        <a:t>E </a:t>
                      </a:r>
                      <a:r>
                        <a:rPr sz="950" spc="-195" dirty="0">
                          <a:latin typeface="Arial Black"/>
                          <a:cs typeface="Arial Black"/>
                        </a:rPr>
                        <a:t>PAGAS</a:t>
                      </a:r>
                      <a:r>
                        <a:rPr sz="950" spc="-5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65" dirty="0">
                          <a:latin typeface="Arial Black"/>
                          <a:cs typeface="Arial Black"/>
                        </a:rPr>
                        <a:t>NBSTB </a:t>
                      </a:r>
                      <a:r>
                        <a:rPr sz="950" spc="-210" dirty="0">
                          <a:latin typeface="Arial Black"/>
                          <a:cs typeface="Arial Black"/>
                        </a:rPr>
                        <a:t>EXERÓC1O</a:t>
                      </a:r>
                      <a:r>
                        <a:rPr sz="950" spc="12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05" dirty="0">
                          <a:latin typeface="Arial Black"/>
                          <a:cs typeface="Arial Black"/>
                        </a:rPr>
                        <a:t>(R$)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31115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1285" marR="167640" indent="6985" algn="ctr">
                        <a:lnSpc>
                          <a:spcPts val="969"/>
                        </a:lnSpc>
                        <a:spcBef>
                          <a:spcPts val="680"/>
                        </a:spcBef>
                      </a:pPr>
                      <a:r>
                        <a:rPr sz="950" spc="-170" dirty="0">
                          <a:latin typeface="Arial Black"/>
                          <a:cs typeface="Arial Black"/>
                        </a:rPr>
                        <a:t>TDTAL</a:t>
                      </a:r>
                      <a:r>
                        <a:rPr sz="950" spc="-7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14" dirty="0">
                          <a:latin typeface="Arial Black"/>
                          <a:cs typeface="Arial Black"/>
                        </a:rPr>
                        <a:t>DE</a:t>
                      </a:r>
                      <a:r>
                        <a:rPr sz="950" spc="50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90" dirty="0">
                          <a:latin typeface="Arial Black"/>
                          <a:cs typeface="Arial Black"/>
                        </a:rPr>
                        <a:t>DESPESAS</a:t>
                      </a:r>
                      <a:endParaRPr sz="950">
                        <a:latin typeface="Arial Black"/>
                        <a:cs typeface="Arial Black"/>
                      </a:endParaRPr>
                    </a:p>
                    <a:p>
                      <a:pPr marR="33020" algn="ctr">
                        <a:lnSpc>
                          <a:spcPts val="894"/>
                        </a:lnSpc>
                      </a:pPr>
                      <a:r>
                        <a:rPr sz="950" spc="-190" dirty="0">
                          <a:latin typeface="Arial Black"/>
                          <a:cs typeface="Arial Black"/>
                        </a:rPr>
                        <a:t>PAGAS</a:t>
                      </a:r>
                      <a:r>
                        <a:rPr sz="950" spc="-3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80" dirty="0">
                          <a:latin typeface="Arial Black"/>
                          <a:cs typeface="Arial Black"/>
                        </a:rPr>
                        <a:t>NESTE</a:t>
                      </a:r>
                      <a:endParaRPr sz="950">
                        <a:latin typeface="Arial Black"/>
                        <a:cs typeface="Arial Black"/>
                      </a:endParaRPr>
                    </a:p>
                    <a:p>
                      <a:pPr marL="115570" marR="161925" algn="ctr">
                        <a:lnSpc>
                          <a:spcPct val="87300"/>
                        </a:lnSpc>
                        <a:spcBef>
                          <a:spcPts val="50"/>
                        </a:spcBef>
                      </a:pPr>
                      <a:r>
                        <a:rPr sz="950" spc="-170" dirty="0">
                          <a:latin typeface="Arial Black"/>
                          <a:cs typeface="Arial Black"/>
                        </a:rPr>
                        <a:t>EXERCfclO</a:t>
                      </a:r>
                      <a:r>
                        <a:rPr sz="950" spc="-20" dirty="0">
                          <a:latin typeface="Arial Black"/>
                          <a:cs typeface="Arial Black"/>
                        </a:rPr>
                        <a:t> (R$) </a:t>
                      </a:r>
                      <a:r>
                        <a:rPr sz="950" spc="-10" dirty="0">
                          <a:latin typeface="Arial Black"/>
                          <a:cs typeface="Arial Black"/>
                        </a:rPr>
                        <a:t>U=++IF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8636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9375" marR="133350" indent="-12700" algn="ctr">
                        <a:lnSpc>
                          <a:spcPts val="969"/>
                        </a:lnSpc>
                        <a:spcBef>
                          <a:spcPts val="680"/>
                        </a:spcBef>
                      </a:pPr>
                      <a:r>
                        <a:rPr sz="950" spc="-70" dirty="0">
                          <a:latin typeface="Arial Black"/>
                          <a:cs typeface="Arial Black"/>
                        </a:rPr>
                        <a:t>DESPESAS </a:t>
                      </a:r>
                      <a:r>
                        <a:rPr sz="950" spc="-175" dirty="0">
                          <a:latin typeface="Arial Black"/>
                          <a:cs typeface="Arial Black"/>
                        </a:rPr>
                        <a:t>CONTABILIZADAS</a:t>
                      </a:r>
                      <a:endParaRPr sz="950">
                        <a:latin typeface="Arial Black"/>
                        <a:cs typeface="Arial Black"/>
                      </a:endParaRPr>
                    </a:p>
                    <a:p>
                      <a:pPr marL="76200" marR="142240" algn="ctr">
                        <a:lnSpc>
                          <a:spcPct val="85900"/>
                        </a:lnSpc>
                        <a:spcBef>
                          <a:spcPts val="10"/>
                        </a:spcBef>
                      </a:pPr>
                      <a:r>
                        <a:rPr sz="950" spc="-204" dirty="0">
                          <a:latin typeface="Arial Black"/>
                          <a:cs typeface="Arial Black"/>
                        </a:rPr>
                        <a:t>NESTE</a:t>
                      </a:r>
                      <a:r>
                        <a:rPr sz="950" spc="-3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55" dirty="0">
                          <a:latin typeface="Arial Black"/>
                          <a:cs typeface="Arial Black"/>
                        </a:rPr>
                        <a:t>EXERCIDO</a:t>
                      </a:r>
                      <a:r>
                        <a:rPr sz="950" spc="50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50" dirty="0">
                          <a:latin typeface="Arial Black"/>
                          <a:cs typeface="Arial Black"/>
                        </a:rPr>
                        <a:t>A</a:t>
                      </a:r>
                      <a:r>
                        <a:rPr sz="950" spc="-114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204" dirty="0">
                          <a:latin typeface="Arial Black"/>
                          <a:cs typeface="Arial Black"/>
                        </a:rPr>
                        <a:t>PAGAR</a:t>
                      </a:r>
                      <a:r>
                        <a:rPr sz="950" spc="3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20" dirty="0">
                          <a:latin typeface="Arial Black"/>
                          <a:cs typeface="Arial Black"/>
                        </a:rPr>
                        <a:t>EI¥I </a:t>
                      </a:r>
                      <a:r>
                        <a:rPr sz="950" spc="-100" dirty="0">
                          <a:latin typeface="Arial Black"/>
                          <a:cs typeface="Arial Black"/>
                        </a:rPr>
                        <a:t>EXERCIC[OB </a:t>
                      </a:r>
                      <a:r>
                        <a:rPr sz="950" spc="-204" dirty="0">
                          <a:latin typeface="Arial Black"/>
                          <a:cs typeface="Arial Black"/>
                        </a:rPr>
                        <a:t>SEGUINTES</a:t>
                      </a:r>
                      <a:r>
                        <a:rPr sz="950" spc="17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20" dirty="0">
                          <a:latin typeface="Arial Black"/>
                          <a:cs typeface="Arial Black"/>
                        </a:rPr>
                        <a:t>(RS)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8636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230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50" spc="-100" dirty="0">
                          <a:latin typeface="Cambria"/>
                          <a:cs typeface="Cambria"/>
                        </a:rPr>
                        <a:t>IRRF</a:t>
                      </a:r>
                      <a:r>
                        <a:rPr sz="950" spc="4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dirty="0">
                          <a:latin typeface="Cambria"/>
                          <a:cs typeface="Cambria"/>
                        </a:rPr>
                        <a:t>9</a:t>
                      </a:r>
                      <a:r>
                        <a:rPr sz="950" spc="1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60" dirty="0">
                          <a:latin typeface="Cambria"/>
                          <a:cs typeface="Cambria"/>
                        </a:rPr>
                        <a:t>13*</a:t>
                      </a:r>
                      <a:r>
                        <a:rPr sz="950" spc="-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Salário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2384" algn="r">
                        <a:lnSpc>
                          <a:spcPts val="1125"/>
                        </a:lnSpc>
                      </a:pPr>
                      <a:r>
                        <a:rPr sz="950" spc="-20" dirty="0">
                          <a:latin typeface="Arial MT"/>
                          <a:cs typeface="Arial MT"/>
                        </a:rPr>
                        <a:t>0,Q0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7465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9845" algn="r">
                        <a:lnSpc>
                          <a:spcPts val="1125"/>
                        </a:lnSpc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0,0D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1125"/>
                        </a:lnSpc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D,0O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ts val="1125"/>
                        </a:lnSpc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0,B0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950" spc="-95" dirty="0">
                          <a:latin typeface="Cambria"/>
                          <a:cs typeface="Cambria"/>
                        </a:rPr>
                        <a:t>IRRF</a:t>
                      </a:r>
                      <a:r>
                        <a:rPr sz="950" spc="8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dirty="0">
                          <a:latin typeface="Cambria"/>
                          <a:cs typeface="Cambria"/>
                        </a:rPr>
                        <a:t>sl</a:t>
                      </a:r>
                      <a:r>
                        <a:rPr sz="950" spc="-5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Proventas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8575" algn="r">
                        <a:lnSpc>
                          <a:spcPts val="1125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Z.791,6B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00" spc="-20" dirty="0">
                          <a:latin typeface="Arial Black"/>
                          <a:cs typeface="Arial Black"/>
                        </a:rPr>
                        <a:t>D.BO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115" algn="r">
                        <a:lnSpc>
                          <a:spcPts val="1100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1.791,g8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1100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1.Y91,68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ts val="1100"/>
                        </a:lnSpc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4191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50" spc="-60" dirty="0">
                          <a:latin typeface="Cambria"/>
                          <a:cs typeface="Cambria"/>
                        </a:rPr>
                        <a:t>Locação</a:t>
                      </a:r>
                      <a:r>
                        <a:rPr sz="950" spc="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de</a:t>
                      </a:r>
                      <a:r>
                        <a:rPr sz="950" spc="-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70" dirty="0">
                          <a:latin typeface="Cambria"/>
                          <a:cs typeface="Cambria"/>
                        </a:rPr>
                        <a:t>Imdvel</a:t>
                      </a:r>
                      <a:r>
                        <a:rPr sz="950" spc="9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PF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4925" algn="r">
                        <a:lnSpc>
                          <a:spcPts val="1125"/>
                        </a:lnSpc>
                      </a:pPr>
                      <a:r>
                        <a:rPr sz="950" spc="-50" dirty="0">
                          <a:latin typeface="Arial MT"/>
                          <a:cs typeface="Arial MT"/>
                        </a:rPr>
                        <a:t>l8.OOO.OD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1125"/>
                        </a:lnSpc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ts val="1100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16.000,00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0005" algn="r">
                        <a:lnSpc>
                          <a:spcPts val="1100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16.000,00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100"/>
                        </a:lnSpc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D,00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6705">
                <a:tc>
                  <a:txBody>
                    <a:bodyPr/>
                    <a:lstStyle/>
                    <a:p>
                      <a:pPr marL="41910">
                        <a:lnSpc>
                          <a:spcPts val="1125"/>
                        </a:lnSpc>
                      </a:pPr>
                      <a:r>
                        <a:rPr sz="950" spc="-90" dirty="0">
                          <a:latin typeface="Cambria"/>
                          <a:cs typeface="Cambria"/>
                        </a:rPr>
                        <a:t>NanUtenç</a:t>
                      </a:r>
                      <a:r>
                        <a:rPr sz="1425" spc="-135" baseline="-14619" dirty="0">
                          <a:latin typeface="Cambria"/>
                          <a:cs typeface="Cambria"/>
                        </a:rPr>
                        <a:t>)</a:t>
                      </a:r>
                      <a:r>
                        <a:rPr sz="950" spc="-90" dirty="0">
                          <a:latin typeface="Cambria"/>
                          <a:cs typeface="Cambria"/>
                        </a:rPr>
                        <a:t>ao</a:t>
                      </a:r>
                      <a:r>
                        <a:rPr sz="950" spc="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dirty="0">
                          <a:latin typeface="Cambria"/>
                          <a:cs typeface="Cambria"/>
                        </a:rPr>
                        <a:t>da 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Unidade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115" algn="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19.500.00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58419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58419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7465" algn="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19,500,0O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52069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0005" algn="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19.500.00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52069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0.00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52069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530">
                <a:tc>
                  <a:txBody>
                    <a:bodyPr/>
                    <a:lstStyle/>
                    <a:p>
                      <a:pPr marL="41910" marR="46990">
                        <a:lnSpc>
                          <a:spcPts val="950"/>
                        </a:lnSpc>
                        <a:spcBef>
                          <a:spcPts val="175"/>
                        </a:spcBef>
                      </a:pPr>
                      <a:r>
                        <a:rPr sz="950" spc="-45" dirty="0">
                          <a:latin typeface="Cambria"/>
                          <a:cs typeface="Cambria"/>
                        </a:rPr>
                        <a:t>Nanutenção</a:t>
                      </a:r>
                      <a:r>
                        <a:rPr sz="95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de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65" dirty="0">
                          <a:latin typeface="Cambria"/>
                          <a:cs typeface="Cambria"/>
                        </a:rPr>
                        <a:t>Informàtlca</a:t>
                      </a:r>
                      <a:r>
                        <a:rPr sz="950" spc="6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50" dirty="0">
                          <a:latin typeface="Cambria"/>
                          <a:cs typeface="Cambria"/>
                        </a:rPr>
                        <a:t>e</a:t>
                      </a:r>
                      <a:r>
                        <a:rPr sz="950" spc="-9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50" dirty="0">
                          <a:latin typeface="Cambria"/>
                          <a:cs typeface="Cambria"/>
                        </a:rPr>
                        <a:t>Telefonia</a:t>
                      </a:r>
                      <a:r>
                        <a:rPr sz="950" spc="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80" dirty="0">
                          <a:latin typeface="Cambria"/>
                          <a:cs typeface="Cambria"/>
                        </a:rPr>
                        <a:t>P}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6034" algn="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3.685.70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58419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950" spc="-20" dirty="0">
                          <a:latin typeface="Courier New"/>
                          <a:cs typeface="Courier New"/>
                        </a:rPr>
                        <a:t>0,00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52069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7305" algn="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3.685,70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52069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4925" algn="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3.6B5,Y0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52069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0,0o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52069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530">
                <a:tc>
                  <a:txBody>
                    <a:bodyPr/>
                    <a:lstStyle/>
                    <a:p>
                      <a:pPr marL="42545" marR="158750" indent="5080">
                        <a:lnSpc>
                          <a:spcPts val="950"/>
                        </a:lnSpc>
                        <a:spcBef>
                          <a:spcPts val="245"/>
                        </a:spcBef>
                      </a:pPr>
                      <a:r>
                        <a:rPr sz="950" spc="-65" dirty="0">
                          <a:latin typeface="Cambria"/>
                          <a:cs typeface="Cambria"/>
                        </a:rPr>
                        <a:t>Itlanutenção</a:t>
                      </a:r>
                      <a:r>
                        <a:rPr sz="950" spc="4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35" dirty="0">
                          <a:latin typeface="Cambria"/>
                          <a:cs typeface="Cambria"/>
                        </a:rPr>
                        <a:t>de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55" dirty="0">
                          <a:latin typeface="Cambria"/>
                          <a:cs typeface="Cambria"/>
                        </a:rPr>
                        <a:t>Softwares</a:t>
                      </a:r>
                      <a:r>
                        <a:rPr sz="950" spc="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50" dirty="0">
                          <a:latin typeface="Cambria"/>
                          <a:cs typeface="Cambria"/>
                        </a:rPr>
                        <a:t>e</a:t>
                      </a:r>
                      <a:r>
                        <a:rPr sz="950" spc="-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75" dirty="0">
                          <a:latin typeface="Cambria"/>
                          <a:cs typeface="Cambria"/>
                        </a:rPr>
                        <a:t>Hardwares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31115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685" algn="r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0.00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6731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0" algn="r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6731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6034" algn="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6096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950" dirty="0">
                          <a:latin typeface="Cambria"/>
                          <a:cs typeface="Cambria"/>
                        </a:rPr>
                        <a:t>p</a:t>
                      </a:r>
                      <a:r>
                        <a:rPr sz="950" spc="-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pp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24765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3070">
                <a:tc>
                  <a:txBody>
                    <a:bodyPr/>
                    <a:lstStyle/>
                    <a:p>
                      <a:pPr marL="41910" marR="236854" indent="8255">
                        <a:lnSpc>
                          <a:spcPts val="950"/>
                        </a:lnSpc>
                        <a:spcBef>
                          <a:spcPts val="270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manutenção </a:t>
                      </a:r>
                      <a:r>
                        <a:rPr sz="950" spc="-65" dirty="0">
                          <a:latin typeface="Cambria"/>
                          <a:cs typeface="Cambria"/>
                        </a:rPr>
                        <a:t>Equipamentos</a:t>
                      </a:r>
                      <a:r>
                        <a:rPr sz="950" spc="4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conba </a:t>
                      </a:r>
                      <a:r>
                        <a:rPr sz="950" spc="-55" dirty="0">
                          <a:latin typeface="Cambria"/>
                          <a:cs typeface="Cambria"/>
                        </a:rPr>
                        <a:t>Incéndias</a:t>
                      </a:r>
                      <a:r>
                        <a:rPr sz="950" spc="6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PÇ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3429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R="17145" algn="r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6D,O0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1270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2700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sz="950" b="1" spc="-10" dirty="0">
                          <a:latin typeface="Times New Roman"/>
                          <a:cs typeface="Times New Roman"/>
                        </a:rPr>
                        <a:t>60,00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12446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0" algn="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sz="950" spc="-10" dirty="0">
                          <a:latin typeface="Arial Black"/>
                          <a:cs typeface="Arial Black"/>
                        </a:rPr>
                        <a:t>60,00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12446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o,O0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11811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49530">
                        <a:lnSpc>
                          <a:spcPts val="1125"/>
                        </a:lnSpc>
                      </a:pPr>
                      <a:r>
                        <a:rPr sz="950" b="1" spc="-120" dirty="0">
                          <a:latin typeface="Cambria"/>
                          <a:cs typeface="Cambria"/>
                        </a:rPr>
                        <a:t>Maquinas</a:t>
                      </a:r>
                      <a:r>
                        <a:rPr sz="950" b="1" spc="8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b="1" spc="-70" dirty="0">
                          <a:latin typeface="Cambria"/>
                          <a:cs typeface="Cambria"/>
                        </a:rPr>
                        <a:t>de</a:t>
                      </a:r>
                      <a:r>
                        <a:rPr sz="950" b="1" spc="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b="1" spc="-10" dirty="0">
                          <a:latin typeface="Cambria"/>
                          <a:cs typeface="Cambria"/>
                        </a:rPr>
                        <a:t>Lavar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0" algn="r">
                        <a:lnSpc>
                          <a:spcPts val="1125"/>
                        </a:lnSpc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9845" algn="r">
                        <a:lnSpc>
                          <a:spcPts val="1080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1.939,03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5244" algn="r">
                        <a:lnSpc>
                          <a:spcPts val="1080"/>
                        </a:lnSpc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4470">
                <a:tc>
                  <a:txBody>
                    <a:bodyPr/>
                    <a:lstStyle/>
                    <a:p>
                      <a:pPr marL="4826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950" spc="-45" dirty="0">
                          <a:latin typeface="Cambria"/>
                          <a:cs typeface="Cambria"/>
                        </a:rPr>
                        <a:t>Naterlais</a:t>
                      </a:r>
                      <a:r>
                        <a:rPr sz="950" spc="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i="1" dirty="0">
                          <a:latin typeface="Cambria"/>
                          <a:cs typeface="Cambria"/>
                        </a:rPr>
                        <a:t>de</a:t>
                      </a:r>
                      <a:r>
                        <a:rPr sz="950" i="1" spc="-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Escrltdrlo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225" algn="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4.716,g6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15875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667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4.716,66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270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302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4.716,66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270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826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270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spc="-65" dirty="0">
                          <a:latin typeface="Cambria"/>
                          <a:cs typeface="Cambria"/>
                        </a:rPr>
                        <a:t>ktaterlals</a:t>
                      </a:r>
                      <a:r>
                        <a:rPr sz="950" spc="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de</a:t>
                      </a:r>
                      <a:r>
                        <a:rPr sz="950" spc="-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Higiene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240" algn="r">
                        <a:lnSpc>
                          <a:spcPts val="1100"/>
                        </a:lnSpc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6034" algn="r">
                        <a:lnSpc>
                          <a:spcPts val="1100"/>
                        </a:lnSpc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225" algn="r">
                        <a:lnSpc>
                          <a:spcPts val="1055"/>
                        </a:lnSpc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6670" algn="r">
                        <a:lnSpc>
                          <a:spcPts val="1045"/>
                        </a:lnSpc>
                      </a:pPr>
                      <a:r>
                        <a:rPr sz="900" spc="-20" dirty="0">
                          <a:latin typeface="Cambria"/>
                          <a:cs typeface="Cambria"/>
                        </a:rPr>
                        <a:t>O,00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9530" algn="r">
                        <a:lnSpc>
                          <a:spcPts val="1055"/>
                        </a:lnSpc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0,0D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spc="-70" dirty="0">
                          <a:latin typeface="Cambria"/>
                          <a:cs typeface="Cambria"/>
                        </a:rPr>
                        <a:t>I4aterlals</a:t>
                      </a:r>
                      <a:r>
                        <a:rPr sz="950" spc="7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0" dirty="0">
                          <a:latin typeface="Cambria"/>
                          <a:cs typeface="Cambria"/>
                        </a:rPr>
                        <a:t>de</a:t>
                      </a:r>
                      <a:r>
                        <a:rPr sz="950" spc="-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Umpeza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spc="-40" dirty="0">
                          <a:latin typeface="Arial Black"/>
                          <a:cs typeface="Arial Black"/>
                        </a:rPr>
                        <a:t>4.856,01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685" algn="r">
                        <a:lnSpc>
                          <a:spcPts val="1125"/>
                        </a:lnSpc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0,0D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4.856,01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762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7940" algn="r">
                        <a:lnSpc>
                          <a:spcPts val="1100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4.856,01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9530" algn="r">
                        <a:lnSpc>
                          <a:spcPts val="1100"/>
                        </a:lnSpc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9245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50" b="1" spc="-95" dirty="0">
                          <a:latin typeface="Cambria"/>
                          <a:cs typeface="Cambria"/>
                        </a:rPr>
                        <a:t>Naterials</a:t>
                      </a:r>
                      <a:r>
                        <a:rPr sz="950" b="1" spc="4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b="1" spc="-45" dirty="0">
                          <a:latin typeface="Cambria"/>
                          <a:cs typeface="Cambria"/>
                        </a:rPr>
                        <a:t>de</a:t>
                      </a:r>
                      <a:r>
                        <a:rPr sz="950" b="1" spc="4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b="1" spc="-50" dirty="0">
                          <a:latin typeface="Cambria"/>
                          <a:cs typeface="Cambria"/>
                        </a:rPr>
                        <a:t>Manutenção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780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6.248,71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64135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225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950" spc="-20" dirty="0">
                          <a:latin typeface="Arial MT"/>
                          <a:cs typeface="Arial MT"/>
                        </a:rPr>
                        <a:t>0.00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64135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145" algn="r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6.248,71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64769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6670" algn="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6.248,71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58419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0.00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58419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950" spc="-40" dirty="0">
                          <a:latin typeface="Cambria"/>
                          <a:cs typeface="Cambria"/>
                        </a:rPr>
                        <a:t>Nateúais</a:t>
                      </a:r>
                      <a:r>
                        <a:rPr sz="950" spc="-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dirty="0">
                          <a:latin typeface="Cambria"/>
                          <a:cs typeface="Cambria"/>
                        </a:rPr>
                        <a:t>de</a:t>
                      </a:r>
                      <a:r>
                        <a:rPr sz="950" spc="-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Pintura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240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860" algn="r">
                        <a:lnSpc>
                          <a:spcPts val="1100"/>
                        </a:lnSpc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D.Do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510" algn="r">
                        <a:lnSpc>
                          <a:spcPts val="1100"/>
                        </a:lnSpc>
                      </a:pPr>
                      <a:r>
                        <a:rPr sz="950" spc="-20" dirty="0">
                          <a:latin typeface="Courier New"/>
                          <a:cs typeface="Courier New"/>
                        </a:rPr>
                        <a:t>0,00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685" algn="r">
                        <a:lnSpc>
                          <a:spcPts val="1100"/>
                        </a:lnSpc>
                      </a:pPr>
                      <a:r>
                        <a:rPr sz="950" spc="-20" dirty="0">
                          <a:latin typeface="Courier New"/>
                          <a:cs typeface="Courier New"/>
                        </a:rPr>
                        <a:t>0,00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4450" algn="r">
                        <a:lnSpc>
                          <a:spcPts val="1055"/>
                        </a:lnSpc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0.0D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6705">
                <a:tc>
                  <a:txBody>
                    <a:bodyPr/>
                    <a:lstStyle/>
                    <a:p>
                      <a:pPr marL="53975" marR="241300">
                        <a:lnSpc>
                          <a:spcPts val="950"/>
                        </a:lnSpc>
                        <a:spcBef>
                          <a:spcPts val="220"/>
                        </a:spcBef>
                      </a:pPr>
                      <a:r>
                        <a:rPr sz="950" spc="-45" dirty="0">
                          <a:latin typeface="Cambria"/>
                          <a:cs typeface="Cambria"/>
                        </a:rPr>
                        <a:t>Nateriais</a:t>
                      </a:r>
                      <a:r>
                        <a:rPr sz="95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50" dirty="0">
                          <a:latin typeface="Cambria"/>
                          <a:cs typeface="Cambria"/>
                        </a:rPr>
                        <a:t>Didaücos</a:t>
                      </a:r>
                      <a:r>
                        <a:rPr sz="950" spc="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dirty="0">
                          <a:latin typeface="Cambria"/>
                          <a:cs typeface="Cambria"/>
                        </a:rPr>
                        <a:t>e 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Pedagógicos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2794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860" algn="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950" spc="-10" dirty="0">
                          <a:latin typeface="Courier New"/>
                          <a:cs typeface="Courier New"/>
                        </a:rPr>
                        <a:t>lL6Z7,15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58419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 algn="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58419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970" algn="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950" spc="-10" dirty="0">
                          <a:latin typeface="Courier New"/>
                          <a:cs typeface="Courier New"/>
                        </a:rPr>
                        <a:t>l167J5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58419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145" algn="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950" spc="-10" dirty="0">
                          <a:latin typeface="Courier New"/>
                          <a:cs typeface="Courier New"/>
                        </a:rPr>
                        <a:t>lL6275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58419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52069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3530">
                <a:tc>
                  <a:txBody>
                    <a:bodyPr/>
                    <a:lstStyle/>
                    <a:p>
                      <a:pPr marL="59055" marR="77470" indent="-7620">
                        <a:lnSpc>
                          <a:spcPts val="950"/>
                        </a:lnSpc>
                        <a:spcBef>
                          <a:spcPts val="220"/>
                        </a:spcBef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Materlals </a:t>
                      </a:r>
                      <a:r>
                        <a:rPr sz="950" spc="-70" dirty="0">
                          <a:latin typeface="Arial MT"/>
                          <a:cs typeface="Arial MT"/>
                        </a:rPr>
                        <a:t>padagdglcos/brinquedos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2794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780" algn="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6.387,47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58419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35" algn="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58419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8575" algn="r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950" spc="-60" dirty="0">
                          <a:latin typeface="Arial Black"/>
                          <a:cs typeface="Arial Black"/>
                        </a:rPr>
                        <a:t>6.387,47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55244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950" b="1" spc="-10" dirty="0">
                          <a:latin typeface="Times New Roman"/>
                          <a:cs typeface="Times New Roman"/>
                        </a:rPr>
                        <a:t>6.387,47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52069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52069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spc="-70" dirty="0">
                          <a:latin typeface="Cambria"/>
                          <a:cs typeface="Cambria"/>
                        </a:rPr>
                        <a:t>Medicina</a:t>
                      </a:r>
                      <a:r>
                        <a:rPr sz="950" spc="7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65" dirty="0">
                          <a:latin typeface="Cambria"/>
                          <a:cs typeface="Cambria"/>
                        </a:rPr>
                        <a:t>do</a:t>
                      </a:r>
                      <a:r>
                        <a:rPr sz="950" spc="-7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Trabalho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160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0.00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685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0.00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970" algn="r">
                        <a:lnSpc>
                          <a:spcPts val="1125"/>
                        </a:lnSpc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0955" algn="r">
                        <a:lnSpc>
                          <a:spcPts val="1125"/>
                        </a:lnSpc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D,0D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2545" algn="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850" spc="-20" dirty="0">
                          <a:latin typeface="Arial Black"/>
                          <a:cs typeface="Arial Black"/>
                        </a:rPr>
                        <a:t>D.00</a:t>
                      </a:r>
                      <a:endParaRPr sz="850">
                        <a:latin typeface="Arial Black"/>
                        <a:cs typeface="Arial Black"/>
                      </a:endParaRPr>
                    </a:p>
                  </a:txBody>
                  <a:tcPr marL="0" marR="0" marT="762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Mesa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ts val="1125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3.480,00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795" algn="r">
                        <a:lnSpc>
                          <a:spcPts val="1080"/>
                        </a:lnSpc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ts val="1080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3.4BD.00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685" algn="r">
                        <a:lnSpc>
                          <a:spcPts val="1080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3.4a0,00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1275" algn="r">
                        <a:lnSpc>
                          <a:spcPts val="1080"/>
                        </a:lnSpc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9230">
                <a:tc>
                  <a:txBody>
                    <a:bodyPr/>
                    <a:lstStyle/>
                    <a:p>
                      <a:pPr marL="59690">
                        <a:lnSpc>
                          <a:spcPts val="1185"/>
                        </a:lnSpc>
                      </a:pPr>
                      <a:r>
                        <a:rPr sz="1000" spc="-10" dirty="0">
                          <a:latin typeface="Cambria"/>
                          <a:cs typeface="Cambria"/>
                        </a:rPr>
                        <a:t>Nobiliãrios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0" algn="r">
                        <a:lnSpc>
                          <a:spcPts val="1125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2.230.59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685" algn="r">
                        <a:lnSpc>
                          <a:spcPts val="1125"/>
                        </a:lnSpc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0" algn="r">
                        <a:lnSpc>
                          <a:spcPts val="1125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2.230.59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875" algn="r">
                        <a:lnSpc>
                          <a:spcPts val="1125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2.230.59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1275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800">
                        <a:latin typeface="Arial Black"/>
                        <a:cs typeface="Arial Black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marL="59690">
                        <a:lnSpc>
                          <a:spcPts val="1100"/>
                        </a:lnSpc>
                      </a:pPr>
                      <a:r>
                        <a:rPr sz="950" spc="-70" dirty="0">
                          <a:latin typeface="Cambria"/>
                          <a:cs typeface="Cambria"/>
                        </a:rPr>
                        <a:t>Pis</a:t>
                      </a:r>
                      <a:r>
                        <a:rPr sz="950" spc="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125" dirty="0">
                          <a:latin typeface="Cambria"/>
                          <a:cs typeface="Cambria"/>
                        </a:rPr>
                        <a:t>s/</a:t>
                      </a:r>
                      <a:r>
                        <a:rPr sz="95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45" dirty="0">
                          <a:latin typeface="Cambria"/>
                          <a:cs typeface="Cambria"/>
                        </a:rPr>
                        <a:t>13</a:t>
                      </a:r>
                      <a:r>
                        <a:rPr sz="950" spc="-7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Salário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160" algn="r">
                        <a:lnSpc>
                          <a:spcPts val="1100"/>
                        </a:lnSpc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795" algn="r">
                        <a:lnSpc>
                          <a:spcPts val="1100"/>
                        </a:lnSpc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160" algn="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850" spc="-20" dirty="0">
                          <a:latin typeface="Cambria"/>
                          <a:cs typeface="Cambria"/>
                        </a:rPr>
                        <a:t>D,00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1905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 algn="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850" spc="-20" dirty="0">
                          <a:latin typeface="Cambria"/>
                          <a:cs typeface="Cambria"/>
                        </a:rPr>
                        <a:t>0,00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1905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1275" algn="r">
                        <a:lnSpc>
                          <a:spcPts val="1055"/>
                        </a:lnSpc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50" spc="-75" dirty="0">
                          <a:latin typeface="Cambria"/>
                          <a:cs typeface="Cambria"/>
                        </a:rPr>
                        <a:t>PIS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dirty="0">
                          <a:latin typeface="Cambria"/>
                          <a:cs typeface="Cambria"/>
                        </a:rPr>
                        <a:t>sl</a:t>
                      </a:r>
                      <a:r>
                        <a:rPr sz="950" spc="-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Salários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ts val="1125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2.749,85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795" algn="r">
                        <a:lnSpc>
                          <a:spcPts val="1125"/>
                        </a:lnSpc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875" algn="r">
                        <a:lnSpc>
                          <a:spcPts val="1125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2.749,B5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ts val="1125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2.749.85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1275" algn="r">
                        <a:lnSpc>
                          <a:spcPts val="1080"/>
                        </a:lnSpc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marL="66040">
                        <a:lnSpc>
                          <a:spcPts val="1125"/>
                        </a:lnSpc>
                      </a:pPr>
                      <a:r>
                        <a:rPr sz="950" spc="-80" dirty="0">
                          <a:latin typeface="Cambria"/>
                          <a:cs typeface="Cambria"/>
                        </a:rPr>
                        <a:t>Professor</a:t>
                      </a:r>
                      <a:r>
                        <a:rPr sz="950" spc="5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35" dirty="0">
                          <a:latin typeface="Cambria"/>
                          <a:cs typeface="Cambria"/>
                        </a:rPr>
                        <a:t>(a)</a:t>
                      </a:r>
                      <a:r>
                        <a:rPr sz="950" spc="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105" dirty="0">
                          <a:latin typeface="Cambria"/>
                          <a:cs typeface="Cambria"/>
                        </a:rPr>
                        <a:t>I</a:t>
                      </a:r>
                      <a:r>
                        <a:rPr sz="950" spc="-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(folhal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0" algn="r">
                        <a:lnSpc>
                          <a:spcPts val="1125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149.130,01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795" algn="r">
                        <a:lnSpc>
                          <a:spcPts val="1080"/>
                        </a:lnSpc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0" algn="r">
                        <a:lnSpc>
                          <a:spcPts val="1080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149.130,01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875" algn="r">
                        <a:lnSpc>
                          <a:spcPts val="1080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149.130,01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1275" algn="r">
                        <a:lnSpc>
                          <a:spcPts val="1080"/>
                        </a:lnSpc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8275">
                <a:tc>
                  <a:txBody>
                    <a:bodyPr/>
                    <a:lstStyle/>
                    <a:p>
                      <a:pPr marL="66040">
                        <a:lnSpc>
                          <a:spcPts val="1125"/>
                        </a:lnSpc>
                      </a:pPr>
                      <a:r>
                        <a:rPr sz="950" spc="-65" dirty="0">
                          <a:latin typeface="Cambria"/>
                          <a:cs typeface="Cambria"/>
                        </a:rPr>
                        <a:t>Recarqa</a:t>
                      </a:r>
                      <a:r>
                        <a:rPr sz="950" spc="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de</a:t>
                      </a:r>
                      <a:r>
                        <a:rPr sz="950" spc="-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60" dirty="0">
                          <a:latin typeface="Cambria"/>
                          <a:cs typeface="Cambria"/>
                        </a:rPr>
                        <a:t>Extintor</a:t>
                      </a:r>
                      <a:r>
                        <a:rPr sz="950" spc="6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PÇ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445" algn="r">
                        <a:lnSpc>
                          <a:spcPts val="1125"/>
                        </a:lnSpc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0.00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0" algn="r">
                        <a:lnSpc>
                          <a:spcPts val="1125"/>
                        </a:lnSpc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" algn="r">
                        <a:lnSpc>
                          <a:spcPts val="1125"/>
                        </a:lnSpc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0.00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0" algn="r">
                        <a:lnSpc>
                          <a:spcPts val="1125"/>
                        </a:lnSpc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1275" algn="r">
                        <a:lnSpc>
                          <a:spcPts val="1125"/>
                        </a:lnSpc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306705">
                <a:tc>
                  <a:txBody>
                    <a:bodyPr/>
                    <a:lstStyle/>
                    <a:p>
                      <a:pPr marL="66040" marR="391795" indent="-635">
                        <a:lnSpc>
                          <a:spcPts val="990"/>
                        </a:lnSpc>
                        <a:spcBef>
                          <a:spcPts val="235"/>
                        </a:spcBef>
                      </a:pPr>
                      <a:r>
                        <a:rPr sz="950" spc="-60" dirty="0">
                          <a:latin typeface="Cambria"/>
                          <a:cs typeface="Cambria"/>
                        </a:rPr>
                        <a:t>Recarga</a:t>
                      </a:r>
                      <a:r>
                        <a:rPr sz="950" spc="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65" dirty="0">
                          <a:latin typeface="Cambria"/>
                          <a:cs typeface="Cambria"/>
                        </a:rPr>
                        <a:t>Tonnar</a:t>
                      </a:r>
                      <a:r>
                        <a:rPr sz="950" spc="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50" dirty="0">
                          <a:latin typeface="Cambria"/>
                          <a:cs typeface="Cambria"/>
                        </a:rPr>
                        <a:t>a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 Cartuchos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29845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800" spc="-20" dirty="0">
                          <a:latin typeface="Cambria"/>
                          <a:cs typeface="Cambria"/>
                        </a:rPr>
                        <a:t>p,Qp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T="65404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620" algn="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950" spc="-20" dirty="0">
                          <a:latin typeface="Courier New"/>
                          <a:cs typeface="Courier New"/>
                        </a:rPr>
                        <a:t>0.00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6985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255" algn="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6985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160" algn="r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85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850">
                        <a:latin typeface="Arial Black"/>
                        <a:cs typeface="Arial Black"/>
                      </a:endParaRPr>
                    </a:p>
                  </a:txBody>
                  <a:tcPr marL="0" marR="0" marT="8255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7465" algn="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6985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321310">
                <a:tc>
                  <a:txBody>
                    <a:bodyPr/>
                    <a:lstStyle/>
                    <a:p>
                      <a:pPr marL="57150" marR="230504" indent="8255">
                        <a:lnSpc>
                          <a:spcPts val="990"/>
                        </a:lnSpc>
                        <a:spcBef>
                          <a:spcPts val="235"/>
                        </a:spcBef>
                      </a:pPr>
                      <a:r>
                        <a:rPr sz="950" spc="-50" dirty="0">
                          <a:latin typeface="Cambria"/>
                          <a:cs typeface="Cambria"/>
                        </a:rPr>
                        <a:t>Rescisão</a:t>
                      </a:r>
                      <a:r>
                        <a:rPr sz="950" spc="4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65" dirty="0">
                          <a:latin typeface="Cambria"/>
                          <a:cs typeface="Cambria"/>
                        </a:rPr>
                        <a:t>Contratual</a:t>
                      </a:r>
                      <a:r>
                        <a:rPr sz="950" spc="4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5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 TRCT(folha)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29845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160" algn="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28.465,40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7620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" algn="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6985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 algn="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950" b="1" spc="-10" dirty="0">
                          <a:latin typeface="Courier New"/>
                          <a:cs typeface="Courier New"/>
                        </a:rPr>
                        <a:t>28.46540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6985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 algn="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950" b="1" spc="-10" dirty="0">
                          <a:latin typeface="Courier New"/>
                          <a:cs typeface="Courier New"/>
                        </a:rPr>
                        <a:t>ZB465,40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6985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7465" algn="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7620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spc="-45" dirty="0">
                          <a:latin typeface="Cambria"/>
                          <a:cs typeface="Cambria"/>
                        </a:rPr>
                        <a:t>Segurança</a:t>
                      </a:r>
                      <a:r>
                        <a:rPr sz="950" spc="4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45" dirty="0">
                          <a:latin typeface="Cambria"/>
                          <a:cs typeface="Cambria"/>
                        </a:rPr>
                        <a:t>doTrabalho</a:t>
                      </a:r>
                      <a:r>
                        <a:rPr sz="950" spc="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Pj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160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spc="-65" dirty="0">
                          <a:latin typeface="Courier New"/>
                          <a:cs typeface="Courier New"/>
                        </a:rPr>
                        <a:t>2.017,77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970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2.017,77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35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2.017,77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0.00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marL="66675">
                        <a:lnSpc>
                          <a:spcPts val="1100"/>
                        </a:lnSpc>
                      </a:pPr>
                      <a:r>
                        <a:rPr sz="950" spc="-50" dirty="0">
                          <a:latin typeface="Cambria"/>
                          <a:cs typeface="Cambria"/>
                        </a:rPr>
                        <a:t>Serviços</a:t>
                      </a:r>
                      <a:r>
                        <a:rPr sz="950" spc="-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45" dirty="0">
                          <a:latin typeface="Cambria"/>
                          <a:cs typeface="Cambria"/>
                        </a:rPr>
                        <a:t>Conlübels</a:t>
                      </a:r>
                      <a:r>
                        <a:rPr sz="950" spc="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Pj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" algn="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3.927,00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762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160" algn="r">
                        <a:lnSpc>
                          <a:spcPts val="1100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3.927,O0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970" algn="r">
                        <a:lnSpc>
                          <a:spcPts val="1100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3.927,00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4925" algn="r">
                        <a:lnSpc>
                          <a:spcPts val="1100"/>
                        </a:lnSpc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66675">
                        <a:lnSpc>
                          <a:spcPts val="1125"/>
                        </a:lnSpc>
                      </a:pPr>
                      <a:r>
                        <a:rPr sz="950" spc="-50" dirty="0">
                          <a:latin typeface="Cambria"/>
                          <a:cs typeface="Cambria"/>
                        </a:rPr>
                        <a:t>Serviços</a:t>
                      </a:r>
                      <a:r>
                        <a:rPr sz="950" spc="-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de</a:t>
                      </a:r>
                      <a:r>
                        <a:rPr sz="950" spc="-5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65" dirty="0">
                          <a:latin typeface="Cambria"/>
                          <a:cs typeface="Cambria"/>
                        </a:rPr>
                        <a:t>Pintura</a:t>
                      </a:r>
                      <a:r>
                        <a:rPr sz="950" spc="5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PÇ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540" algn="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80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800">
                        <a:latin typeface="Arial Black"/>
                        <a:cs typeface="Arial Black"/>
                      </a:endParaRPr>
                    </a:p>
                  </a:txBody>
                  <a:tcPr marL="0" marR="0" marT="17145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25"/>
                        </a:lnSpc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" algn="r">
                        <a:lnSpc>
                          <a:spcPts val="1125"/>
                        </a:lnSpc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0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50" spc="-20" dirty="0">
                          <a:latin typeface="Cambria"/>
                          <a:cs typeface="Cambria"/>
                        </a:rPr>
                        <a:t>0,00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2384" algn="r">
                        <a:lnSpc>
                          <a:spcPts val="1125"/>
                        </a:lnSpc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0,0D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marL="66675">
                        <a:lnSpc>
                          <a:spcPts val="1080"/>
                        </a:lnSpc>
                      </a:pPr>
                      <a:r>
                        <a:rPr sz="950" spc="-50" dirty="0">
                          <a:latin typeface="Cambria"/>
                          <a:cs typeface="Cambria"/>
                        </a:rPr>
                        <a:t>Serviços</a:t>
                      </a:r>
                      <a:r>
                        <a:rPr sz="95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0" dirty="0">
                          <a:latin typeface="Cambria"/>
                          <a:cs typeface="Cambria"/>
                        </a:rPr>
                        <a:t>de</a:t>
                      </a:r>
                      <a:r>
                        <a:rPr sz="950" spc="-4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55" dirty="0">
                          <a:latin typeface="Cambria"/>
                          <a:cs typeface="Cambria"/>
                        </a:rPr>
                        <a:t>Serralharia</a:t>
                      </a:r>
                      <a:r>
                        <a:rPr sz="950" spc="6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Pt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" algn="r">
                        <a:lnSpc>
                          <a:spcPts val="1080"/>
                        </a:lnSpc>
                      </a:pPr>
                      <a:r>
                        <a:rPr sz="950" spc="-25" dirty="0">
                          <a:latin typeface="Arial MT"/>
                          <a:cs typeface="Arial MT"/>
                        </a:rPr>
                        <a:t>30O,OO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80"/>
                        </a:lnSpc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spc="-10" dirty="0">
                          <a:latin typeface="Cambria"/>
                          <a:cs typeface="Cambria"/>
                        </a:rPr>
                        <a:t>300,00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spc="-20" dirty="0">
                          <a:latin typeface="Cambria"/>
                          <a:cs typeface="Cambria"/>
                        </a:rPr>
                        <a:t>0,00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spc="-50" dirty="0">
                          <a:latin typeface="Cambria"/>
                          <a:cs typeface="Cambria"/>
                        </a:rPr>
                        <a:t>Serviços</a:t>
                      </a:r>
                      <a:r>
                        <a:rPr sz="950" spc="-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40" dirty="0">
                          <a:latin typeface="Cambria"/>
                          <a:cs typeface="Cambria"/>
                        </a:rPr>
                        <a:t>Gráficos</a:t>
                      </a:r>
                      <a:r>
                        <a:rPr sz="950" spc="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PÇ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540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1g6,98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0.00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525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166,98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166,98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0480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spc="-50" dirty="0">
                          <a:latin typeface="Cambria"/>
                          <a:cs typeface="Cambria"/>
                        </a:rPr>
                        <a:t>Telefone</a:t>
                      </a:r>
                      <a:r>
                        <a:rPr sz="95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50" dirty="0">
                          <a:latin typeface="Cambria"/>
                          <a:cs typeface="Cambria"/>
                        </a:rPr>
                        <a:t>e</a:t>
                      </a:r>
                      <a:r>
                        <a:rPr sz="950" spc="-7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Internet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540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644,68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160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644,68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795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544,68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7465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0,0D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89230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Transportes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39,90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0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39,90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525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39,90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7465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marL="73025" marR="301625" indent="635">
                        <a:lnSpc>
                          <a:spcPts val="950"/>
                        </a:lnSpc>
                        <a:spcBef>
                          <a:spcPts val="175"/>
                        </a:spcBef>
                      </a:pPr>
                      <a:r>
                        <a:rPr sz="950" spc="-65" dirty="0">
                          <a:latin typeface="Cambria"/>
                          <a:cs typeface="Cambria"/>
                        </a:rPr>
                        <a:t>Uniforme,TecIdos</a:t>
                      </a:r>
                      <a:r>
                        <a:rPr sz="950" spc="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dirty="0">
                          <a:latin typeface="Cambria"/>
                          <a:cs typeface="Cambria"/>
                        </a:rPr>
                        <a:t>e 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Av[amentos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850" spc="-20" dirty="0">
                          <a:latin typeface="Cambria"/>
                          <a:cs typeface="Cambria"/>
                        </a:rPr>
                        <a:t>0,00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7112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255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1.045,00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64135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1.045.00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64135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7465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0,0o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64135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94945">
                <a:tc>
                  <a:txBody>
                    <a:bodyPr/>
                    <a:lstStyle/>
                    <a:p>
                      <a:pPr marL="7366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950" spc="-45" dirty="0">
                          <a:latin typeface="Cambria"/>
                          <a:cs typeface="Cambria"/>
                        </a:rPr>
                        <a:t>UfeMfllos</a:t>
                      </a:r>
                      <a:r>
                        <a:rPr sz="950" spc="-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30" dirty="0">
                          <a:latin typeface="Cambria"/>
                          <a:cs typeface="Cambria"/>
                        </a:rPr>
                        <a:t>de</a:t>
                      </a:r>
                      <a:r>
                        <a:rPr sz="95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Cadnha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445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2.327,29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620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160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2.327,29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160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2.3z7,29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2384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950" spc="-20" dirty="0">
                          <a:latin typeface="Arial MT"/>
                          <a:cs typeface="Arial MT"/>
                        </a:rPr>
                        <a:t>0,0D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1270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309245">
                <a:tc>
                  <a:txBody>
                    <a:bodyPr/>
                    <a:lstStyle/>
                    <a:p>
                      <a:pPr marL="74295" marR="401320" indent="-2540">
                        <a:lnSpc>
                          <a:spcPts val="950"/>
                        </a:lnSpc>
                        <a:spcBef>
                          <a:spcPts val="200"/>
                        </a:spcBef>
                      </a:pPr>
                      <a:r>
                        <a:rPr sz="950" spc="-30" dirty="0">
                          <a:latin typeface="Cambria"/>
                          <a:cs typeface="Cambria"/>
                        </a:rPr>
                        <a:t>Vale</a:t>
                      </a:r>
                      <a:r>
                        <a:rPr sz="950" spc="-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70" dirty="0">
                          <a:latin typeface="Cambria"/>
                          <a:cs typeface="Cambria"/>
                        </a:rPr>
                        <a:t>Alimentação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 (empregados)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2540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810" algn="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20.340,00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58419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620" algn="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58419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240" algn="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950" b="1" spc="-80" dirty="0">
                          <a:latin typeface="Courier New"/>
                          <a:cs typeface="Courier New"/>
                        </a:rPr>
                        <a:t>20.340,00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58419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0320" algn="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950" b="1" spc="-75" dirty="0">
                          <a:latin typeface="Courier New"/>
                          <a:cs typeface="Courier New"/>
                        </a:rPr>
                        <a:t>]0.340,00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58419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7465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64135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89230"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Venfllador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620" algn="r">
                        <a:lnSpc>
                          <a:spcPts val="1100"/>
                        </a:lnSpc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r">
                        <a:lnSpc>
                          <a:spcPts val="1125"/>
                        </a:lnSpc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35" algn="r">
                        <a:lnSpc>
                          <a:spcPts val="1125"/>
                        </a:lnSpc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7465" algn="r">
                        <a:lnSpc>
                          <a:spcPts val="1100"/>
                        </a:lnSpc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0,0D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</a:tbl>
          </a:graphicData>
        </a:graphic>
      </p:graphicFrame>
      <p:sp>
        <p:nvSpPr>
          <p:cNvPr id="5" name="object 5"/>
          <p:cNvSpPr/>
          <p:nvPr/>
        </p:nvSpPr>
        <p:spPr>
          <a:xfrm>
            <a:off x="31582" y="45105"/>
            <a:ext cx="0" cy="10194290"/>
          </a:xfrm>
          <a:custGeom>
            <a:avLst/>
            <a:gdLst/>
            <a:ahLst/>
            <a:cxnLst/>
            <a:rect l="l" t="t" r="r" b="b"/>
            <a:pathLst>
              <a:path h="10194290">
                <a:moveTo>
                  <a:pt x="0" y="10193764"/>
                </a:moveTo>
                <a:lnTo>
                  <a:pt x="0" y="0"/>
                </a:lnTo>
              </a:path>
            </a:pathLst>
          </a:custGeom>
          <a:ln w="3175">
            <a:solidFill>
              <a:srgbClr val="1C1C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914400" y="171437"/>
            <a:ext cx="6457950" cy="5934710"/>
            <a:chOff x="914400" y="171437"/>
            <a:chExt cx="6457950" cy="5934710"/>
          </a:xfrm>
        </p:grpSpPr>
        <p:sp>
          <p:nvSpPr>
            <p:cNvPr id="7" name="object 7"/>
            <p:cNvSpPr/>
            <p:nvPr/>
          </p:nvSpPr>
          <p:spPr>
            <a:xfrm>
              <a:off x="7370846" y="171437"/>
              <a:ext cx="0" cy="5934710"/>
            </a:xfrm>
            <a:custGeom>
              <a:avLst/>
              <a:gdLst/>
              <a:ahLst/>
              <a:cxnLst/>
              <a:rect l="l" t="t" r="r" b="b"/>
              <a:pathLst>
                <a:path h="5934710">
                  <a:moveTo>
                    <a:pt x="0" y="5934581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1C1C1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14400" y="227084"/>
              <a:ext cx="6446520" cy="0"/>
            </a:xfrm>
            <a:custGeom>
              <a:avLst/>
              <a:gdLst/>
              <a:ahLst/>
              <a:cxnLst/>
              <a:rect l="l" t="t" r="r" b="b"/>
              <a:pathLst>
                <a:path w="6446520">
                  <a:moveTo>
                    <a:pt x="0" y="0"/>
                  </a:moveTo>
                  <a:lnTo>
                    <a:pt x="6445917" y="0"/>
                  </a:lnTo>
                </a:path>
              </a:pathLst>
            </a:custGeom>
            <a:ln w="3175">
              <a:solidFill>
                <a:srgbClr val="1C1C1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24063" y="34578"/>
            <a:ext cx="5038725" cy="0"/>
          </a:xfrm>
          <a:custGeom>
            <a:avLst/>
            <a:gdLst/>
            <a:ahLst/>
            <a:cxnLst/>
            <a:rect l="l" t="t" r="r" b="b"/>
            <a:pathLst>
              <a:path w="5038725">
                <a:moveTo>
                  <a:pt x="0" y="0"/>
                </a:moveTo>
                <a:lnTo>
                  <a:pt x="5038223" y="0"/>
                </a:lnTo>
              </a:path>
            </a:pathLst>
          </a:custGeom>
          <a:ln w="3175">
            <a:solidFill>
              <a:srgbClr val="1C1C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126331" y="1708472"/>
            <a:ext cx="18415" cy="259079"/>
            <a:chOff x="126331" y="1708472"/>
            <a:chExt cx="18415" cy="259079"/>
          </a:xfrm>
        </p:grpSpPr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6331" y="1816756"/>
              <a:ext cx="18047" cy="150394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6331" y="1708472"/>
              <a:ext cx="18047" cy="66173"/>
            </a:xfrm>
            <a:prstGeom prst="rect">
              <a:avLst/>
            </a:prstGeom>
          </p:spPr>
        </p:pic>
      </p:grpSp>
      <p:pic>
        <p:nvPicPr>
          <p:cNvPr id="13" name="object 1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508585" y="3862126"/>
            <a:ext cx="409073" cy="90236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532647" y="8927424"/>
            <a:ext cx="403057" cy="96252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368842" y="1762615"/>
            <a:ext cx="1124952" cy="102268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499811" y="3856111"/>
            <a:ext cx="403057" cy="90236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608095" y="8139355"/>
            <a:ext cx="312821" cy="90236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7321217" y="5161538"/>
            <a:ext cx="42110" cy="66173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20315" y="1431746"/>
            <a:ext cx="24063" cy="84221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685800" y="4716368"/>
            <a:ext cx="306805" cy="90236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5522495" y="3182342"/>
            <a:ext cx="204536" cy="96252"/>
          </a:xfrm>
          <a:prstGeom prst="rect">
            <a:avLst/>
          </a:prstGeom>
        </p:spPr>
      </p:pic>
      <p:sp>
        <p:nvSpPr>
          <p:cNvPr id="22" name="object 22"/>
          <p:cNvSpPr txBox="1"/>
          <p:nvPr/>
        </p:nvSpPr>
        <p:spPr>
          <a:xfrm>
            <a:off x="6492731" y="9911340"/>
            <a:ext cx="410209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35" dirty="0">
                <a:latin typeface="Arial MT"/>
                <a:cs typeface="Arial MT"/>
              </a:rPr>
              <a:t>Pág.3/4</a:t>
            </a:r>
            <a:endParaRPr sz="95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33637" y="6448887"/>
            <a:ext cx="2346158" cy="216568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98821" y="4800560"/>
            <a:ext cx="2346158" cy="108284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4409574" y="10339598"/>
            <a:ext cx="1356995" cy="0"/>
          </a:xfrm>
          <a:custGeom>
            <a:avLst/>
            <a:gdLst/>
            <a:ahLst/>
            <a:cxnLst/>
            <a:rect l="l" t="t" r="r" b="b"/>
            <a:pathLst>
              <a:path w="1356995">
                <a:moveTo>
                  <a:pt x="0" y="0"/>
                </a:moveTo>
                <a:lnTo>
                  <a:pt x="1356560" y="0"/>
                </a:lnTo>
              </a:path>
            </a:pathLst>
          </a:custGeom>
          <a:ln w="15039">
            <a:solidFill>
              <a:srgbClr val="6B6B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907506" y="10333582"/>
            <a:ext cx="1477010" cy="0"/>
          </a:xfrm>
          <a:custGeom>
            <a:avLst/>
            <a:gdLst/>
            <a:ahLst/>
            <a:cxnLst/>
            <a:rect l="l" t="t" r="r" b="b"/>
            <a:pathLst>
              <a:path w="1477009">
                <a:moveTo>
                  <a:pt x="0" y="0"/>
                </a:moveTo>
                <a:lnTo>
                  <a:pt x="1476876" y="0"/>
                </a:lnTo>
              </a:path>
            </a:pathLst>
          </a:custGeom>
          <a:ln w="15039">
            <a:solidFill>
              <a:srgbClr val="6B6B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800601" y="7127168"/>
            <a:ext cx="1994535" cy="0"/>
          </a:xfrm>
          <a:custGeom>
            <a:avLst/>
            <a:gdLst/>
            <a:ahLst/>
            <a:cxnLst/>
            <a:rect l="l" t="t" r="r" b="b"/>
            <a:pathLst>
              <a:path w="1994534">
                <a:moveTo>
                  <a:pt x="0" y="0"/>
                </a:moveTo>
                <a:lnTo>
                  <a:pt x="1994233" y="0"/>
                </a:lnTo>
              </a:path>
            </a:pathLst>
          </a:custGeom>
          <a:ln w="15039">
            <a:solidFill>
              <a:srgbClr val="6770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445669" y="6880519"/>
            <a:ext cx="2343150" cy="0"/>
          </a:xfrm>
          <a:custGeom>
            <a:avLst/>
            <a:gdLst/>
            <a:ahLst/>
            <a:cxnLst/>
            <a:rect l="l" t="t" r="r" b="b"/>
            <a:pathLst>
              <a:path w="2343150">
                <a:moveTo>
                  <a:pt x="0" y="0"/>
                </a:moveTo>
                <a:lnTo>
                  <a:pt x="2343149" y="0"/>
                </a:lnTo>
              </a:path>
            </a:pathLst>
          </a:custGeom>
          <a:ln w="15039">
            <a:solidFill>
              <a:srgbClr val="7070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616869" y="5563062"/>
            <a:ext cx="2283460" cy="0"/>
          </a:xfrm>
          <a:custGeom>
            <a:avLst/>
            <a:gdLst/>
            <a:ahLst/>
            <a:cxnLst/>
            <a:rect l="l" t="t" r="r" b="b"/>
            <a:pathLst>
              <a:path w="2283460">
                <a:moveTo>
                  <a:pt x="0" y="0"/>
                </a:moveTo>
                <a:lnTo>
                  <a:pt x="2282991" y="0"/>
                </a:lnTo>
              </a:path>
            </a:pathLst>
          </a:custGeom>
          <a:ln w="15039">
            <a:solidFill>
              <a:srgbClr val="60647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634665" y="757951"/>
          <a:ext cx="6336030" cy="24085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60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96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23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8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156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9230">
                <a:tc gridSpan="6">
                  <a:txBody>
                    <a:bodyPr/>
                    <a:lstStyle/>
                    <a:p>
                      <a:pPr marR="18415"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900" spc="-150" dirty="0">
                          <a:solidFill>
                            <a:srgbClr val="383838"/>
                          </a:solidFill>
                          <a:latin typeface="Arial Black"/>
                          <a:cs typeface="Arial Black"/>
                        </a:rPr>
                        <a:t>DEMONSTRATIVO</a:t>
                      </a:r>
                      <a:r>
                        <a:rPr sz="900" spc="130" dirty="0">
                          <a:solidFill>
                            <a:srgbClr val="383838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80" dirty="0">
                          <a:solidFill>
                            <a:srgbClr val="3D3D3D"/>
                          </a:solidFill>
                          <a:latin typeface="Arial Black"/>
                          <a:cs typeface="Arial Black"/>
                        </a:rPr>
                        <a:t>DM</a:t>
                      </a:r>
                      <a:r>
                        <a:rPr sz="900" spc="-55" dirty="0">
                          <a:solidFill>
                            <a:srgbClr val="3D3D3D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160" dirty="0">
                          <a:solidFill>
                            <a:srgbClr val="3F3F3F"/>
                          </a:solidFill>
                          <a:latin typeface="Arial Black"/>
                          <a:cs typeface="Arial Black"/>
                        </a:rPr>
                        <a:t>DESPESAS</a:t>
                      </a:r>
                      <a:r>
                        <a:rPr sz="900" spc="100" dirty="0">
                          <a:solidFill>
                            <a:srgbClr val="3F3F3F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140" dirty="0">
                          <a:solidFill>
                            <a:srgbClr val="3A3A3A"/>
                          </a:solidFill>
                          <a:latin typeface="Arial Black"/>
                          <a:cs typeface="Arial Black"/>
                        </a:rPr>
                        <a:t>INCORRIDAS</a:t>
                      </a:r>
                      <a:r>
                        <a:rPr sz="900" spc="130" dirty="0">
                          <a:solidFill>
                            <a:srgbClr val="3A3A3A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135" dirty="0">
                          <a:solidFill>
                            <a:srgbClr val="4D4D4D"/>
                          </a:solidFill>
                          <a:latin typeface="Arial Black"/>
                          <a:cs typeface="Arial Black"/>
                        </a:rPr>
                        <a:t>NO</a:t>
                      </a:r>
                      <a:r>
                        <a:rPr sz="900" spc="-50" dirty="0">
                          <a:solidFill>
                            <a:srgbClr val="4D4D4D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45" dirty="0">
                          <a:solidFill>
                            <a:srgbClr val="424242"/>
                          </a:solidFill>
                          <a:latin typeface="Arial Black"/>
                          <a:cs typeface="Arial Black"/>
                        </a:rPr>
                        <a:t>EXERCICIO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13335" marB="0">
                    <a:lnL w="9525">
                      <a:solidFill>
                        <a:srgbClr val="5B5B5B"/>
                      </a:solidFill>
                      <a:prstDash val="solid"/>
                    </a:lnL>
                    <a:lnR w="9525">
                      <a:solidFill>
                        <a:srgbClr val="5B5B5B"/>
                      </a:solidFill>
                      <a:prstDash val="solid"/>
                    </a:lnR>
                    <a:lnT w="9525">
                      <a:solidFill>
                        <a:srgbClr val="5B5B5B"/>
                      </a:solidFill>
                      <a:prstDash val="solid"/>
                    </a:lnT>
                    <a:lnB w="9525">
                      <a:solidFill>
                        <a:srgbClr val="5B5B5B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58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09880" marR="224154" indent="-65405">
                        <a:lnSpc>
                          <a:spcPct val="87100"/>
                        </a:lnSpc>
                      </a:pPr>
                      <a:r>
                        <a:rPr sz="900" spc="-155" dirty="0">
                          <a:solidFill>
                            <a:srgbClr val="444444"/>
                          </a:solidFill>
                          <a:latin typeface="Arial Black"/>
                          <a:cs typeface="Arial Black"/>
                        </a:rPr>
                        <a:t>C/XTfiGORlA</a:t>
                      </a:r>
                      <a:r>
                        <a:rPr sz="900" spc="120" dirty="0">
                          <a:solidFill>
                            <a:srgbClr val="444444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125" dirty="0">
                          <a:solidFill>
                            <a:srgbClr val="424242"/>
                          </a:solidFill>
                          <a:latin typeface="Arial Black"/>
                          <a:cs typeface="Arial Black"/>
                        </a:rPr>
                        <a:t>OU</a:t>
                      </a:r>
                      <a:r>
                        <a:rPr sz="900" spc="500" dirty="0">
                          <a:solidFill>
                            <a:srgbClr val="424242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120" dirty="0">
                          <a:solidFill>
                            <a:srgbClr val="3F3F3F"/>
                          </a:solidFill>
                          <a:latin typeface="Arial Black"/>
                          <a:cs typeface="Arial Black"/>
                        </a:rPr>
                        <a:t>FINALIDADE </a:t>
                      </a:r>
                      <a:r>
                        <a:rPr sz="850" spc="-40" dirty="0">
                          <a:solidFill>
                            <a:srgbClr val="383838"/>
                          </a:solidFill>
                          <a:latin typeface="Arial Black"/>
                          <a:cs typeface="Arial Black"/>
                        </a:rPr>
                        <a:t>pA</a:t>
                      </a:r>
                      <a:r>
                        <a:rPr sz="850" spc="-35" dirty="0">
                          <a:solidFill>
                            <a:srgbClr val="383838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850" spc="-30" dirty="0">
                          <a:solidFill>
                            <a:srgbClr val="3D3D3D"/>
                          </a:solidFill>
                          <a:latin typeface="Arial Black"/>
                          <a:cs typeface="Arial Black"/>
                        </a:rPr>
                        <a:t>DESPESA</a:t>
                      </a:r>
                      <a:endParaRPr sz="85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L w="9525">
                      <a:solidFill>
                        <a:srgbClr val="5B5B5B"/>
                      </a:solidFill>
                      <a:prstDash val="solid"/>
                    </a:lnL>
                    <a:lnR w="9525">
                      <a:solidFill>
                        <a:srgbClr val="5B5B5B"/>
                      </a:solidFill>
                      <a:prstDash val="solid"/>
                    </a:lnR>
                    <a:lnT w="9525">
                      <a:solidFill>
                        <a:srgbClr val="5B5B5B"/>
                      </a:solidFill>
                      <a:prstDash val="solid"/>
                    </a:lnT>
                    <a:lnB w="9525">
                      <a:solidFill>
                        <a:srgbClr val="5B5B5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ts val="880"/>
                        </a:lnSpc>
                      </a:pPr>
                      <a:r>
                        <a:rPr sz="850" spc="-10" dirty="0">
                          <a:solidFill>
                            <a:srgbClr val="232323"/>
                          </a:solidFill>
                          <a:latin typeface="Arial Black"/>
                          <a:cs typeface="Arial Black"/>
                        </a:rPr>
                        <a:t>DESPESAS</a:t>
                      </a:r>
                      <a:endParaRPr sz="850">
                        <a:latin typeface="Arial Black"/>
                        <a:cs typeface="Arial Black"/>
                      </a:endParaRPr>
                    </a:p>
                    <a:p>
                      <a:pPr marL="15240" algn="ctr">
                        <a:lnSpc>
                          <a:spcPts val="1130"/>
                        </a:lnSpc>
                      </a:pPr>
                      <a:r>
                        <a:rPr sz="1100" spc="-120" dirty="0">
                          <a:solidFill>
                            <a:srgbClr val="3D3D3D"/>
                          </a:solidFill>
                          <a:latin typeface="Arial Black"/>
                          <a:cs typeface="Arial Black"/>
                        </a:rPr>
                        <a:t>cozfTxaiuzsDA5</a:t>
                      </a:r>
                      <a:endParaRPr sz="1100">
                        <a:latin typeface="Arial Black"/>
                        <a:cs typeface="Arial Black"/>
                      </a:endParaRPr>
                    </a:p>
                    <a:p>
                      <a:pPr marL="635" algn="ctr">
                        <a:lnSpc>
                          <a:spcPts val="925"/>
                        </a:lnSpc>
                      </a:pPr>
                      <a:r>
                        <a:rPr sz="900" spc="-160" dirty="0">
                          <a:solidFill>
                            <a:srgbClr val="494949"/>
                          </a:solidFill>
                          <a:latin typeface="Arial Black"/>
                          <a:cs typeface="Arial Black"/>
                        </a:rPr>
                        <a:t>NESTE</a:t>
                      </a:r>
                      <a:r>
                        <a:rPr sz="900" spc="-35" dirty="0">
                          <a:solidFill>
                            <a:srgbClr val="494949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50" dirty="0">
                          <a:solidFill>
                            <a:srgbClr val="414141"/>
                          </a:solidFill>
                          <a:latin typeface="Arial Black"/>
                          <a:cs typeface="Arial Black"/>
                        </a:rPr>
                        <a:t>EXERCICIO</a:t>
                      </a:r>
                      <a:endParaRPr sz="900">
                        <a:latin typeface="Arial Black"/>
                        <a:cs typeface="Arial Black"/>
                      </a:endParaRPr>
                    </a:p>
                    <a:p>
                      <a:pPr marL="13970" algn="ctr">
                        <a:lnSpc>
                          <a:spcPts val="1035"/>
                        </a:lnSpc>
                      </a:pPr>
                      <a:r>
                        <a:rPr sz="950" spc="-20" dirty="0">
                          <a:solidFill>
                            <a:srgbClr val="4F4F4F"/>
                          </a:solidFill>
                          <a:latin typeface="Arial Black"/>
                          <a:cs typeface="Arial Black"/>
                        </a:rPr>
                        <a:t>(R$)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69850" marB="0">
                    <a:lnL w="9525">
                      <a:solidFill>
                        <a:srgbClr val="5B5B5B"/>
                      </a:solidFill>
                      <a:prstDash val="solid"/>
                    </a:lnL>
                    <a:lnR w="9525">
                      <a:solidFill>
                        <a:srgbClr val="5B5B5B"/>
                      </a:solidFill>
                      <a:prstDash val="solid"/>
                    </a:lnR>
                    <a:lnT w="9525">
                      <a:solidFill>
                        <a:srgbClr val="5B5B5B"/>
                      </a:solidFill>
                      <a:prstDash val="solid"/>
                    </a:lnT>
                    <a:lnB w="9525">
                      <a:solidFill>
                        <a:srgbClr val="5B5B5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135" marR="66675" indent="8890" algn="ctr">
                        <a:lnSpc>
                          <a:spcPct val="85700"/>
                        </a:lnSpc>
                        <a:spcBef>
                          <a:spcPts val="190"/>
                        </a:spcBef>
                      </a:pPr>
                      <a:r>
                        <a:rPr sz="900" spc="-40" dirty="0">
                          <a:solidFill>
                            <a:srgbClr val="424242"/>
                          </a:solidFill>
                          <a:latin typeface="Arial Black"/>
                          <a:cs typeface="Arial Black"/>
                        </a:rPr>
                        <a:t>DESPESAS </a:t>
                      </a:r>
                      <a:r>
                        <a:rPr sz="950" spc="-145" dirty="0">
                          <a:solidFill>
                            <a:srgbClr val="3D3D3D"/>
                          </a:solidFill>
                          <a:latin typeface="Arial Black"/>
                          <a:cs typeface="Arial Black"/>
                        </a:rPr>
                        <a:t>CONTAglLlZADM</a:t>
                      </a:r>
                      <a:r>
                        <a:rPr sz="950" spc="500" dirty="0">
                          <a:solidFill>
                            <a:srgbClr val="3D3D3D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235" dirty="0">
                          <a:solidFill>
                            <a:srgbClr val="424242"/>
                          </a:solidFill>
                          <a:latin typeface="Arial Black"/>
                          <a:cs typeface="Arial Black"/>
                        </a:rPr>
                        <a:t>EIA</a:t>
                      </a:r>
                      <a:r>
                        <a:rPr sz="950" spc="40" dirty="0">
                          <a:solidFill>
                            <a:srgbClr val="424242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10" dirty="0">
                          <a:solidFill>
                            <a:srgbClr val="414141"/>
                          </a:solidFill>
                          <a:latin typeface="Arial Black"/>
                          <a:cs typeface="Arial Black"/>
                        </a:rPr>
                        <a:t>EXEBCiCIOS </a:t>
                      </a:r>
                      <a:r>
                        <a:rPr sz="1000" spc="-240" dirty="0">
                          <a:solidFill>
                            <a:srgbClr val="414141"/>
                          </a:solidFill>
                          <a:latin typeface="Arial Black"/>
                          <a:cs typeface="Arial Black"/>
                        </a:rPr>
                        <a:t>ANTERIORES</a:t>
                      </a:r>
                      <a:r>
                        <a:rPr sz="1000" spc="130" dirty="0">
                          <a:solidFill>
                            <a:srgbClr val="414141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350" dirty="0">
                          <a:solidFill>
                            <a:srgbClr val="484848"/>
                          </a:solidFill>
                          <a:latin typeface="Arial Black"/>
                          <a:cs typeface="Arial Black"/>
                        </a:rPr>
                        <a:t>E</a:t>
                      </a:r>
                      <a:r>
                        <a:rPr sz="1000" spc="500" dirty="0">
                          <a:solidFill>
                            <a:srgbClr val="484848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150" dirty="0">
                          <a:solidFill>
                            <a:srgbClr val="565656"/>
                          </a:solidFill>
                          <a:latin typeface="Arial Black"/>
                          <a:cs typeface="Arial Black"/>
                        </a:rPr>
                        <a:t>PAGAS</a:t>
                      </a:r>
                      <a:r>
                        <a:rPr sz="900" spc="50" dirty="0">
                          <a:solidFill>
                            <a:srgbClr val="565656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10" dirty="0">
                          <a:solidFill>
                            <a:srgbClr val="3F3F3F"/>
                          </a:solidFill>
                          <a:latin typeface="Arial Black"/>
                          <a:cs typeface="Arial Black"/>
                        </a:rPr>
                        <a:t>NEOTE</a:t>
                      </a:r>
                      <a:endParaRPr sz="900">
                        <a:latin typeface="Arial Black"/>
                        <a:cs typeface="Arial Black"/>
                      </a:endParaRPr>
                    </a:p>
                    <a:p>
                      <a:pPr algn="ctr">
                        <a:lnSpc>
                          <a:spcPts val="875"/>
                        </a:lnSpc>
                      </a:pPr>
                      <a:r>
                        <a:rPr sz="950" spc="-190" dirty="0">
                          <a:solidFill>
                            <a:srgbClr val="3D3D3D"/>
                          </a:solidFill>
                          <a:latin typeface="Arial Black"/>
                          <a:cs typeface="Arial Black"/>
                        </a:rPr>
                        <a:t>EXERCICIO</a:t>
                      </a:r>
                      <a:r>
                        <a:rPr sz="950" spc="120" dirty="0">
                          <a:solidFill>
                            <a:srgbClr val="3D3D3D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20" dirty="0">
                          <a:solidFill>
                            <a:srgbClr val="444444"/>
                          </a:solidFill>
                          <a:latin typeface="Arial Black"/>
                          <a:cs typeface="Arial Black"/>
                        </a:rPr>
                        <a:t>IR$)</a:t>
                      </a:r>
                      <a:endParaRPr sz="950">
                        <a:latin typeface="Arial Black"/>
                        <a:cs typeface="Arial Black"/>
                      </a:endParaRPr>
                    </a:p>
                    <a:p>
                      <a:pPr marL="10160" algn="ctr">
                        <a:lnSpc>
                          <a:spcPts val="1030"/>
                        </a:lnSpc>
                      </a:pPr>
                      <a:r>
                        <a:rPr sz="950" spc="-25" dirty="0">
                          <a:solidFill>
                            <a:srgbClr val="494949"/>
                          </a:solidFill>
                          <a:latin typeface="Arial Black"/>
                          <a:cs typeface="Arial Black"/>
                        </a:rPr>
                        <a:t>(Hl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24130" marB="0">
                    <a:lnL w="9525">
                      <a:solidFill>
                        <a:srgbClr val="5B5B5B"/>
                      </a:solidFill>
                      <a:prstDash val="solid"/>
                    </a:lnL>
                    <a:lnR w="9525">
                      <a:solidFill>
                        <a:srgbClr val="5B5B5B"/>
                      </a:solidFill>
                      <a:prstDash val="solid"/>
                    </a:lnR>
                    <a:lnT w="9525">
                      <a:solidFill>
                        <a:srgbClr val="5B5B5B"/>
                      </a:solidFill>
                      <a:prstDash val="solid"/>
                    </a:lnT>
                    <a:lnB w="9525">
                      <a:solidFill>
                        <a:srgbClr val="5B5B5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" marR="16510" indent="-17780" algn="ctr">
                        <a:lnSpc>
                          <a:spcPts val="969"/>
                        </a:lnSpc>
                        <a:spcBef>
                          <a:spcPts val="160"/>
                        </a:spcBef>
                      </a:pPr>
                      <a:r>
                        <a:rPr sz="900" spc="-40" dirty="0">
                          <a:solidFill>
                            <a:srgbClr val="3F3F3F"/>
                          </a:solidFill>
                          <a:latin typeface="Arial Black"/>
                          <a:cs typeface="Arial Black"/>
                        </a:rPr>
                        <a:t>DESPESAS </a:t>
                      </a:r>
                      <a:r>
                        <a:rPr sz="950" spc="-175" dirty="0">
                          <a:solidFill>
                            <a:srgbClr val="414141"/>
                          </a:solidFill>
                          <a:latin typeface="Arial Black"/>
                          <a:cs typeface="Arial Black"/>
                        </a:rPr>
                        <a:t>CONTABILIZADAS</a:t>
                      </a:r>
                      <a:r>
                        <a:rPr sz="950" spc="-10" dirty="0">
                          <a:solidFill>
                            <a:srgbClr val="414141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0" dirty="0">
                          <a:solidFill>
                            <a:srgbClr val="424242"/>
                          </a:solidFill>
                          <a:latin typeface="Arial Black"/>
                          <a:cs typeface="Arial Black"/>
                        </a:rPr>
                        <a:t>NESTE</a:t>
                      </a:r>
                      <a:endParaRPr sz="950">
                        <a:latin typeface="Arial Black"/>
                        <a:cs typeface="Arial Black"/>
                      </a:endParaRPr>
                    </a:p>
                    <a:p>
                      <a:pPr marL="4445" algn="ctr">
                        <a:lnSpc>
                          <a:spcPts val="950"/>
                        </a:lnSpc>
                      </a:pPr>
                      <a:r>
                        <a:rPr sz="1000" spc="-220" dirty="0">
                          <a:solidFill>
                            <a:srgbClr val="363636"/>
                          </a:solidFill>
                          <a:latin typeface="Arial Black"/>
                          <a:cs typeface="Arial Black"/>
                        </a:rPr>
                        <a:t>EXERCiCIO</a:t>
                      </a:r>
                      <a:r>
                        <a:rPr sz="1000" spc="100" dirty="0">
                          <a:solidFill>
                            <a:srgbClr val="363636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50" dirty="0">
                          <a:solidFill>
                            <a:srgbClr val="4D4D4D"/>
                          </a:solidFill>
                          <a:latin typeface="Arial Black"/>
                          <a:cs typeface="Arial Black"/>
                        </a:rPr>
                        <a:t>E</a:t>
                      </a:r>
                      <a:endParaRPr sz="1000">
                        <a:latin typeface="Arial Black"/>
                        <a:cs typeface="Arial Black"/>
                      </a:endParaRPr>
                    </a:p>
                    <a:p>
                      <a:pPr algn="ctr">
                        <a:lnSpc>
                          <a:spcPts val="925"/>
                        </a:lnSpc>
                      </a:pPr>
                      <a:r>
                        <a:rPr sz="900" spc="-165" dirty="0">
                          <a:solidFill>
                            <a:srgbClr val="3D3D3D"/>
                          </a:solidFill>
                          <a:latin typeface="Arial Black"/>
                          <a:cs typeface="Arial Black"/>
                        </a:rPr>
                        <a:t>PAGAS</a:t>
                      </a:r>
                      <a:r>
                        <a:rPr sz="900" spc="75" dirty="0">
                          <a:solidFill>
                            <a:srgbClr val="3D3D3D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20" dirty="0">
                          <a:solidFill>
                            <a:srgbClr val="424242"/>
                          </a:solidFill>
                          <a:latin typeface="Arial Black"/>
                          <a:cs typeface="Arial Black"/>
                        </a:rPr>
                        <a:t>NESTE</a:t>
                      </a:r>
                      <a:endParaRPr sz="900">
                        <a:latin typeface="Arial Black"/>
                        <a:cs typeface="Arial Black"/>
                      </a:endParaRPr>
                    </a:p>
                    <a:p>
                      <a:pPr marL="7620" algn="ctr">
                        <a:lnSpc>
                          <a:spcPts val="950"/>
                        </a:lnSpc>
                      </a:pPr>
                      <a:r>
                        <a:rPr sz="950" spc="-190" dirty="0">
                          <a:solidFill>
                            <a:srgbClr val="3A3A3A"/>
                          </a:solidFill>
                          <a:latin typeface="Arial Black"/>
                          <a:cs typeface="Arial Black"/>
                        </a:rPr>
                        <a:t>EXERCICIO</a:t>
                      </a:r>
                      <a:r>
                        <a:rPr sz="950" spc="70" dirty="0">
                          <a:solidFill>
                            <a:srgbClr val="3A3A3A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20" dirty="0">
                          <a:solidFill>
                            <a:srgbClr val="3F3F3F"/>
                          </a:solidFill>
                          <a:latin typeface="Arial Black"/>
                          <a:cs typeface="Arial Black"/>
                        </a:rPr>
                        <a:t>IREI</a:t>
                      </a:r>
                      <a:endParaRPr sz="950">
                        <a:latin typeface="Arial Black"/>
                        <a:cs typeface="Arial Black"/>
                      </a:endParaRPr>
                    </a:p>
                    <a:p>
                      <a:pPr marL="10795" algn="ctr">
                        <a:lnSpc>
                          <a:spcPts val="1030"/>
                        </a:lnSpc>
                      </a:pPr>
                      <a:r>
                        <a:rPr sz="950" spc="-25" dirty="0">
                          <a:solidFill>
                            <a:srgbClr val="3F3F3F"/>
                          </a:solidFill>
                          <a:latin typeface="Arial Black"/>
                          <a:cs typeface="Arial Black"/>
                        </a:rPr>
                        <a:t>(fl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20320" marB="0">
                    <a:lnL w="9525">
                      <a:solidFill>
                        <a:srgbClr val="5B5B5B"/>
                      </a:solidFill>
                      <a:prstDash val="solid"/>
                    </a:lnL>
                    <a:lnR w="9525">
                      <a:solidFill>
                        <a:srgbClr val="5B5B5B"/>
                      </a:solidFill>
                      <a:prstDash val="solid"/>
                    </a:lnR>
                    <a:lnT w="9525">
                      <a:solidFill>
                        <a:srgbClr val="5B5B5B"/>
                      </a:solidFill>
                      <a:prstDash val="solid"/>
                    </a:lnT>
                    <a:lnB w="9525">
                      <a:solidFill>
                        <a:srgbClr val="5B5B5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1594" marR="57150" indent="5715" algn="ctr">
                        <a:lnSpc>
                          <a:spcPct val="89400"/>
                        </a:lnSpc>
                        <a:spcBef>
                          <a:spcPts val="690"/>
                        </a:spcBef>
                      </a:pPr>
                      <a:r>
                        <a:rPr sz="850" spc="-135" dirty="0">
                          <a:solidFill>
                            <a:srgbClr val="494949"/>
                          </a:solidFill>
                          <a:latin typeface="Arial Black"/>
                          <a:cs typeface="Arial Black"/>
                        </a:rPr>
                        <a:t>TOYAL</a:t>
                      </a:r>
                      <a:r>
                        <a:rPr sz="850" spc="55" dirty="0">
                          <a:solidFill>
                            <a:srgbClr val="494949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850" spc="-25" dirty="0">
                          <a:solidFill>
                            <a:srgbClr val="4D4D4D"/>
                          </a:solidFill>
                          <a:latin typeface="Arial Black"/>
                          <a:cs typeface="Arial Black"/>
                        </a:rPr>
                        <a:t>OE </a:t>
                      </a:r>
                      <a:r>
                        <a:rPr sz="900" spc="-30" dirty="0">
                          <a:solidFill>
                            <a:srgbClr val="3A3A3A"/>
                          </a:solidFill>
                          <a:latin typeface="Arial Black"/>
                          <a:cs typeface="Arial Black"/>
                        </a:rPr>
                        <a:t>DESPESAS </a:t>
                      </a:r>
                      <a:r>
                        <a:rPr sz="950" spc="-200" dirty="0">
                          <a:solidFill>
                            <a:srgbClr val="3D3D3D"/>
                          </a:solidFill>
                          <a:latin typeface="Arial Black"/>
                          <a:cs typeface="Arial Black"/>
                        </a:rPr>
                        <a:t>PAGAS</a:t>
                      </a:r>
                      <a:r>
                        <a:rPr sz="950" spc="15" dirty="0">
                          <a:solidFill>
                            <a:srgbClr val="3D3D3D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70" dirty="0">
                          <a:solidFill>
                            <a:srgbClr val="414141"/>
                          </a:solidFill>
                          <a:latin typeface="Arial Black"/>
                          <a:cs typeface="Arial Black"/>
                        </a:rPr>
                        <a:t>NESTfi</a:t>
                      </a:r>
                      <a:endParaRPr sz="950">
                        <a:latin typeface="Arial Black"/>
                        <a:cs typeface="Arial Black"/>
                      </a:endParaRPr>
                    </a:p>
                    <a:p>
                      <a:pPr algn="ctr">
                        <a:lnSpc>
                          <a:spcPts val="880"/>
                        </a:lnSpc>
                      </a:pPr>
                      <a:r>
                        <a:rPr sz="900" spc="-50" dirty="0">
                          <a:solidFill>
                            <a:srgbClr val="333333"/>
                          </a:solidFill>
                          <a:latin typeface="Arial Black"/>
                          <a:cs typeface="Arial Black"/>
                        </a:rPr>
                        <a:t>EXERCÍCIO</a:t>
                      </a:r>
                      <a:endParaRPr sz="900">
                        <a:latin typeface="Arial Black"/>
                        <a:cs typeface="Arial Black"/>
                      </a:endParaRPr>
                    </a:p>
                    <a:p>
                      <a:pPr marL="3175" algn="ctr">
                        <a:lnSpc>
                          <a:spcPts val="990"/>
                        </a:lnSpc>
                      </a:pPr>
                      <a:r>
                        <a:rPr sz="950" spc="-20" dirty="0">
                          <a:solidFill>
                            <a:srgbClr val="444444"/>
                          </a:solidFill>
                          <a:latin typeface="Arial Black"/>
                          <a:cs typeface="Arial Black"/>
                        </a:rPr>
                        <a:t>(RG)</a:t>
                      </a:r>
                      <a:endParaRPr sz="950">
                        <a:latin typeface="Arial Black"/>
                        <a:cs typeface="Arial Black"/>
                      </a:endParaRPr>
                    </a:p>
                    <a:p>
                      <a:pPr marL="8890" algn="ctr">
                        <a:lnSpc>
                          <a:spcPts val="975"/>
                        </a:lnSpc>
                      </a:pPr>
                      <a:r>
                        <a:rPr sz="850" dirty="0">
                          <a:solidFill>
                            <a:srgbClr val="464646"/>
                          </a:solidFill>
                          <a:latin typeface="Arial Black"/>
                          <a:cs typeface="Arial Black"/>
                        </a:rPr>
                        <a:t>{j-</a:t>
                      </a:r>
                      <a:r>
                        <a:rPr sz="850" spc="-20" dirty="0">
                          <a:solidFill>
                            <a:srgbClr val="464646"/>
                          </a:solidFill>
                          <a:latin typeface="Arial Black"/>
                          <a:cs typeface="Arial Black"/>
                        </a:rPr>
                        <a:t>H+I)</a:t>
                      </a:r>
                      <a:endParaRPr sz="850">
                        <a:latin typeface="Arial Black"/>
                        <a:cs typeface="Arial Black"/>
                      </a:endParaRPr>
                    </a:p>
                  </a:txBody>
                  <a:tcPr marL="0" marR="0" marT="87630" marB="0">
                    <a:lnL w="9525">
                      <a:solidFill>
                        <a:srgbClr val="5B5B5B"/>
                      </a:solidFill>
                      <a:prstDash val="solid"/>
                    </a:lnL>
                    <a:lnR w="9525">
                      <a:solidFill>
                        <a:srgbClr val="5B5B5B"/>
                      </a:solidFill>
                      <a:prstDash val="solid"/>
                    </a:lnR>
                    <a:lnT w="9525">
                      <a:solidFill>
                        <a:srgbClr val="5B5B5B"/>
                      </a:solidFill>
                      <a:prstDash val="solid"/>
                    </a:lnT>
                    <a:lnB w="9525">
                      <a:solidFill>
                        <a:srgbClr val="5B5B5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980" marR="98425" indent="-4445" algn="ctr">
                        <a:lnSpc>
                          <a:spcPct val="89400"/>
                        </a:lnSpc>
                        <a:spcBef>
                          <a:spcPts val="690"/>
                        </a:spcBef>
                      </a:pPr>
                      <a:r>
                        <a:rPr sz="850" spc="-10" dirty="0">
                          <a:solidFill>
                            <a:srgbClr val="3F3F3F"/>
                          </a:solidFill>
                          <a:latin typeface="Arial Black"/>
                          <a:cs typeface="Arial Black"/>
                        </a:rPr>
                        <a:t>DESPESAS </a:t>
                      </a:r>
                      <a:r>
                        <a:rPr sz="900" spc="-135" dirty="0">
                          <a:solidFill>
                            <a:srgbClr val="3D3D3D"/>
                          </a:solidFill>
                          <a:latin typeface="Arial Black"/>
                          <a:cs typeface="Arial Black"/>
                        </a:rPr>
                        <a:t>CONTABILIZADAS</a:t>
                      </a:r>
                      <a:r>
                        <a:rPr sz="900" spc="500" dirty="0">
                          <a:solidFill>
                            <a:srgbClr val="3D3D3D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75" dirty="0">
                          <a:solidFill>
                            <a:srgbClr val="484848"/>
                          </a:solidFill>
                          <a:latin typeface="Arial Black"/>
                          <a:cs typeface="Arial Black"/>
                        </a:rPr>
                        <a:t>NESTfi</a:t>
                      </a:r>
                      <a:r>
                        <a:rPr sz="950" spc="55" dirty="0">
                          <a:solidFill>
                            <a:srgbClr val="484848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65" dirty="0">
                          <a:solidFill>
                            <a:srgbClr val="3D3D3D"/>
                          </a:solidFill>
                          <a:latin typeface="Arial Black"/>
                          <a:cs typeface="Arial Black"/>
                        </a:rPr>
                        <a:t>EXERCiClO</a:t>
                      </a:r>
                      <a:endParaRPr sz="950">
                        <a:latin typeface="Arial Black"/>
                        <a:cs typeface="Arial Black"/>
                      </a:endParaRPr>
                    </a:p>
                    <a:p>
                      <a:pPr marL="135890" marR="138430" indent="1270" algn="ctr">
                        <a:lnSpc>
                          <a:spcPct val="86200"/>
                        </a:lnSpc>
                        <a:spcBef>
                          <a:spcPts val="55"/>
                        </a:spcBef>
                      </a:pPr>
                      <a:r>
                        <a:rPr sz="900" spc="-155" dirty="0">
                          <a:solidFill>
                            <a:srgbClr val="797979"/>
                          </a:solidFill>
                          <a:latin typeface="Arial Black"/>
                          <a:cs typeface="Arial Black"/>
                        </a:rPr>
                        <a:t>A</a:t>
                      </a:r>
                      <a:r>
                        <a:rPr sz="900" spc="-5" dirty="0">
                          <a:solidFill>
                            <a:srgbClr val="797979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185" dirty="0">
                          <a:solidFill>
                            <a:srgbClr val="3B3B3B"/>
                          </a:solidFill>
                          <a:latin typeface="Arial Black"/>
                          <a:cs typeface="Arial Black"/>
                        </a:rPr>
                        <a:t>P'AGAR</a:t>
                      </a:r>
                      <a:r>
                        <a:rPr sz="900" spc="15" dirty="0">
                          <a:solidFill>
                            <a:srgbClr val="3B3B3B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25" dirty="0">
                          <a:solidFill>
                            <a:srgbClr val="464646"/>
                          </a:solidFill>
                          <a:latin typeface="Arial Black"/>
                          <a:cs typeface="Arial Black"/>
                        </a:rPr>
                        <a:t>Egg </a:t>
                      </a:r>
                      <a:r>
                        <a:rPr sz="950" spc="-95" dirty="0">
                          <a:solidFill>
                            <a:srgbClr val="444444"/>
                          </a:solidFill>
                          <a:latin typeface="Arial Black"/>
                          <a:cs typeface="Arial Black"/>
                        </a:rPr>
                        <a:t>EXERCÍCIOS </a:t>
                      </a:r>
                      <a:r>
                        <a:rPr sz="850" spc="-130" dirty="0">
                          <a:solidFill>
                            <a:srgbClr val="464646"/>
                          </a:solidFill>
                          <a:latin typeface="Arial Black"/>
                          <a:cs typeface="Arial Black"/>
                        </a:rPr>
                        <a:t>SEGUIMYES</a:t>
                      </a:r>
                      <a:r>
                        <a:rPr sz="850" spc="65" dirty="0">
                          <a:solidFill>
                            <a:srgbClr val="464646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850" spc="-55" dirty="0">
                          <a:solidFill>
                            <a:srgbClr val="4D4D4D"/>
                          </a:solidFill>
                          <a:latin typeface="Arial Black"/>
                          <a:cs typeface="Arial Black"/>
                        </a:rPr>
                        <a:t>(R$)</a:t>
                      </a:r>
                      <a:endParaRPr sz="850">
                        <a:latin typeface="Arial Black"/>
                        <a:cs typeface="Arial Black"/>
                      </a:endParaRPr>
                    </a:p>
                  </a:txBody>
                  <a:tcPr marL="0" marR="0" marT="87630" marB="0">
                    <a:lnL w="9525">
                      <a:solidFill>
                        <a:srgbClr val="5B5B5B"/>
                      </a:solidFill>
                      <a:prstDash val="solid"/>
                    </a:lnL>
                    <a:lnR w="9525">
                      <a:solidFill>
                        <a:srgbClr val="5B5B5B"/>
                      </a:solidFill>
                      <a:prstDash val="solid"/>
                    </a:lnR>
                    <a:lnT w="9525">
                      <a:solidFill>
                        <a:srgbClr val="5B5B5B"/>
                      </a:solidFill>
                      <a:prstDash val="solid"/>
                    </a:lnT>
                    <a:lnB w="9525">
                      <a:solidFill>
                        <a:srgbClr val="5B5B5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5B5B5B"/>
                      </a:solidFill>
                      <a:prstDash val="solid"/>
                    </a:lnL>
                    <a:lnR w="9525">
                      <a:solidFill>
                        <a:srgbClr val="5B5B5B"/>
                      </a:solidFill>
                      <a:prstDash val="solid"/>
                    </a:lnR>
                    <a:lnT w="9525">
                      <a:solidFill>
                        <a:srgbClr val="5B5B5B"/>
                      </a:solidFill>
                      <a:prstDash val="solid"/>
                    </a:lnT>
                    <a:lnB w="9525">
                      <a:solidFill>
                        <a:srgbClr val="5B5B5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767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00" spc="-10" dirty="0">
                          <a:solidFill>
                            <a:srgbClr val="3F3F3F"/>
                          </a:solidFill>
                          <a:latin typeface="Arial MT"/>
                          <a:cs typeface="Arial MT"/>
                        </a:rPr>
                        <a:t>54ô.258,04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270" marB="0">
                    <a:lnL w="9525">
                      <a:solidFill>
                        <a:srgbClr val="5B5B5B"/>
                      </a:solidFill>
                      <a:prstDash val="solid"/>
                    </a:lnL>
                    <a:lnR w="9525">
                      <a:solidFill>
                        <a:srgbClr val="5B5B5B"/>
                      </a:solidFill>
                      <a:prstDash val="solid"/>
                    </a:lnR>
                    <a:lnT w="9525">
                      <a:solidFill>
                        <a:srgbClr val="5B5B5B"/>
                      </a:solidFill>
                      <a:prstDash val="solid"/>
                    </a:lnT>
                    <a:lnB w="9525">
                      <a:solidFill>
                        <a:srgbClr val="5B5B5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6034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00" spc="-20" dirty="0">
                          <a:solidFill>
                            <a:srgbClr val="424242"/>
                          </a:solidFill>
                          <a:latin typeface="Arial MT"/>
                          <a:cs typeface="Arial MT"/>
                        </a:rPr>
                        <a:t>0,oo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270" marB="0">
                    <a:lnL w="9525">
                      <a:solidFill>
                        <a:srgbClr val="5B5B5B"/>
                      </a:solidFill>
                      <a:prstDash val="solid"/>
                    </a:lnL>
                    <a:lnR w="9525">
                      <a:solidFill>
                        <a:srgbClr val="5B5B5B"/>
                      </a:solidFill>
                      <a:prstDash val="solid"/>
                    </a:lnR>
                    <a:lnT w="9525">
                      <a:solidFill>
                        <a:srgbClr val="5B5B5B"/>
                      </a:solidFill>
                      <a:prstDash val="solid"/>
                    </a:lnT>
                    <a:lnB w="9525">
                      <a:solidFill>
                        <a:srgbClr val="5B5B5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004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00" spc="-10" dirty="0">
                          <a:solidFill>
                            <a:srgbClr val="3A3A3A"/>
                          </a:solidFill>
                          <a:latin typeface="Arial MT"/>
                          <a:cs typeface="Arial MT"/>
                        </a:rPr>
                        <a:t>546.258,04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270" marB="0">
                    <a:lnL w="9525">
                      <a:solidFill>
                        <a:srgbClr val="5B5B5B"/>
                      </a:solidFill>
                      <a:prstDash val="solid"/>
                    </a:lnL>
                    <a:lnR w="9525">
                      <a:solidFill>
                        <a:srgbClr val="5B5B5B"/>
                      </a:solidFill>
                      <a:prstDash val="solid"/>
                    </a:lnR>
                    <a:lnT w="9525">
                      <a:solidFill>
                        <a:srgbClr val="5B5B5B"/>
                      </a:solidFill>
                      <a:prstDash val="solid"/>
                    </a:lnT>
                    <a:lnB w="9525">
                      <a:solidFill>
                        <a:srgbClr val="5B5B5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161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00" spc="-10" dirty="0">
                          <a:solidFill>
                            <a:srgbClr val="464646"/>
                          </a:solidFill>
                          <a:latin typeface="Arial MT"/>
                          <a:cs typeface="Arial MT"/>
                        </a:rPr>
                        <a:t>546.258,04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270" marB="0">
                    <a:lnL w="9525">
                      <a:solidFill>
                        <a:srgbClr val="5B5B5B"/>
                      </a:solidFill>
                      <a:prstDash val="solid"/>
                    </a:lnL>
                    <a:lnR w="9525">
                      <a:solidFill>
                        <a:srgbClr val="5B5B5B"/>
                      </a:solidFill>
                      <a:prstDash val="solid"/>
                    </a:lnR>
                    <a:lnT w="9525">
                      <a:solidFill>
                        <a:srgbClr val="5B5B5B"/>
                      </a:solidFill>
                      <a:prstDash val="solid"/>
                    </a:lnT>
                    <a:lnB w="9525">
                      <a:solidFill>
                        <a:srgbClr val="5B5B5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8100" algn="r">
                        <a:lnSpc>
                          <a:spcPts val="1100"/>
                        </a:lnSpc>
                      </a:pPr>
                      <a:r>
                        <a:rPr sz="950" spc="-20" dirty="0">
                          <a:solidFill>
                            <a:srgbClr val="4F4F4F"/>
                          </a:solidFill>
                          <a:latin typeface="Arial Black"/>
                          <a:cs typeface="Arial Black"/>
                        </a:rPr>
                        <a:t>0,00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L w="9525">
                      <a:solidFill>
                        <a:srgbClr val="5B5B5B"/>
                      </a:solidFill>
                      <a:prstDash val="solid"/>
                    </a:lnL>
                    <a:lnR w="9525">
                      <a:solidFill>
                        <a:srgbClr val="5B5B5B"/>
                      </a:solidFill>
                      <a:prstDash val="solid"/>
                    </a:lnR>
                    <a:lnT w="9525">
                      <a:solidFill>
                        <a:srgbClr val="5B5B5B"/>
                      </a:solidFill>
                      <a:prstDash val="solid"/>
                    </a:lnT>
                    <a:lnB w="9525">
                      <a:solidFill>
                        <a:srgbClr val="5B5B5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945">
                <a:tc gridSpan="5">
                  <a:txBody>
                    <a:bodyPr/>
                    <a:lstStyle/>
                    <a:p>
                      <a:pPr marL="166116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950" spc="-195" dirty="0">
                          <a:solidFill>
                            <a:srgbClr val="3B3B3B"/>
                          </a:solidFill>
                          <a:latin typeface="Arial Black"/>
                          <a:cs typeface="Arial Black"/>
                        </a:rPr>
                        <a:t>DEMONSTRATIVO</a:t>
                      </a:r>
                      <a:r>
                        <a:rPr sz="950" spc="130" dirty="0">
                          <a:solidFill>
                            <a:srgbClr val="3B3B3B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40" dirty="0">
                          <a:solidFill>
                            <a:srgbClr val="3D3D3D"/>
                          </a:solidFill>
                          <a:latin typeface="Arial Black"/>
                          <a:cs typeface="Arial Black"/>
                        </a:rPr>
                        <a:t>DO</a:t>
                      </a:r>
                      <a:r>
                        <a:rPr sz="950" spc="-35" dirty="0">
                          <a:solidFill>
                            <a:srgbClr val="3D3D3D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80" dirty="0">
                          <a:solidFill>
                            <a:srgbClr val="3A3A3A"/>
                          </a:solidFill>
                          <a:latin typeface="Arial Black"/>
                          <a:cs typeface="Arial Black"/>
                        </a:rPr>
                        <a:t>SALDO</a:t>
                      </a:r>
                      <a:r>
                        <a:rPr sz="950" spc="-20" dirty="0">
                          <a:solidFill>
                            <a:srgbClr val="3A3A3A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85" dirty="0">
                          <a:solidFill>
                            <a:srgbClr val="3B3B3B"/>
                          </a:solidFill>
                          <a:latin typeface="Arial Black"/>
                          <a:cs typeface="Arial Black"/>
                        </a:rPr>
                        <a:t>FINANCEIRO</a:t>
                      </a:r>
                      <a:r>
                        <a:rPr sz="950" spc="125" dirty="0">
                          <a:solidFill>
                            <a:srgbClr val="3B3B3B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95" dirty="0">
                          <a:solidFill>
                            <a:srgbClr val="424242"/>
                          </a:solidFill>
                          <a:latin typeface="Arial Black"/>
                          <a:cs typeface="Arial Black"/>
                        </a:rPr>
                        <a:t>NO</a:t>
                      </a:r>
                      <a:r>
                        <a:rPr sz="950" spc="-20" dirty="0">
                          <a:solidFill>
                            <a:srgbClr val="424242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70" dirty="0">
                          <a:solidFill>
                            <a:srgbClr val="3B3B3B"/>
                          </a:solidFill>
                          <a:latin typeface="Arial Black"/>
                          <a:cs typeface="Arial Black"/>
                        </a:rPr>
                        <a:t>EXERCICIO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6985" marB="0">
                    <a:lnL w="9525">
                      <a:solidFill>
                        <a:srgbClr val="5B5B5B"/>
                      </a:solidFill>
                      <a:prstDash val="solid"/>
                    </a:lnL>
                    <a:lnR w="9525">
                      <a:solidFill>
                        <a:srgbClr val="5B5B5B"/>
                      </a:solidFill>
                      <a:prstDash val="solid"/>
                    </a:lnR>
                    <a:lnT w="9525">
                      <a:solidFill>
                        <a:srgbClr val="5B5B5B"/>
                      </a:solidFill>
                      <a:prstDash val="solid"/>
                    </a:lnT>
                    <a:lnB w="9525">
                      <a:solidFill>
                        <a:srgbClr val="5B5B5B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5B5B5B"/>
                      </a:solidFill>
                      <a:prstDash val="solid"/>
                    </a:lnL>
                    <a:lnR w="9525">
                      <a:solidFill>
                        <a:srgbClr val="5B5B5B"/>
                      </a:solidFill>
                      <a:prstDash val="solid"/>
                    </a:lnR>
                    <a:lnT w="9525">
                      <a:solidFill>
                        <a:srgbClr val="5B5B5B"/>
                      </a:solidFill>
                      <a:prstDash val="solid"/>
                    </a:lnT>
                    <a:lnB w="9525">
                      <a:solidFill>
                        <a:srgbClr val="5B5B5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 gridSpan="5">
                  <a:txBody>
                    <a:bodyPr/>
                    <a:lstStyle/>
                    <a:p>
                      <a:pPr marL="38735">
                        <a:lnSpc>
                          <a:spcPts val="1100"/>
                        </a:lnSpc>
                      </a:pPr>
                      <a:r>
                        <a:rPr sz="950" spc="-40" dirty="0">
                          <a:solidFill>
                            <a:srgbClr val="3B3B3B"/>
                          </a:solidFill>
                          <a:latin typeface="Arial MT"/>
                          <a:cs typeface="Arial MT"/>
                        </a:rPr>
                        <a:t>(G)</a:t>
                      </a:r>
                      <a:r>
                        <a:rPr sz="950" dirty="0">
                          <a:solidFill>
                            <a:srgbClr val="3B3B3B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90" dirty="0">
                          <a:solidFill>
                            <a:srgbClr val="3F3F3F"/>
                          </a:solidFill>
                          <a:latin typeface="Arial MT"/>
                          <a:cs typeface="Arial MT"/>
                        </a:rPr>
                        <a:t>TOTAL</a:t>
                      </a:r>
                      <a:r>
                        <a:rPr sz="950" spc="-15" dirty="0">
                          <a:solidFill>
                            <a:srgbClr val="3F3F3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14" dirty="0">
                          <a:solidFill>
                            <a:srgbClr val="3D3D3D"/>
                          </a:solidFill>
                          <a:latin typeface="Arial MT"/>
                          <a:cs typeface="Arial MT"/>
                        </a:rPr>
                        <a:t>DE</a:t>
                      </a:r>
                      <a:r>
                        <a:rPr sz="950" spc="-60" dirty="0">
                          <a:solidFill>
                            <a:srgbClr val="3D3D3D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45" dirty="0">
                          <a:solidFill>
                            <a:srgbClr val="444444"/>
                          </a:solidFill>
                          <a:latin typeface="Arial MT"/>
                          <a:cs typeface="Arial MT"/>
                        </a:rPr>
                        <a:t>RECURSOS</a:t>
                      </a:r>
                      <a:r>
                        <a:rPr sz="950" spc="70" dirty="0">
                          <a:solidFill>
                            <a:srgbClr val="444444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90" dirty="0">
                          <a:solidFill>
                            <a:srgbClr val="444444"/>
                          </a:solidFill>
                          <a:latin typeface="Arial MT"/>
                          <a:cs typeface="Arial MT"/>
                        </a:rPr>
                        <a:t>DISPONÍVEIS</a:t>
                      </a:r>
                      <a:r>
                        <a:rPr sz="950" spc="120" dirty="0">
                          <a:solidFill>
                            <a:srgbClr val="444444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95" dirty="0">
                          <a:solidFill>
                            <a:srgbClr val="383838"/>
                          </a:solidFill>
                          <a:latin typeface="Arial MT"/>
                          <a:cs typeface="Arial MT"/>
                        </a:rPr>
                        <a:t>NO</a:t>
                      </a:r>
                      <a:r>
                        <a:rPr sz="950" spc="-5" dirty="0">
                          <a:solidFill>
                            <a:srgbClr val="383838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0" dirty="0">
                          <a:solidFill>
                            <a:srgbClr val="444444"/>
                          </a:solidFill>
                          <a:latin typeface="Arial MT"/>
                          <a:cs typeface="Arial MT"/>
                        </a:rPr>
                        <a:t>EXERCICIO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9525">
                      <a:solidFill>
                        <a:srgbClr val="5B5B5B"/>
                      </a:solidFill>
                      <a:prstDash val="solid"/>
                    </a:lnL>
                    <a:lnR w="9525">
                      <a:solidFill>
                        <a:srgbClr val="5B5B5B"/>
                      </a:solidFill>
                      <a:prstDash val="solid"/>
                    </a:lnR>
                    <a:lnT w="9525">
                      <a:solidFill>
                        <a:srgbClr val="5B5B5B"/>
                      </a:solidFill>
                      <a:prstDash val="solid"/>
                    </a:lnT>
                    <a:lnB w="9525">
                      <a:solidFill>
                        <a:srgbClr val="5B5B5B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4450" algn="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850" spc="-10" dirty="0">
                          <a:solidFill>
                            <a:srgbClr val="484848"/>
                          </a:solidFill>
                          <a:latin typeface="Arial MT"/>
                          <a:cs typeface="Arial MT"/>
                        </a:rPr>
                        <a:t>978.390,64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7620" marB="0">
                    <a:lnL w="9525">
                      <a:solidFill>
                        <a:srgbClr val="5B5B5B"/>
                      </a:solidFill>
                      <a:prstDash val="solid"/>
                    </a:lnL>
                    <a:lnR w="9525">
                      <a:solidFill>
                        <a:srgbClr val="5B5B5B"/>
                      </a:solidFill>
                      <a:prstDash val="solid"/>
                    </a:lnR>
                    <a:lnT w="9525">
                      <a:solidFill>
                        <a:srgbClr val="5B5B5B"/>
                      </a:solidFill>
                      <a:prstDash val="solid"/>
                    </a:lnT>
                    <a:lnB w="9525">
                      <a:solidFill>
                        <a:srgbClr val="5B5B5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3990">
                <a:tc gridSpan="5">
                  <a:txBody>
                    <a:bodyPr/>
                    <a:lstStyle/>
                    <a:p>
                      <a:pPr marL="38735">
                        <a:lnSpc>
                          <a:spcPts val="1125"/>
                        </a:lnSpc>
                      </a:pPr>
                      <a:r>
                        <a:rPr sz="950" spc="-20" dirty="0">
                          <a:solidFill>
                            <a:srgbClr val="494949"/>
                          </a:solidFill>
                          <a:latin typeface="Arial MT"/>
                          <a:cs typeface="Arial MT"/>
                        </a:rPr>
                        <a:t>(K)</a:t>
                      </a:r>
                      <a:r>
                        <a:rPr sz="950" dirty="0">
                          <a:solidFill>
                            <a:srgbClr val="494949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35" dirty="0">
                          <a:solidFill>
                            <a:srgbClr val="444444"/>
                          </a:solidFill>
                          <a:latin typeface="Arial MT"/>
                          <a:cs typeface="Arial MT"/>
                        </a:rPr>
                        <a:t>DESPESAS</a:t>
                      </a:r>
                      <a:r>
                        <a:rPr sz="950" spc="45" dirty="0">
                          <a:solidFill>
                            <a:srgbClr val="444444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10" dirty="0">
                          <a:solidFill>
                            <a:srgbClr val="464646"/>
                          </a:solidFill>
                          <a:latin typeface="Arial MT"/>
                          <a:cs typeface="Arial MT"/>
                        </a:rPr>
                        <a:t>PAGAS</a:t>
                      </a:r>
                      <a:r>
                        <a:rPr sz="950" spc="-10" dirty="0">
                          <a:solidFill>
                            <a:srgbClr val="464646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95" dirty="0">
                          <a:solidFill>
                            <a:srgbClr val="444444"/>
                          </a:solidFill>
                          <a:latin typeface="Arial MT"/>
                          <a:cs typeface="Arial MT"/>
                        </a:rPr>
                        <a:t>NO</a:t>
                      </a:r>
                      <a:r>
                        <a:rPr sz="950" dirty="0">
                          <a:solidFill>
                            <a:srgbClr val="444444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14" dirty="0">
                          <a:solidFill>
                            <a:srgbClr val="3F3F3F"/>
                          </a:solidFill>
                          <a:latin typeface="Arial MT"/>
                          <a:cs typeface="Arial MT"/>
                        </a:rPr>
                        <a:t>EXERCICIO</a:t>
                      </a:r>
                      <a:r>
                        <a:rPr sz="950" spc="130" dirty="0">
                          <a:solidFill>
                            <a:srgbClr val="3F3F3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20" dirty="0">
                          <a:solidFill>
                            <a:srgbClr val="444444"/>
                          </a:solidFill>
                          <a:latin typeface="Arial MT"/>
                          <a:cs typeface="Arial MT"/>
                        </a:rPr>
                        <a:t>(H</a:t>
                      </a:r>
                      <a:r>
                        <a:rPr sz="950" spc="-35" dirty="0">
                          <a:solidFill>
                            <a:srgbClr val="444444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80" dirty="0">
                          <a:solidFill>
                            <a:srgbClr val="484848"/>
                          </a:solidFill>
                          <a:latin typeface="Arial MT"/>
                          <a:cs typeface="Arial MT"/>
                        </a:rPr>
                        <a:t>+</a:t>
                      </a:r>
                      <a:r>
                        <a:rPr sz="950" spc="-75" dirty="0">
                          <a:solidFill>
                            <a:srgbClr val="484848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dirty="0">
                          <a:solidFill>
                            <a:srgbClr val="494949"/>
                          </a:solidFill>
                          <a:latin typeface="Arial MT"/>
                          <a:cs typeface="Arial MT"/>
                        </a:rPr>
                        <a:t>I</a:t>
                      </a:r>
                      <a:r>
                        <a:rPr sz="950" spc="50" dirty="0">
                          <a:solidFill>
                            <a:srgbClr val="494949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dirty="0">
                          <a:solidFill>
                            <a:srgbClr val="494949"/>
                          </a:solidFill>
                          <a:latin typeface="Arial MT"/>
                          <a:cs typeface="Arial MT"/>
                        </a:rPr>
                        <a:t>+</a:t>
                      </a:r>
                      <a:r>
                        <a:rPr sz="950" spc="30" dirty="0">
                          <a:solidFill>
                            <a:srgbClr val="494949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dirty="0">
                          <a:solidFill>
                            <a:srgbClr val="414141"/>
                          </a:solidFill>
                          <a:latin typeface="Arial MT"/>
                          <a:cs typeface="Arial MT"/>
                        </a:rPr>
                        <a:t>juros </a:t>
                      </a:r>
                      <a:r>
                        <a:rPr sz="950" dirty="0">
                          <a:solidFill>
                            <a:srgbClr val="464646"/>
                          </a:solidFill>
                          <a:latin typeface="Arial MT"/>
                          <a:cs typeface="Arial MT"/>
                        </a:rPr>
                        <a:t>e</a:t>
                      </a:r>
                      <a:r>
                        <a:rPr sz="950" spc="-10" dirty="0">
                          <a:solidFill>
                            <a:srgbClr val="464646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dirty="0">
                          <a:solidFill>
                            <a:srgbClr val="444444"/>
                          </a:solidFill>
                          <a:latin typeface="Arial MT"/>
                          <a:cs typeface="Arial MT"/>
                        </a:rPr>
                        <a:t>f</a:t>
                      </a:r>
                      <a:r>
                        <a:rPr sz="950" spc="195" dirty="0">
                          <a:solidFill>
                            <a:srgbClr val="444444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dirty="0">
                          <a:solidFill>
                            <a:srgbClr val="444444"/>
                          </a:solidFill>
                          <a:latin typeface="Arial MT"/>
                          <a:cs typeface="Arial MT"/>
                        </a:rPr>
                        <a:t>ulta</a:t>
                      </a:r>
                      <a:r>
                        <a:rPr sz="950" spc="-20" dirty="0">
                          <a:solidFill>
                            <a:srgbClr val="444444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25" dirty="0">
                          <a:solidFill>
                            <a:srgbClr val="4D4D4D"/>
                          </a:solidFill>
                          <a:latin typeface="Arial MT"/>
                          <a:cs typeface="Arial MT"/>
                        </a:rPr>
                        <a:t>”)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9525">
                      <a:solidFill>
                        <a:srgbClr val="5B5B5B"/>
                      </a:solidFill>
                      <a:prstDash val="solid"/>
                    </a:lnL>
                    <a:lnR w="9525">
                      <a:solidFill>
                        <a:srgbClr val="5B5B5B"/>
                      </a:solidFill>
                      <a:prstDash val="solid"/>
                    </a:lnR>
                    <a:lnT w="9525">
                      <a:solidFill>
                        <a:srgbClr val="5B5B5B"/>
                      </a:solidFill>
                      <a:prstDash val="solid"/>
                    </a:lnT>
                    <a:lnB w="9525">
                      <a:solidFill>
                        <a:srgbClr val="5B5B5B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5720" algn="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900" spc="-10" dirty="0">
                          <a:solidFill>
                            <a:srgbClr val="545454"/>
                          </a:solidFill>
                          <a:latin typeface="Arial MT"/>
                          <a:cs typeface="Arial MT"/>
                        </a:rPr>
                        <a:t>546.258,04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7620" marB="0">
                    <a:lnL w="9525">
                      <a:solidFill>
                        <a:srgbClr val="5B5B5B"/>
                      </a:solidFill>
                      <a:prstDash val="solid"/>
                    </a:lnL>
                    <a:lnR w="9525">
                      <a:solidFill>
                        <a:srgbClr val="5B5B5B"/>
                      </a:solidFill>
                      <a:prstDash val="solid"/>
                    </a:lnR>
                    <a:lnT w="9525">
                      <a:solidFill>
                        <a:srgbClr val="5B5B5B"/>
                      </a:solidFill>
                      <a:prstDash val="solid"/>
                    </a:lnT>
                    <a:lnB w="9525">
                      <a:solidFill>
                        <a:srgbClr val="5B5B5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4945">
                <a:tc gridSpan="5"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dirty="0">
                          <a:solidFill>
                            <a:srgbClr val="3F3F3F"/>
                          </a:solidFill>
                          <a:latin typeface="Arial MT"/>
                          <a:cs typeface="Arial MT"/>
                        </a:rPr>
                        <a:t>(L)</a:t>
                      </a:r>
                      <a:r>
                        <a:rPr sz="900" spc="-40" dirty="0">
                          <a:solidFill>
                            <a:srgbClr val="3F3F3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10" dirty="0">
                          <a:solidFill>
                            <a:srgbClr val="414141"/>
                          </a:solidFill>
                          <a:latin typeface="Arial MT"/>
                          <a:cs typeface="Arial MT"/>
                        </a:rPr>
                        <a:t>RECURSO</a:t>
                      </a:r>
                      <a:r>
                        <a:rPr sz="900" spc="50" dirty="0">
                          <a:solidFill>
                            <a:srgbClr val="41414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70" dirty="0">
                          <a:solidFill>
                            <a:srgbClr val="414141"/>
                          </a:solidFill>
                          <a:latin typeface="Arial MT"/>
                          <a:cs typeface="Arial MT"/>
                        </a:rPr>
                        <a:t>PUBLICOU</a:t>
                      </a:r>
                      <a:r>
                        <a:rPr sz="900" spc="5" dirty="0">
                          <a:solidFill>
                            <a:srgbClr val="41414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0" dirty="0">
                          <a:solidFill>
                            <a:srgbClr val="484848"/>
                          </a:solidFill>
                          <a:latin typeface="Arial MT"/>
                          <a:cs typeface="Arial MT"/>
                        </a:rPr>
                        <a:t>NAO</a:t>
                      </a:r>
                      <a:r>
                        <a:rPr sz="900" spc="15" dirty="0">
                          <a:solidFill>
                            <a:srgbClr val="484848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60" dirty="0">
                          <a:solidFill>
                            <a:srgbClr val="424242"/>
                          </a:solidFill>
                          <a:latin typeface="Arial MT"/>
                          <a:cs typeface="Arial MT"/>
                        </a:rPr>
                        <a:t>APLICADO</a:t>
                      </a:r>
                      <a:r>
                        <a:rPr sz="900" spc="35" dirty="0">
                          <a:solidFill>
                            <a:srgbClr val="424242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solidFill>
                            <a:srgbClr val="4B4B4B"/>
                          </a:solidFill>
                          <a:latin typeface="Arial MT"/>
                          <a:cs typeface="Arial MT"/>
                        </a:rPr>
                        <a:t>(G</a:t>
                      </a:r>
                      <a:r>
                        <a:rPr sz="900" spc="-5" dirty="0">
                          <a:solidFill>
                            <a:srgbClr val="4B4B4B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solidFill>
                            <a:srgbClr val="4B4B4B"/>
                          </a:solidFill>
                          <a:latin typeface="Arial MT"/>
                          <a:cs typeface="Arial MT"/>
                        </a:rPr>
                        <a:t>-</a:t>
                      </a:r>
                      <a:r>
                        <a:rPr sz="900" spc="-35" dirty="0">
                          <a:solidFill>
                            <a:srgbClr val="4B4B4B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5" dirty="0">
                          <a:solidFill>
                            <a:srgbClr val="4F4F4F"/>
                          </a:solidFill>
                          <a:latin typeface="Arial MT"/>
                          <a:cs typeface="Arial MT"/>
                        </a:rPr>
                        <a:t>K)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6510" marB="0">
                    <a:lnL w="9525">
                      <a:solidFill>
                        <a:srgbClr val="5B5B5B"/>
                      </a:solidFill>
                      <a:prstDash val="solid"/>
                    </a:lnL>
                    <a:lnR w="9525">
                      <a:solidFill>
                        <a:srgbClr val="5B5B5B"/>
                      </a:solidFill>
                      <a:prstDash val="solid"/>
                    </a:lnR>
                    <a:lnT w="9525">
                      <a:solidFill>
                        <a:srgbClr val="5B5B5B"/>
                      </a:solidFill>
                      <a:prstDash val="solid"/>
                    </a:lnT>
                    <a:lnB w="9525">
                      <a:solidFill>
                        <a:srgbClr val="5B5B5B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254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10" dirty="0">
                          <a:solidFill>
                            <a:srgbClr val="4D4D4D"/>
                          </a:solidFill>
                          <a:latin typeface="Arial MT"/>
                          <a:cs typeface="Arial MT"/>
                        </a:rPr>
                        <a:t>432.132,g0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6510" marB="0">
                    <a:lnL w="9525">
                      <a:solidFill>
                        <a:srgbClr val="5B5B5B"/>
                      </a:solidFill>
                      <a:prstDash val="solid"/>
                    </a:lnL>
                    <a:lnR w="9525">
                      <a:solidFill>
                        <a:srgbClr val="5B5B5B"/>
                      </a:solidFill>
                      <a:prstDash val="solid"/>
                    </a:lnR>
                    <a:lnT w="9525">
                      <a:solidFill>
                        <a:srgbClr val="5B5B5B"/>
                      </a:solidFill>
                      <a:prstDash val="solid"/>
                    </a:lnT>
                    <a:lnB w="9525">
                      <a:solidFill>
                        <a:srgbClr val="5B5B5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340">
                <a:tc gridSpan="5">
                  <a:txBody>
                    <a:bodyPr/>
                    <a:lstStyle/>
                    <a:p>
                      <a:pPr marL="34925">
                        <a:lnSpc>
                          <a:spcPts val="1170"/>
                        </a:lnSpc>
                      </a:pPr>
                      <a:r>
                        <a:rPr sz="1300" dirty="0">
                          <a:solidFill>
                            <a:srgbClr val="464646"/>
                          </a:solidFill>
                          <a:latin typeface="Arial MT"/>
                          <a:cs typeface="Arial MT"/>
                        </a:rPr>
                        <a:t>irij</a:t>
                      </a:r>
                      <a:r>
                        <a:rPr sz="1300" spc="-90" dirty="0">
                          <a:solidFill>
                            <a:srgbClr val="464646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300" spc="-235" dirty="0">
                          <a:solidFill>
                            <a:srgbClr val="4B4B4B"/>
                          </a:solidFill>
                          <a:latin typeface="Arial MT"/>
                          <a:cs typeface="Arial MT"/>
                        </a:rPr>
                        <a:t>vAzoR</a:t>
                      </a:r>
                      <a:r>
                        <a:rPr sz="1300" spc="-15" dirty="0">
                          <a:solidFill>
                            <a:srgbClr val="4B4B4B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300" spc="-145" dirty="0">
                          <a:solidFill>
                            <a:srgbClr val="424242"/>
                          </a:solidFill>
                          <a:latin typeface="Arial MT"/>
                          <a:cs typeface="Arial MT"/>
                        </a:rPr>
                        <a:t>ozvoLvioo</a:t>
                      </a:r>
                      <a:r>
                        <a:rPr sz="1300" spc="-10" dirty="0">
                          <a:solidFill>
                            <a:srgbClr val="424242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300" spc="-75" dirty="0">
                          <a:solidFill>
                            <a:srgbClr val="4D4D4D"/>
                          </a:solidFill>
                          <a:latin typeface="Arial MT"/>
                          <a:cs typeface="Arial MT"/>
                        </a:rPr>
                        <a:t>iro</a:t>
                      </a:r>
                      <a:r>
                        <a:rPr sz="1300" spc="-90" dirty="0">
                          <a:solidFill>
                            <a:srgbClr val="4D4D4D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300" spc="-165" dirty="0">
                          <a:solidFill>
                            <a:srgbClr val="424242"/>
                          </a:solidFill>
                          <a:latin typeface="Arial MT"/>
                          <a:cs typeface="Arial MT"/>
                        </a:rPr>
                        <a:t>ansAo</a:t>
                      </a:r>
                      <a:r>
                        <a:rPr sz="1300" spc="-90" dirty="0">
                          <a:solidFill>
                            <a:srgbClr val="424242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300" spc="-10" dirty="0">
                          <a:solidFill>
                            <a:srgbClr val="464646"/>
                          </a:solidFill>
                          <a:latin typeface="Arial MT"/>
                          <a:cs typeface="Arial MT"/>
                        </a:rPr>
                        <a:t>núauco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9525">
                      <a:solidFill>
                        <a:srgbClr val="5B5B5B"/>
                      </a:solidFill>
                      <a:prstDash val="solid"/>
                    </a:lnL>
                    <a:lnR w="9525">
                      <a:solidFill>
                        <a:srgbClr val="5B5B5B"/>
                      </a:solidFill>
                      <a:prstDash val="solid"/>
                    </a:lnR>
                    <a:lnT w="9525">
                      <a:solidFill>
                        <a:srgbClr val="5B5B5B"/>
                      </a:solidFill>
                      <a:prstDash val="solid"/>
                    </a:lnT>
                    <a:lnB w="9525">
                      <a:solidFill>
                        <a:srgbClr val="5B5B5B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6195" algn="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900" spc="-20" dirty="0">
                          <a:solidFill>
                            <a:srgbClr val="5D5D5D"/>
                          </a:solidFill>
                          <a:latin typeface="Arial MT"/>
                          <a:cs typeface="Arial MT"/>
                        </a:rPr>
                        <a:t>0,00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7620" marB="0">
                    <a:lnL w="9525">
                      <a:solidFill>
                        <a:srgbClr val="5B5B5B"/>
                      </a:solidFill>
                      <a:prstDash val="solid"/>
                    </a:lnL>
                    <a:lnR w="9525">
                      <a:solidFill>
                        <a:srgbClr val="5B5B5B"/>
                      </a:solidFill>
                      <a:prstDash val="solid"/>
                    </a:lnR>
                    <a:lnT w="9525">
                      <a:solidFill>
                        <a:srgbClr val="5B5B5B"/>
                      </a:solidFill>
                      <a:prstDash val="solid"/>
                    </a:lnT>
                    <a:lnB w="9525">
                      <a:solidFill>
                        <a:srgbClr val="5B5B5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4945">
                <a:tc gridSpan="5"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spc="-105" dirty="0">
                          <a:solidFill>
                            <a:srgbClr val="444444"/>
                          </a:solidFill>
                          <a:latin typeface="Arial MT"/>
                          <a:cs typeface="Arial MT"/>
                        </a:rPr>
                        <a:t>VALOR</a:t>
                      </a:r>
                      <a:r>
                        <a:rPr sz="950" spc="60" dirty="0">
                          <a:solidFill>
                            <a:srgbClr val="444444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95" dirty="0">
                          <a:solidFill>
                            <a:srgbClr val="414141"/>
                          </a:solidFill>
                          <a:latin typeface="Arial MT"/>
                          <a:cs typeface="Arial MT"/>
                        </a:rPr>
                        <a:t>AUTORIZADO</a:t>
                      </a:r>
                      <a:r>
                        <a:rPr sz="950" spc="95" dirty="0">
                          <a:solidFill>
                            <a:srgbClr val="41414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14" dirty="0">
                          <a:solidFill>
                            <a:srgbClr val="3D3D3D"/>
                          </a:solidFill>
                          <a:latin typeface="Arial MT"/>
                          <a:cs typeface="Arial MT"/>
                        </a:rPr>
                        <a:t>PARA</a:t>
                      </a:r>
                      <a:r>
                        <a:rPr sz="950" spc="80" dirty="0">
                          <a:solidFill>
                            <a:srgbClr val="3D3D3D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20" dirty="0">
                          <a:solidFill>
                            <a:srgbClr val="464646"/>
                          </a:solidFill>
                          <a:latin typeface="Arial MT"/>
                          <a:cs typeface="Arial MT"/>
                        </a:rPr>
                        <a:t>APLICAÇÃO</a:t>
                      </a:r>
                      <a:r>
                        <a:rPr sz="950" spc="75" dirty="0">
                          <a:solidFill>
                            <a:srgbClr val="464646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95" dirty="0">
                          <a:solidFill>
                            <a:srgbClr val="3B3B3B"/>
                          </a:solidFill>
                          <a:latin typeface="Arial MT"/>
                          <a:cs typeface="Arial MT"/>
                        </a:rPr>
                        <a:t>NO</a:t>
                      </a:r>
                      <a:r>
                        <a:rPr sz="950" spc="-10" dirty="0">
                          <a:solidFill>
                            <a:srgbClr val="3B3B3B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14" dirty="0">
                          <a:solidFill>
                            <a:srgbClr val="363636"/>
                          </a:solidFill>
                          <a:latin typeface="Arial MT"/>
                          <a:cs typeface="Arial MT"/>
                        </a:rPr>
                        <a:t>EXERCICIO</a:t>
                      </a:r>
                      <a:r>
                        <a:rPr sz="950" spc="135" dirty="0">
                          <a:solidFill>
                            <a:srgbClr val="363636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25" dirty="0">
                          <a:solidFill>
                            <a:srgbClr val="464646"/>
                          </a:solidFill>
                          <a:latin typeface="Arial MT"/>
                          <a:cs typeface="Arial MT"/>
                        </a:rPr>
                        <a:t>SEGUINTE</a:t>
                      </a:r>
                      <a:r>
                        <a:rPr sz="950" spc="50" dirty="0">
                          <a:solidFill>
                            <a:srgbClr val="464646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dirty="0">
                          <a:solidFill>
                            <a:srgbClr val="444444"/>
                          </a:solidFill>
                          <a:latin typeface="Arial MT"/>
                          <a:cs typeface="Arial MT"/>
                        </a:rPr>
                        <a:t>(L</a:t>
                      </a:r>
                      <a:r>
                        <a:rPr sz="950" spc="-25" dirty="0">
                          <a:solidFill>
                            <a:srgbClr val="444444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dirty="0">
                          <a:solidFill>
                            <a:srgbClr val="414141"/>
                          </a:solidFill>
                          <a:latin typeface="Arial MT"/>
                          <a:cs typeface="Arial MT"/>
                        </a:rPr>
                        <a:t>-</a:t>
                      </a:r>
                      <a:r>
                        <a:rPr sz="950" spc="-85" dirty="0">
                          <a:solidFill>
                            <a:srgbClr val="41414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25" dirty="0">
                          <a:solidFill>
                            <a:srgbClr val="444444"/>
                          </a:solidFill>
                          <a:latin typeface="Arial MT"/>
                          <a:cs typeface="Arial MT"/>
                        </a:rPr>
                        <a:t>N)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1270" marB="0">
                    <a:lnL w="9525">
                      <a:solidFill>
                        <a:srgbClr val="5B5B5B"/>
                      </a:solidFill>
                      <a:prstDash val="solid"/>
                    </a:lnL>
                    <a:lnR w="9525">
                      <a:solidFill>
                        <a:srgbClr val="5B5B5B"/>
                      </a:solidFill>
                      <a:prstDash val="solid"/>
                    </a:lnR>
                    <a:lnT w="9525">
                      <a:solidFill>
                        <a:srgbClr val="5B5B5B"/>
                      </a:solidFill>
                      <a:prstDash val="solid"/>
                    </a:lnT>
                    <a:lnB w="9525">
                      <a:solidFill>
                        <a:srgbClr val="5B5B5B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spc="-10" dirty="0">
                          <a:solidFill>
                            <a:srgbClr val="4B4B4B"/>
                          </a:solidFill>
                          <a:latin typeface="Arial MT"/>
                          <a:cs typeface="Arial MT"/>
                        </a:rPr>
                        <a:t>432.132,60</a:t>
                      </a:r>
                      <a:endParaRPr sz="800">
                        <a:latin typeface="Arial MT"/>
                        <a:cs typeface="Arial MT"/>
                      </a:endParaRPr>
                    </a:p>
                  </a:txBody>
                  <a:tcPr marL="0" marR="0" marT="20320" marB="0">
                    <a:lnL w="9525">
                      <a:solidFill>
                        <a:srgbClr val="5B5B5B"/>
                      </a:solidFill>
                      <a:prstDash val="solid"/>
                    </a:lnL>
                    <a:lnR w="9525">
                      <a:solidFill>
                        <a:srgbClr val="5B5B5B"/>
                      </a:solidFill>
                      <a:prstDash val="solid"/>
                    </a:lnR>
                    <a:lnT w="9525">
                      <a:solidFill>
                        <a:srgbClr val="5B5B5B"/>
                      </a:solidFill>
                      <a:prstDash val="solid"/>
                    </a:lnT>
                    <a:lnB w="9525">
                      <a:solidFill>
                        <a:srgbClr val="5B5B5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812631" y="7146718"/>
            <a:ext cx="2093494" cy="324852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85800" y="6346619"/>
            <a:ext cx="324852" cy="90236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362826" y="6749676"/>
            <a:ext cx="3146258" cy="375986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79784" y="1912982"/>
            <a:ext cx="336884" cy="96252"/>
          </a:xfrm>
          <a:prstGeom prst="rect">
            <a:avLst/>
          </a:prstGeom>
        </p:spPr>
      </p:pic>
      <p:sp>
        <p:nvSpPr>
          <p:cNvPr id="14" name="object 14"/>
          <p:cNvSpPr txBox="1"/>
          <p:nvPr/>
        </p:nvSpPr>
        <p:spPr>
          <a:xfrm>
            <a:off x="657414" y="3155325"/>
            <a:ext cx="6227445" cy="78422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7780" algn="just">
              <a:lnSpc>
                <a:spcPct val="100000"/>
              </a:lnSpc>
              <a:spcBef>
                <a:spcPts val="135"/>
              </a:spcBef>
            </a:pPr>
            <a:r>
              <a:rPr sz="1000" dirty="0">
                <a:solidFill>
                  <a:srgbClr val="505050"/>
                </a:solidFill>
                <a:latin typeface="Arial MT"/>
                <a:cs typeface="Arial MT"/>
              </a:rPr>
              <a:t>”Total</a:t>
            </a:r>
            <a:r>
              <a:rPr sz="1000" spc="-50" dirty="0">
                <a:solidFill>
                  <a:srgbClr val="505050"/>
                </a:solidFill>
                <a:latin typeface="Arial MT"/>
                <a:cs typeface="Arial MT"/>
              </a:rPr>
              <a:t> </a:t>
            </a:r>
            <a:r>
              <a:rPr sz="1000" spc="-30" dirty="0">
                <a:solidFill>
                  <a:srgbClr val="494949"/>
                </a:solidFill>
                <a:latin typeface="Arial MT"/>
                <a:cs typeface="Arial MT"/>
              </a:rPr>
              <a:t>juros</a:t>
            </a:r>
            <a:r>
              <a:rPr sz="1000" spc="15" dirty="0">
                <a:solidFill>
                  <a:srgbClr val="494949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5E5E5E"/>
                </a:solidFill>
                <a:latin typeface="Arial MT"/>
                <a:cs typeface="Arial MT"/>
              </a:rPr>
              <a:t>e</a:t>
            </a:r>
            <a:r>
              <a:rPr sz="1000" spc="-5" dirty="0">
                <a:solidFill>
                  <a:srgbClr val="5E5E5E"/>
                </a:solidFill>
                <a:latin typeface="Arial MT"/>
                <a:cs typeface="Arial MT"/>
              </a:rPr>
              <a:t> </a:t>
            </a:r>
            <a:r>
              <a:rPr sz="1000" spc="-40" dirty="0">
                <a:solidFill>
                  <a:srgbClr val="494949"/>
                </a:solidFill>
                <a:latin typeface="Arial MT"/>
                <a:cs typeface="Arial MT"/>
              </a:rPr>
              <a:t>Plulta</a:t>
            </a:r>
            <a:r>
              <a:rPr sz="1000" spc="45" dirty="0">
                <a:solidFill>
                  <a:srgbClr val="494949"/>
                </a:solidFill>
                <a:latin typeface="Arial MT"/>
                <a:cs typeface="Arial MT"/>
              </a:rPr>
              <a:t> </a:t>
            </a:r>
            <a:r>
              <a:rPr sz="1000" spc="-140" dirty="0">
                <a:solidFill>
                  <a:srgbClr val="4F4F4F"/>
                </a:solidFill>
                <a:latin typeface="Arial MT"/>
                <a:cs typeface="Arial MT"/>
              </a:rPr>
              <a:t>R$</a:t>
            </a:r>
            <a:r>
              <a:rPr sz="1000" spc="65" dirty="0">
                <a:solidFill>
                  <a:srgbClr val="4F4F4F"/>
                </a:solidFill>
                <a:latin typeface="Arial MT"/>
                <a:cs typeface="Arial MT"/>
              </a:rPr>
              <a:t> </a:t>
            </a:r>
            <a:r>
              <a:rPr sz="1000" spc="-20" dirty="0">
                <a:solidFill>
                  <a:srgbClr val="545454"/>
                </a:solidFill>
                <a:latin typeface="Arial MT"/>
                <a:cs typeface="Arial MT"/>
              </a:rPr>
              <a:t>0.00</a:t>
            </a:r>
            <a:endParaRPr sz="1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05"/>
              </a:spcBef>
            </a:pPr>
            <a:endParaRPr sz="1000">
              <a:latin typeface="Arial MT"/>
              <a:cs typeface="Arial MT"/>
            </a:endParaRPr>
          </a:p>
          <a:p>
            <a:pPr marL="13970" marR="5080" indent="-1905" algn="just">
              <a:lnSpc>
                <a:spcPct val="95600"/>
              </a:lnSpc>
              <a:spcBef>
                <a:spcPts val="5"/>
              </a:spcBef>
            </a:pPr>
            <a:r>
              <a:rPr sz="950" spc="-10" dirty="0">
                <a:solidFill>
                  <a:srgbClr val="545454"/>
                </a:solidFill>
                <a:latin typeface="Arial MT"/>
                <a:cs typeface="Arial MT"/>
              </a:rPr>
              <a:t>Declaro(amos),</a:t>
            </a:r>
            <a:r>
              <a:rPr sz="950" spc="-60" dirty="0">
                <a:solidFill>
                  <a:srgbClr val="545454"/>
                </a:solidFill>
                <a:latin typeface="Arial MT"/>
                <a:cs typeface="Arial MT"/>
              </a:rPr>
              <a:t> </a:t>
            </a:r>
            <a:r>
              <a:rPr sz="950" dirty="0">
                <a:solidFill>
                  <a:srgbClr val="545454"/>
                </a:solidFill>
                <a:latin typeface="Arial MT"/>
                <a:cs typeface="Arial MT"/>
              </a:rPr>
              <a:t>na</a:t>
            </a:r>
            <a:r>
              <a:rPr sz="950" spc="-65" dirty="0">
                <a:solidFill>
                  <a:srgbClr val="545454"/>
                </a:solidFill>
                <a:latin typeface="Arial MT"/>
                <a:cs typeface="Arial MT"/>
              </a:rPr>
              <a:t> </a:t>
            </a:r>
            <a:r>
              <a:rPr sz="950" dirty="0">
                <a:solidFill>
                  <a:srgbClr val="4B4B4B"/>
                </a:solidFill>
                <a:latin typeface="Arial MT"/>
                <a:cs typeface="Arial MT"/>
              </a:rPr>
              <a:t>qualidade</a:t>
            </a:r>
            <a:r>
              <a:rPr sz="950" spc="-65" dirty="0">
                <a:solidFill>
                  <a:srgbClr val="4B4B4B"/>
                </a:solidFill>
                <a:latin typeface="Arial MT"/>
                <a:cs typeface="Arial MT"/>
              </a:rPr>
              <a:t> </a:t>
            </a:r>
            <a:r>
              <a:rPr sz="950" dirty="0">
                <a:solidFill>
                  <a:srgbClr val="5B5B5B"/>
                </a:solidFill>
                <a:latin typeface="Arial MT"/>
                <a:cs typeface="Arial MT"/>
              </a:rPr>
              <a:t>de</a:t>
            </a:r>
            <a:r>
              <a:rPr sz="950" spc="-65" dirty="0">
                <a:solidFill>
                  <a:srgbClr val="5B5B5B"/>
                </a:solidFill>
                <a:latin typeface="Arial MT"/>
                <a:cs typeface="Arial MT"/>
              </a:rPr>
              <a:t> </a:t>
            </a:r>
            <a:r>
              <a:rPr sz="950" spc="-10" dirty="0">
                <a:solidFill>
                  <a:srgbClr val="4D4D4D"/>
                </a:solidFill>
                <a:latin typeface="Arial MT"/>
                <a:cs typeface="Arial MT"/>
              </a:rPr>
              <a:t>responsá</a:t>
            </a:r>
            <a:r>
              <a:rPr sz="1425" spc="-15" baseline="2923" dirty="0">
                <a:solidFill>
                  <a:srgbClr val="4D4D4D"/>
                </a:solidFill>
                <a:latin typeface="Arial MT"/>
                <a:cs typeface="Arial MT"/>
              </a:rPr>
              <a:t>vel(</a:t>
            </a:r>
            <a:r>
              <a:rPr sz="950" spc="-10" dirty="0">
                <a:solidFill>
                  <a:srgbClr val="4D4D4D"/>
                </a:solidFill>
                <a:latin typeface="Arial MT"/>
                <a:cs typeface="Arial MT"/>
              </a:rPr>
              <a:t>is)</a:t>
            </a:r>
            <a:r>
              <a:rPr sz="950" spc="-55" dirty="0">
                <a:solidFill>
                  <a:srgbClr val="4D4D4D"/>
                </a:solidFill>
                <a:latin typeface="Arial MT"/>
                <a:cs typeface="Arial MT"/>
              </a:rPr>
              <a:t> </a:t>
            </a:r>
            <a:r>
              <a:rPr sz="950" dirty="0">
                <a:solidFill>
                  <a:srgbClr val="3B3B3B"/>
                </a:solidFill>
                <a:latin typeface="Arial MT"/>
                <a:cs typeface="Arial MT"/>
              </a:rPr>
              <a:t>pela </a:t>
            </a:r>
            <a:r>
              <a:rPr sz="950" dirty="0">
                <a:solidFill>
                  <a:srgbClr val="4D4D4D"/>
                </a:solidFill>
                <a:latin typeface="Arial MT"/>
                <a:cs typeface="Arial MT"/>
              </a:rPr>
              <a:t>entidade</a:t>
            </a:r>
            <a:r>
              <a:rPr sz="950" spc="5" dirty="0">
                <a:solidFill>
                  <a:srgbClr val="4D4D4D"/>
                </a:solidFill>
                <a:latin typeface="Arial MT"/>
                <a:cs typeface="Arial MT"/>
              </a:rPr>
              <a:t> </a:t>
            </a:r>
            <a:r>
              <a:rPr sz="950" dirty="0">
                <a:solidFill>
                  <a:srgbClr val="464646"/>
                </a:solidFill>
                <a:latin typeface="Arial MT"/>
                <a:cs typeface="Arial MT"/>
              </a:rPr>
              <a:t>supra</a:t>
            </a:r>
            <a:r>
              <a:rPr sz="950" spc="15" dirty="0">
                <a:solidFill>
                  <a:srgbClr val="464646"/>
                </a:solidFill>
                <a:latin typeface="Arial MT"/>
                <a:cs typeface="Arial MT"/>
              </a:rPr>
              <a:t> </a:t>
            </a:r>
            <a:r>
              <a:rPr sz="950" dirty="0">
                <a:solidFill>
                  <a:srgbClr val="4B4B4B"/>
                </a:solidFill>
                <a:latin typeface="Arial MT"/>
                <a:cs typeface="Arial MT"/>
              </a:rPr>
              <a:t>epigrafada,</a:t>
            </a:r>
            <a:r>
              <a:rPr sz="950" spc="80" dirty="0">
                <a:solidFill>
                  <a:srgbClr val="4B4B4B"/>
                </a:solidFill>
                <a:latin typeface="Arial MT"/>
                <a:cs typeface="Arial MT"/>
              </a:rPr>
              <a:t> </a:t>
            </a:r>
            <a:r>
              <a:rPr sz="950" spc="-25" dirty="0">
                <a:solidFill>
                  <a:srgbClr val="505050"/>
                </a:solidFill>
                <a:latin typeface="Arial MT"/>
                <a:cs typeface="Arial MT"/>
              </a:rPr>
              <a:t>sob </a:t>
            </a:r>
            <a:r>
              <a:rPr sz="950" spc="-10" dirty="0">
                <a:solidFill>
                  <a:srgbClr val="626262"/>
                </a:solidFill>
                <a:latin typeface="Arial MT"/>
                <a:cs typeface="Arial MT"/>
              </a:rPr>
              <a:t>as</a:t>
            </a:r>
            <a:r>
              <a:rPr sz="950" spc="-55" dirty="0">
                <a:solidFill>
                  <a:srgbClr val="626262"/>
                </a:solidFill>
                <a:latin typeface="Arial MT"/>
                <a:cs typeface="Arial MT"/>
              </a:rPr>
              <a:t> </a:t>
            </a:r>
            <a:r>
              <a:rPr sz="950" dirty="0">
                <a:solidFill>
                  <a:srgbClr val="4F4F4F"/>
                </a:solidFill>
                <a:latin typeface="Arial MT"/>
                <a:cs typeface="Arial MT"/>
              </a:rPr>
              <a:t>penas</a:t>
            </a:r>
            <a:r>
              <a:rPr sz="950" spc="35" dirty="0">
                <a:solidFill>
                  <a:srgbClr val="4F4F4F"/>
                </a:solidFill>
                <a:latin typeface="Arial MT"/>
                <a:cs typeface="Arial MT"/>
              </a:rPr>
              <a:t> </a:t>
            </a:r>
            <a:r>
              <a:rPr sz="950" dirty="0">
                <a:solidFill>
                  <a:srgbClr val="545454"/>
                </a:solidFill>
                <a:latin typeface="Arial MT"/>
                <a:cs typeface="Arial MT"/>
              </a:rPr>
              <a:t>da</a:t>
            </a:r>
            <a:r>
              <a:rPr sz="950" spc="10" dirty="0">
                <a:solidFill>
                  <a:srgbClr val="545454"/>
                </a:solidFill>
                <a:latin typeface="Arial MT"/>
                <a:cs typeface="Arial MT"/>
              </a:rPr>
              <a:t> </a:t>
            </a:r>
            <a:r>
              <a:rPr sz="950" dirty="0">
                <a:solidFill>
                  <a:srgbClr val="464646"/>
                </a:solidFill>
                <a:latin typeface="Arial MT"/>
                <a:cs typeface="Arial MT"/>
              </a:rPr>
              <a:t>Lei,</a:t>
            </a:r>
            <a:r>
              <a:rPr sz="950" spc="10" dirty="0">
                <a:solidFill>
                  <a:srgbClr val="464646"/>
                </a:solidFill>
                <a:latin typeface="Arial MT"/>
                <a:cs typeface="Arial MT"/>
              </a:rPr>
              <a:t> </a:t>
            </a:r>
            <a:r>
              <a:rPr sz="950" dirty="0">
                <a:solidFill>
                  <a:srgbClr val="505050"/>
                </a:solidFill>
                <a:latin typeface="Arial MT"/>
                <a:cs typeface="Arial MT"/>
              </a:rPr>
              <a:t>que</a:t>
            </a:r>
            <a:r>
              <a:rPr sz="950" spc="-30" dirty="0">
                <a:solidFill>
                  <a:srgbClr val="505050"/>
                </a:solidFill>
                <a:latin typeface="Arial MT"/>
                <a:cs typeface="Arial MT"/>
              </a:rPr>
              <a:t> </a:t>
            </a:r>
            <a:r>
              <a:rPr sz="950" dirty="0">
                <a:solidFill>
                  <a:srgbClr val="525252"/>
                </a:solidFill>
                <a:latin typeface="Arial MT"/>
                <a:cs typeface="Arial MT"/>
              </a:rPr>
              <a:t>a</a:t>
            </a:r>
            <a:r>
              <a:rPr sz="950" spc="-5" dirty="0">
                <a:solidFill>
                  <a:srgbClr val="525252"/>
                </a:solidFill>
                <a:latin typeface="Arial MT"/>
                <a:cs typeface="Arial MT"/>
              </a:rPr>
              <a:t> </a:t>
            </a:r>
            <a:r>
              <a:rPr sz="950" spc="-10" dirty="0">
                <a:solidFill>
                  <a:srgbClr val="525252"/>
                </a:solidFill>
                <a:latin typeface="Arial MT"/>
                <a:cs typeface="Arial MT"/>
              </a:rPr>
              <a:t>despesa </a:t>
            </a:r>
            <a:r>
              <a:rPr sz="950" dirty="0">
                <a:solidFill>
                  <a:srgbClr val="464646"/>
                </a:solidFill>
                <a:latin typeface="Arial MT"/>
                <a:cs typeface="Arial MT"/>
              </a:rPr>
              <a:t>relacionada,</a:t>
            </a:r>
            <a:r>
              <a:rPr sz="950" spc="150" dirty="0">
                <a:solidFill>
                  <a:srgbClr val="464646"/>
                </a:solidFill>
                <a:latin typeface="Arial MT"/>
                <a:cs typeface="Arial MT"/>
              </a:rPr>
              <a:t> </a:t>
            </a:r>
            <a:r>
              <a:rPr sz="950" dirty="0">
                <a:solidFill>
                  <a:srgbClr val="3F3F3F"/>
                </a:solidFill>
                <a:latin typeface="Arial MT"/>
                <a:cs typeface="Arial MT"/>
              </a:rPr>
              <a:t>comprova</a:t>
            </a:r>
            <a:r>
              <a:rPr sz="950" spc="145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950" dirty="0">
                <a:solidFill>
                  <a:srgbClr val="595959"/>
                </a:solidFill>
                <a:latin typeface="Arial MT"/>
                <a:cs typeface="Arial MT"/>
              </a:rPr>
              <a:t>a</a:t>
            </a:r>
            <a:r>
              <a:rPr sz="950" spc="110" dirty="0">
                <a:solidFill>
                  <a:srgbClr val="595959"/>
                </a:solidFill>
                <a:latin typeface="Arial MT"/>
                <a:cs typeface="Arial MT"/>
              </a:rPr>
              <a:t> </a:t>
            </a:r>
            <a:r>
              <a:rPr sz="950" dirty="0">
                <a:solidFill>
                  <a:srgbClr val="4B4B4B"/>
                </a:solidFill>
                <a:latin typeface="Arial MT"/>
                <a:cs typeface="Arial MT"/>
              </a:rPr>
              <a:t>exata</a:t>
            </a:r>
            <a:r>
              <a:rPr sz="950" spc="90" dirty="0">
                <a:solidFill>
                  <a:srgbClr val="4B4B4B"/>
                </a:solidFill>
                <a:latin typeface="Arial MT"/>
                <a:cs typeface="Arial MT"/>
              </a:rPr>
              <a:t> </a:t>
            </a:r>
            <a:r>
              <a:rPr sz="950" dirty="0">
                <a:solidFill>
                  <a:srgbClr val="4D4D4D"/>
                </a:solidFill>
                <a:latin typeface="Arial MT"/>
                <a:cs typeface="Arial MT"/>
              </a:rPr>
              <a:t>aplicação</a:t>
            </a:r>
            <a:r>
              <a:rPr sz="950" spc="114" dirty="0">
                <a:solidFill>
                  <a:srgbClr val="4D4D4D"/>
                </a:solidFill>
                <a:latin typeface="Arial MT"/>
                <a:cs typeface="Arial MT"/>
              </a:rPr>
              <a:t> </a:t>
            </a:r>
            <a:r>
              <a:rPr sz="950" dirty="0">
                <a:solidFill>
                  <a:srgbClr val="494949"/>
                </a:solidFill>
                <a:latin typeface="Arial MT"/>
                <a:cs typeface="Arial MT"/>
              </a:rPr>
              <a:t>dos</a:t>
            </a:r>
            <a:r>
              <a:rPr sz="950" spc="100" dirty="0">
                <a:solidFill>
                  <a:srgbClr val="494949"/>
                </a:solidFill>
                <a:latin typeface="Arial MT"/>
                <a:cs typeface="Arial MT"/>
              </a:rPr>
              <a:t> </a:t>
            </a:r>
            <a:r>
              <a:rPr sz="950" dirty="0">
                <a:solidFill>
                  <a:srgbClr val="494949"/>
                </a:solidFill>
                <a:latin typeface="Arial MT"/>
                <a:cs typeface="Arial MT"/>
              </a:rPr>
              <a:t>recursos</a:t>
            </a:r>
            <a:r>
              <a:rPr sz="950" spc="90" dirty="0">
                <a:solidFill>
                  <a:srgbClr val="494949"/>
                </a:solidFill>
                <a:latin typeface="Arial MT"/>
                <a:cs typeface="Arial MT"/>
              </a:rPr>
              <a:t> </a:t>
            </a:r>
            <a:r>
              <a:rPr sz="950" dirty="0">
                <a:solidFill>
                  <a:srgbClr val="424242"/>
                </a:solidFill>
                <a:latin typeface="Arial MT"/>
                <a:cs typeface="Arial MT"/>
              </a:rPr>
              <a:t>recebidos</a:t>
            </a:r>
            <a:r>
              <a:rPr sz="950" spc="140" dirty="0">
                <a:solidFill>
                  <a:srgbClr val="424242"/>
                </a:solidFill>
                <a:latin typeface="Arial MT"/>
                <a:cs typeface="Arial MT"/>
              </a:rPr>
              <a:t> </a:t>
            </a:r>
            <a:r>
              <a:rPr sz="950" dirty="0">
                <a:solidFill>
                  <a:srgbClr val="444444"/>
                </a:solidFill>
                <a:latin typeface="Arial MT"/>
                <a:cs typeface="Arial MT"/>
              </a:rPr>
              <a:t>para</a:t>
            </a:r>
            <a:r>
              <a:rPr sz="950" spc="85" dirty="0">
                <a:solidFill>
                  <a:srgbClr val="444444"/>
                </a:solidFill>
                <a:latin typeface="Arial MT"/>
                <a:cs typeface="Arial MT"/>
              </a:rPr>
              <a:t> </a:t>
            </a:r>
            <a:r>
              <a:rPr sz="950" dirty="0">
                <a:solidFill>
                  <a:srgbClr val="525252"/>
                </a:solidFill>
                <a:latin typeface="Arial MT"/>
                <a:cs typeface="Arial MT"/>
              </a:rPr>
              <a:t>os</a:t>
            </a:r>
            <a:r>
              <a:rPr sz="950" spc="90" dirty="0">
                <a:solidFill>
                  <a:srgbClr val="525252"/>
                </a:solidFill>
                <a:latin typeface="Arial MT"/>
                <a:cs typeface="Arial MT"/>
              </a:rPr>
              <a:t> </a:t>
            </a:r>
            <a:r>
              <a:rPr sz="950" dirty="0">
                <a:solidFill>
                  <a:srgbClr val="545454"/>
                </a:solidFill>
                <a:latin typeface="Arial MT"/>
                <a:cs typeface="Arial MT"/>
              </a:rPr>
              <a:t>fins</a:t>
            </a:r>
            <a:r>
              <a:rPr sz="950" spc="50" dirty="0">
                <a:solidFill>
                  <a:srgbClr val="545454"/>
                </a:solidFill>
                <a:latin typeface="Arial MT"/>
                <a:cs typeface="Arial MT"/>
              </a:rPr>
              <a:t> </a:t>
            </a:r>
            <a:r>
              <a:rPr sz="950" dirty="0">
                <a:solidFill>
                  <a:srgbClr val="4B4B4B"/>
                </a:solidFill>
                <a:latin typeface="Arial MT"/>
                <a:cs typeface="Arial MT"/>
              </a:rPr>
              <a:t>indicados,</a:t>
            </a:r>
            <a:r>
              <a:rPr sz="950" spc="130" dirty="0">
                <a:solidFill>
                  <a:srgbClr val="4B4B4B"/>
                </a:solidFill>
                <a:latin typeface="Arial MT"/>
                <a:cs typeface="Arial MT"/>
              </a:rPr>
              <a:t> </a:t>
            </a:r>
            <a:r>
              <a:rPr sz="950" dirty="0">
                <a:solidFill>
                  <a:srgbClr val="464646"/>
                </a:solidFill>
                <a:latin typeface="Arial MT"/>
                <a:cs typeface="Arial MT"/>
              </a:rPr>
              <a:t>conforme</a:t>
            </a:r>
            <a:r>
              <a:rPr sz="950" spc="130" dirty="0">
                <a:solidFill>
                  <a:srgbClr val="464646"/>
                </a:solidFill>
                <a:latin typeface="Arial MT"/>
                <a:cs typeface="Arial MT"/>
              </a:rPr>
              <a:t> </a:t>
            </a:r>
            <a:r>
              <a:rPr sz="950" dirty="0">
                <a:solidFill>
                  <a:srgbClr val="545454"/>
                </a:solidFill>
                <a:latin typeface="Arial MT"/>
                <a:cs typeface="Arial MT"/>
              </a:rPr>
              <a:t>programa</a:t>
            </a:r>
            <a:r>
              <a:rPr sz="950" spc="170" dirty="0">
                <a:solidFill>
                  <a:srgbClr val="545454"/>
                </a:solidFill>
                <a:latin typeface="Arial MT"/>
                <a:cs typeface="Arial MT"/>
              </a:rPr>
              <a:t> </a:t>
            </a:r>
            <a:r>
              <a:rPr sz="950" spc="-25" dirty="0">
                <a:solidFill>
                  <a:srgbClr val="4D4D4D"/>
                </a:solidFill>
                <a:latin typeface="Arial MT"/>
                <a:cs typeface="Arial MT"/>
              </a:rPr>
              <a:t>de </a:t>
            </a:r>
            <a:r>
              <a:rPr sz="950" dirty="0">
                <a:solidFill>
                  <a:srgbClr val="525252"/>
                </a:solidFill>
                <a:latin typeface="Arial MT"/>
                <a:cs typeface="Arial MT"/>
              </a:rPr>
              <a:t>trabalho</a:t>
            </a:r>
            <a:r>
              <a:rPr sz="950" spc="150" dirty="0">
                <a:solidFill>
                  <a:srgbClr val="525252"/>
                </a:solidFill>
                <a:latin typeface="Arial MT"/>
                <a:cs typeface="Arial MT"/>
              </a:rPr>
              <a:t> </a:t>
            </a:r>
            <a:r>
              <a:rPr sz="950" dirty="0">
                <a:solidFill>
                  <a:srgbClr val="494949"/>
                </a:solidFill>
                <a:latin typeface="Arial MT"/>
                <a:cs typeface="Arial MT"/>
              </a:rPr>
              <a:t>aprovado,</a:t>
            </a:r>
            <a:r>
              <a:rPr sz="950" spc="165" dirty="0">
                <a:solidFill>
                  <a:srgbClr val="494949"/>
                </a:solidFill>
                <a:latin typeface="Arial MT"/>
                <a:cs typeface="Arial MT"/>
              </a:rPr>
              <a:t> </a:t>
            </a:r>
            <a:r>
              <a:rPr sz="950" dirty="0">
                <a:solidFill>
                  <a:srgbClr val="494949"/>
                </a:solidFill>
                <a:latin typeface="Arial MT"/>
                <a:cs typeface="Arial MT"/>
              </a:rPr>
              <a:t>proposto</a:t>
            </a:r>
            <a:r>
              <a:rPr sz="950" spc="160" dirty="0">
                <a:solidFill>
                  <a:srgbClr val="494949"/>
                </a:solidFill>
                <a:latin typeface="Arial MT"/>
                <a:cs typeface="Arial MT"/>
              </a:rPr>
              <a:t> </a:t>
            </a:r>
            <a:r>
              <a:rPr sz="950" dirty="0">
                <a:solidFill>
                  <a:srgbClr val="525252"/>
                </a:solidFill>
                <a:latin typeface="Arial MT"/>
                <a:cs typeface="Arial MT"/>
              </a:rPr>
              <a:t>ao</a:t>
            </a:r>
            <a:r>
              <a:rPr sz="950" spc="95" dirty="0">
                <a:solidFill>
                  <a:srgbClr val="525252"/>
                </a:solidFill>
                <a:latin typeface="Arial MT"/>
                <a:cs typeface="Arial MT"/>
              </a:rPr>
              <a:t> </a:t>
            </a:r>
            <a:r>
              <a:rPr sz="950" dirty="0">
                <a:solidFill>
                  <a:srgbClr val="525252"/>
                </a:solidFill>
                <a:latin typeface="Arial MT"/>
                <a:cs typeface="Arial MT"/>
              </a:rPr>
              <a:t>Orglo</a:t>
            </a:r>
            <a:r>
              <a:rPr sz="950" spc="165" dirty="0">
                <a:solidFill>
                  <a:srgbClr val="525252"/>
                </a:solidFill>
                <a:latin typeface="Arial MT"/>
                <a:cs typeface="Arial MT"/>
              </a:rPr>
              <a:t> </a:t>
            </a:r>
            <a:r>
              <a:rPr sz="950" spc="-25" dirty="0">
                <a:solidFill>
                  <a:srgbClr val="464646"/>
                </a:solidFill>
                <a:latin typeface="Arial MT"/>
                <a:cs typeface="Arial MT"/>
              </a:rPr>
              <a:t>Público</a:t>
            </a:r>
            <a:r>
              <a:rPr sz="950" spc="160" dirty="0">
                <a:solidFill>
                  <a:srgbClr val="464646"/>
                </a:solidFill>
                <a:latin typeface="Arial MT"/>
                <a:cs typeface="Arial MT"/>
              </a:rPr>
              <a:t> </a:t>
            </a:r>
            <a:r>
              <a:rPr sz="950" spc="-10" dirty="0">
                <a:solidFill>
                  <a:srgbClr val="464646"/>
                </a:solidFill>
                <a:latin typeface="Arial MT"/>
                <a:cs typeface="Arial MT"/>
              </a:rPr>
              <a:t>Parceiro.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68601" y="6097047"/>
            <a:ext cx="974725" cy="1835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000" spc="70" dirty="0">
                <a:solidFill>
                  <a:srgbClr val="3D3D3D"/>
                </a:solidFill>
                <a:latin typeface="Times New Roman"/>
                <a:cs typeface="Times New Roman"/>
              </a:rPr>
              <a:t>conselho</a:t>
            </a:r>
            <a:r>
              <a:rPr sz="1000" spc="105" dirty="0">
                <a:solidFill>
                  <a:srgbClr val="3D3D3D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464646"/>
                </a:solidFill>
                <a:latin typeface="Times New Roman"/>
                <a:cs typeface="Times New Roman"/>
              </a:rPr>
              <a:t>Fiecal: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69092" y="6396332"/>
            <a:ext cx="1755775" cy="7473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57900"/>
              </a:lnSpc>
              <a:spcBef>
                <a:spcPts val="90"/>
              </a:spcBef>
            </a:pPr>
            <a:r>
              <a:rPr sz="1000" spc="-75" dirty="0">
                <a:solidFill>
                  <a:srgbClr val="3B3B3B"/>
                </a:solidFill>
                <a:latin typeface="Arial MT"/>
                <a:cs typeface="Arial MT"/>
              </a:rPr>
              <a:t>Mauro</a:t>
            </a:r>
            <a:r>
              <a:rPr sz="1000" spc="5" dirty="0">
                <a:solidFill>
                  <a:srgbClr val="3B3B3B"/>
                </a:solidFill>
                <a:latin typeface="Arial MT"/>
                <a:cs typeface="Arial MT"/>
              </a:rPr>
              <a:t> </a:t>
            </a:r>
            <a:r>
              <a:rPr sz="1000" spc="-40" dirty="0">
                <a:solidFill>
                  <a:srgbClr val="464646"/>
                </a:solidFill>
                <a:latin typeface="Arial MT"/>
                <a:cs typeface="Arial MT"/>
              </a:rPr>
              <a:t>Ferreira</a:t>
            </a:r>
            <a:r>
              <a:rPr sz="1000" spc="-5" dirty="0">
                <a:solidFill>
                  <a:srgbClr val="464646"/>
                </a:solidFill>
                <a:latin typeface="Arial MT"/>
                <a:cs typeface="Arial MT"/>
              </a:rPr>
              <a:t> </a:t>
            </a:r>
            <a:r>
              <a:rPr sz="1000" spc="-30" dirty="0">
                <a:solidFill>
                  <a:srgbClr val="4F4F4F"/>
                </a:solidFill>
                <a:latin typeface="Arial MT"/>
                <a:cs typeface="Arial MT"/>
              </a:rPr>
              <a:t>de</a:t>
            </a:r>
            <a:r>
              <a:rPr sz="1000" spc="-50" dirty="0">
                <a:solidFill>
                  <a:srgbClr val="4F4F4F"/>
                </a:solidFill>
                <a:latin typeface="Arial MT"/>
                <a:cs typeface="Arial MT"/>
              </a:rPr>
              <a:t> </a:t>
            </a:r>
            <a:r>
              <a:rPr sz="1000" spc="-35" dirty="0">
                <a:solidFill>
                  <a:srgbClr val="565656"/>
                </a:solidFill>
                <a:latin typeface="Arial MT"/>
                <a:cs typeface="Arial MT"/>
              </a:rPr>
              <a:t>Freitas</a:t>
            </a:r>
            <a:r>
              <a:rPr sz="1000" spc="5" dirty="0">
                <a:solidFill>
                  <a:srgbClr val="565656"/>
                </a:solidFill>
                <a:latin typeface="Arial MT"/>
                <a:cs typeface="Arial MT"/>
              </a:rPr>
              <a:t> </a:t>
            </a:r>
            <a:r>
              <a:rPr sz="1000" spc="-50" dirty="0">
                <a:solidFill>
                  <a:srgbClr val="424242"/>
                </a:solidFill>
                <a:latin typeface="Arial MT"/>
                <a:cs typeface="Arial MT"/>
              </a:rPr>
              <a:t>I'áartins </a:t>
            </a:r>
            <a:r>
              <a:rPr sz="1000" spc="-40" dirty="0">
                <a:solidFill>
                  <a:srgbClr val="464646"/>
                </a:solidFill>
                <a:latin typeface="Arial MT"/>
                <a:cs typeface="Arial MT"/>
              </a:rPr>
              <a:t>Natalia</a:t>
            </a:r>
            <a:r>
              <a:rPr sz="1000" spc="-5" dirty="0">
                <a:solidFill>
                  <a:srgbClr val="464646"/>
                </a:solidFill>
                <a:latin typeface="Arial MT"/>
                <a:cs typeface="Arial MT"/>
              </a:rPr>
              <a:t> </a:t>
            </a:r>
            <a:r>
              <a:rPr sz="1000" spc="-55" dirty="0">
                <a:solidFill>
                  <a:srgbClr val="444444"/>
                </a:solidFill>
                <a:latin typeface="Arial MT"/>
                <a:cs typeface="Arial MT"/>
              </a:rPr>
              <a:t>Maria</a:t>
            </a:r>
            <a:r>
              <a:rPr sz="1000" spc="20" dirty="0">
                <a:solidFill>
                  <a:srgbClr val="444444"/>
                </a:solidFill>
                <a:latin typeface="Arial MT"/>
                <a:cs typeface="Arial MT"/>
              </a:rPr>
              <a:t> </a:t>
            </a:r>
            <a:r>
              <a:rPr sz="1000" spc="-60" dirty="0">
                <a:solidFill>
                  <a:srgbClr val="4D4D4D"/>
                </a:solidFill>
                <a:latin typeface="Arial MT"/>
                <a:cs typeface="Arial MT"/>
              </a:rPr>
              <a:t>da</a:t>
            </a:r>
            <a:r>
              <a:rPr sz="1000" spc="-10" dirty="0">
                <a:solidFill>
                  <a:srgbClr val="4D4D4D"/>
                </a:solidFill>
                <a:latin typeface="Arial MT"/>
                <a:cs typeface="Arial MT"/>
              </a:rPr>
              <a:t> Conceição</a:t>
            </a:r>
            <a:endParaRPr sz="1000">
              <a:latin typeface="Arial MT"/>
              <a:cs typeface="Arial MT"/>
            </a:endParaRPr>
          </a:p>
          <a:p>
            <a:pPr marL="16510">
              <a:lnSpc>
                <a:spcPct val="100000"/>
              </a:lnSpc>
              <a:spcBef>
                <a:spcPts val="695"/>
              </a:spcBef>
            </a:pPr>
            <a:r>
              <a:rPr sz="1000" spc="-70" dirty="0">
                <a:solidFill>
                  <a:srgbClr val="4D4D4D"/>
                </a:solidFill>
                <a:latin typeface="Arial MT"/>
                <a:cs typeface="Arial MT"/>
              </a:rPr>
              <a:t>Sonia</a:t>
            </a:r>
            <a:r>
              <a:rPr sz="1000" dirty="0">
                <a:solidFill>
                  <a:srgbClr val="4D4D4D"/>
                </a:solidFill>
                <a:latin typeface="Arial MT"/>
                <a:cs typeface="Arial MT"/>
              </a:rPr>
              <a:t> </a:t>
            </a:r>
            <a:r>
              <a:rPr sz="1000" spc="-50" dirty="0">
                <a:solidFill>
                  <a:srgbClr val="464646"/>
                </a:solidFill>
                <a:latin typeface="Arial MT"/>
                <a:cs typeface="Arial MT"/>
              </a:rPr>
              <a:t>Maria</a:t>
            </a:r>
            <a:r>
              <a:rPr sz="1000" spc="25" dirty="0">
                <a:solidFill>
                  <a:srgbClr val="464646"/>
                </a:solidFill>
                <a:latin typeface="Arial MT"/>
                <a:cs typeface="Arial MT"/>
              </a:rPr>
              <a:t> </a:t>
            </a:r>
            <a:r>
              <a:rPr sz="1000" spc="-20" dirty="0">
                <a:solidFill>
                  <a:srgbClr val="464646"/>
                </a:solidFill>
                <a:latin typeface="Arial MT"/>
                <a:cs typeface="Arial MT"/>
              </a:rPr>
              <a:t>Dias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784617" y="4328404"/>
            <a:ext cx="1955164" cy="1835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000" spc="-160" dirty="0">
                <a:solidFill>
                  <a:srgbClr val="424242"/>
                </a:solidFill>
                <a:latin typeface="Arial Black"/>
                <a:cs typeface="Arial Black"/>
              </a:rPr>
              <a:t>Guarulhos,</a:t>
            </a:r>
            <a:r>
              <a:rPr sz="1000" spc="55" dirty="0">
                <a:solidFill>
                  <a:srgbClr val="424242"/>
                </a:solidFill>
                <a:latin typeface="Arial Black"/>
                <a:cs typeface="Arial Black"/>
              </a:rPr>
              <a:t> </a:t>
            </a:r>
            <a:r>
              <a:rPr sz="1000" spc="-160" dirty="0">
                <a:solidFill>
                  <a:srgbClr val="4F4F4F"/>
                </a:solidFill>
                <a:latin typeface="Arial Black"/>
                <a:cs typeface="Arial Black"/>
              </a:rPr>
              <a:t>19</a:t>
            </a:r>
            <a:r>
              <a:rPr sz="1000" spc="5" dirty="0">
                <a:solidFill>
                  <a:srgbClr val="4F4F4F"/>
                </a:solidFill>
                <a:latin typeface="Arial Black"/>
                <a:cs typeface="Arial Black"/>
              </a:rPr>
              <a:t> </a:t>
            </a:r>
            <a:r>
              <a:rPr sz="1000" spc="-160" dirty="0">
                <a:solidFill>
                  <a:srgbClr val="545454"/>
                </a:solidFill>
                <a:latin typeface="Arial Black"/>
                <a:cs typeface="Arial Black"/>
              </a:rPr>
              <a:t>de</a:t>
            </a:r>
            <a:r>
              <a:rPr sz="1000" spc="-50" dirty="0">
                <a:solidFill>
                  <a:srgbClr val="545454"/>
                </a:solidFill>
                <a:latin typeface="Arial Black"/>
                <a:cs typeface="Arial Black"/>
              </a:rPr>
              <a:t> </a:t>
            </a:r>
            <a:r>
              <a:rPr sz="1000" spc="-185" dirty="0">
                <a:solidFill>
                  <a:srgbClr val="3B3B3B"/>
                </a:solidFill>
                <a:latin typeface="Arial Black"/>
                <a:cs typeface="Arial Black"/>
              </a:rPr>
              <a:t>Setembro</a:t>
            </a:r>
            <a:r>
              <a:rPr sz="1000" spc="80" dirty="0">
                <a:solidFill>
                  <a:srgbClr val="3B3B3B"/>
                </a:solidFill>
                <a:latin typeface="Arial Black"/>
                <a:cs typeface="Arial Black"/>
              </a:rPr>
              <a:t> </a:t>
            </a:r>
            <a:r>
              <a:rPr sz="1000" spc="-190" dirty="0">
                <a:solidFill>
                  <a:srgbClr val="4B4B4B"/>
                </a:solidFill>
                <a:latin typeface="Arial Black"/>
                <a:cs typeface="Arial Black"/>
              </a:rPr>
              <a:t>de</a:t>
            </a:r>
            <a:r>
              <a:rPr sz="1000" spc="25" dirty="0">
                <a:solidFill>
                  <a:srgbClr val="4B4B4B"/>
                </a:solidFill>
                <a:latin typeface="Arial Black"/>
                <a:cs typeface="Arial Black"/>
              </a:rPr>
              <a:t> </a:t>
            </a:r>
            <a:r>
              <a:rPr sz="1000" spc="-125" dirty="0">
                <a:solidFill>
                  <a:srgbClr val="464646"/>
                </a:solidFill>
                <a:latin typeface="Arial Black"/>
                <a:cs typeface="Arial Black"/>
              </a:rPr>
              <a:t>2024.</a:t>
            </a:r>
            <a:endParaRPr sz="1000">
              <a:latin typeface="Arial Black"/>
              <a:cs typeface="Arial Blac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067255" y="4917952"/>
            <a:ext cx="1409700" cy="3232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algn="ctr">
              <a:lnSpc>
                <a:spcPts val="1120"/>
              </a:lnSpc>
              <a:spcBef>
                <a:spcPts val="135"/>
              </a:spcBef>
            </a:pPr>
            <a:r>
              <a:rPr sz="1000" spc="-110" dirty="0">
                <a:solidFill>
                  <a:srgbClr val="444444"/>
                </a:solidFill>
                <a:latin typeface="Arial Black"/>
                <a:cs typeface="Arial Black"/>
              </a:rPr>
              <a:t>Antonio</a:t>
            </a:r>
            <a:r>
              <a:rPr sz="1000" spc="-10" dirty="0">
                <a:solidFill>
                  <a:srgbClr val="444444"/>
                </a:solidFill>
                <a:latin typeface="Arial Black"/>
                <a:cs typeface="Arial Black"/>
              </a:rPr>
              <a:t> </a:t>
            </a:r>
            <a:r>
              <a:rPr sz="1000" spc="-145" dirty="0">
                <a:solidFill>
                  <a:srgbClr val="424242"/>
                </a:solidFill>
                <a:latin typeface="Arial Black"/>
                <a:cs typeface="Arial Black"/>
              </a:rPr>
              <a:t>Gomes</a:t>
            </a:r>
            <a:r>
              <a:rPr sz="1000" spc="40" dirty="0">
                <a:solidFill>
                  <a:srgbClr val="424242"/>
                </a:solidFill>
                <a:latin typeface="Arial Black"/>
                <a:cs typeface="Arial Black"/>
              </a:rPr>
              <a:t> </a:t>
            </a:r>
            <a:r>
              <a:rPr sz="1000" spc="-130" dirty="0">
                <a:solidFill>
                  <a:srgbClr val="464646"/>
                </a:solidFill>
                <a:latin typeface="Arial Black"/>
                <a:cs typeface="Arial Black"/>
              </a:rPr>
              <a:t>da</a:t>
            </a:r>
            <a:r>
              <a:rPr sz="1000" spc="40" dirty="0">
                <a:solidFill>
                  <a:srgbClr val="464646"/>
                </a:solidFill>
                <a:latin typeface="Arial Black"/>
                <a:cs typeface="Arial Black"/>
              </a:rPr>
              <a:t> </a:t>
            </a:r>
            <a:r>
              <a:rPr sz="1000" spc="-70" dirty="0">
                <a:solidFill>
                  <a:srgbClr val="3B3B3B"/>
                </a:solidFill>
                <a:latin typeface="Arial Black"/>
                <a:cs typeface="Arial Black"/>
              </a:rPr>
              <a:t>S\tva</a:t>
            </a:r>
            <a:endParaRPr sz="1000">
              <a:latin typeface="Arial Black"/>
              <a:cs typeface="Arial Black"/>
            </a:endParaRPr>
          </a:p>
          <a:p>
            <a:pPr marR="2540" algn="ctr">
              <a:lnSpc>
                <a:spcPts val="1180"/>
              </a:lnSpc>
            </a:pPr>
            <a:r>
              <a:rPr sz="1050" spc="-10" dirty="0">
                <a:solidFill>
                  <a:srgbClr val="4F4F4F"/>
                </a:solidFill>
                <a:latin typeface="Arial MT"/>
                <a:cs typeface="Arial MT"/>
              </a:rPr>
              <a:t>Presidente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355321" y="5050049"/>
            <a:ext cx="67310" cy="1911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050" spc="-50" dirty="0">
                <a:solidFill>
                  <a:srgbClr val="8E777E"/>
                </a:solidFill>
                <a:latin typeface="Arial MT"/>
                <a:cs typeface="Arial MT"/>
              </a:rPr>
              <a:t>•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846195" y="5591470"/>
            <a:ext cx="1851660" cy="3282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algn="ctr">
              <a:lnSpc>
                <a:spcPts val="1200"/>
              </a:lnSpc>
              <a:spcBef>
                <a:spcPts val="135"/>
              </a:spcBef>
            </a:pPr>
            <a:r>
              <a:rPr sz="1050" spc="-20" dirty="0">
                <a:solidFill>
                  <a:srgbClr val="3F3F3F"/>
                </a:solidFill>
                <a:latin typeface="Arial MT"/>
                <a:cs typeface="Arial MT"/>
              </a:rPr>
              <a:t>Deise</a:t>
            </a:r>
            <a:r>
              <a:rPr sz="1050" spc="-25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050" dirty="0">
                <a:solidFill>
                  <a:srgbClr val="414141"/>
                </a:solidFill>
                <a:latin typeface="Arial MT"/>
                <a:cs typeface="Arial MT"/>
              </a:rPr>
              <a:t>Freira</a:t>
            </a:r>
            <a:r>
              <a:rPr sz="1050" spc="-20" dirty="0">
                <a:solidFill>
                  <a:srgbClr val="414141"/>
                </a:solidFill>
                <a:latin typeface="Arial MT"/>
                <a:cs typeface="Arial MT"/>
              </a:rPr>
              <a:t> </a:t>
            </a:r>
            <a:r>
              <a:rPr sz="1050" dirty="0">
                <a:solidFill>
                  <a:srgbClr val="3B3B3B"/>
                </a:solidFill>
                <a:latin typeface="Arial MT"/>
                <a:cs typeface="Arial MT"/>
              </a:rPr>
              <a:t>de</a:t>
            </a:r>
            <a:r>
              <a:rPr sz="1050" spc="-55" dirty="0">
                <a:solidFill>
                  <a:srgbClr val="3B3B3B"/>
                </a:solidFill>
                <a:latin typeface="Arial MT"/>
                <a:cs typeface="Arial MT"/>
              </a:rPr>
              <a:t> </a:t>
            </a:r>
            <a:r>
              <a:rPr sz="1050" dirty="0">
                <a:solidFill>
                  <a:srgbClr val="3A3A3A"/>
                </a:solidFill>
                <a:latin typeface="Arial MT"/>
                <a:cs typeface="Arial MT"/>
              </a:rPr>
              <a:t>Freitas</a:t>
            </a:r>
            <a:r>
              <a:rPr sz="1050" spc="35" dirty="0">
                <a:solidFill>
                  <a:srgbClr val="3A3A3A"/>
                </a:solidFill>
                <a:latin typeface="Arial MT"/>
                <a:cs typeface="Arial MT"/>
              </a:rPr>
              <a:t> </a:t>
            </a:r>
            <a:r>
              <a:rPr sz="1050" spc="-10" dirty="0">
                <a:solidFill>
                  <a:srgbClr val="424242"/>
                </a:solidFill>
                <a:latin typeface="Arial MT"/>
                <a:cs typeface="Arial MT"/>
              </a:rPr>
              <a:t>t4artins</a:t>
            </a:r>
            <a:endParaRPr sz="1050">
              <a:latin typeface="Arial MT"/>
              <a:cs typeface="Arial MT"/>
            </a:endParaRPr>
          </a:p>
          <a:p>
            <a:pPr marL="10160" algn="ctr">
              <a:lnSpc>
                <a:spcPts val="1140"/>
              </a:lnSpc>
            </a:pPr>
            <a:r>
              <a:rPr sz="1000" spc="-20" dirty="0">
                <a:solidFill>
                  <a:srgbClr val="4B4B4B"/>
                </a:solidFill>
                <a:latin typeface="Arial MT"/>
                <a:cs typeface="Arial MT"/>
              </a:rPr>
              <a:t>Diretor</a:t>
            </a:r>
            <a:r>
              <a:rPr sz="1000" spc="10" dirty="0">
                <a:solidFill>
                  <a:srgbClr val="4B4B4B"/>
                </a:solidFill>
                <a:latin typeface="Arial MT"/>
                <a:cs typeface="Arial MT"/>
              </a:rPr>
              <a:t> </a:t>
            </a:r>
            <a:r>
              <a:rPr sz="1000" spc="-10" dirty="0">
                <a:solidFill>
                  <a:srgbClr val="3D3D3D"/>
                </a:solidFill>
                <a:latin typeface="Arial MT"/>
                <a:cs typeface="Arial MT"/>
              </a:rPr>
              <a:t>Administrativo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350615" y="6255665"/>
            <a:ext cx="855344" cy="403860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R="6350" algn="ctr">
              <a:lnSpc>
                <a:spcPct val="100000"/>
              </a:lnSpc>
              <a:spcBef>
                <a:spcPts val="405"/>
              </a:spcBef>
            </a:pPr>
            <a:r>
              <a:rPr sz="950" spc="-25" dirty="0">
                <a:solidFill>
                  <a:srgbClr val="3F3F3F"/>
                </a:solidFill>
                <a:latin typeface="Arial MT"/>
                <a:cs typeface="Arial MT"/>
              </a:rPr>
              <a:t>CPF</a:t>
            </a:r>
            <a:endParaRPr sz="95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325"/>
              </a:spcBef>
            </a:pPr>
            <a:r>
              <a:rPr sz="1000" spc="-40" dirty="0">
                <a:solidFill>
                  <a:srgbClr val="3F3F3F"/>
                </a:solidFill>
                <a:latin typeface="Arial MT"/>
                <a:cs typeface="Arial MT"/>
              </a:rPr>
              <a:t>377.562.728-</a:t>
            </a:r>
            <a:r>
              <a:rPr sz="1000" spc="-25" dirty="0">
                <a:solidFill>
                  <a:srgbClr val="3F3F3F"/>
                </a:solidFill>
                <a:latin typeface="Arial MT"/>
                <a:cs typeface="Arial MT"/>
              </a:rPr>
              <a:t>62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509316" y="9899526"/>
            <a:ext cx="407034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i="1" spc="-75" dirty="0">
                <a:solidFill>
                  <a:srgbClr val="424242"/>
                </a:solidFill>
                <a:latin typeface="Arial"/>
                <a:cs typeface="Arial"/>
              </a:rPr>
              <a:t>Pág.</a:t>
            </a:r>
            <a:r>
              <a:rPr sz="900" i="1" spc="20" dirty="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sz="900" i="1" spc="-25" dirty="0">
                <a:solidFill>
                  <a:srgbClr val="4F4F4F"/>
                </a:solidFill>
                <a:latin typeface="Arial"/>
                <a:cs typeface="Arial"/>
              </a:rPr>
              <a:t>4/4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063" y="1263278"/>
            <a:ext cx="66173" cy="9282361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4142" y="138324"/>
            <a:ext cx="1961147" cy="174457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2412332" y="10520071"/>
            <a:ext cx="5014595" cy="0"/>
          </a:xfrm>
          <a:custGeom>
            <a:avLst/>
            <a:gdLst/>
            <a:ahLst/>
            <a:cxnLst/>
            <a:rect l="l" t="t" r="r" b="b"/>
            <a:pathLst>
              <a:path w="5014595">
                <a:moveTo>
                  <a:pt x="0" y="0"/>
                </a:moveTo>
                <a:lnTo>
                  <a:pt x="5014159" y="0"/>
                </a:lnTo>
              </a:path>
            </a:pathLst>
          </a:custGeom>
          <a:ln w="15039">
            <a:solidFill>
              <a:srgbClr val="23232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625642" y="3624474"/>
          <a:ext cx="6390005" cy="45351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66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72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52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4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50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25425">
                <a:tc gridSpan="5">
                  <a:txBody>
                    <a:bodyPr/>
                    <a:lstStyle/>
                    <a:p>
                      <a:pPr marR="1778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900" spc="-60" dirty="0">
                          <a:latin typeface="Arial Black"/>
                          <a:cs typeface="Arial Black"/>
                        </a:rPr>
                        <a:t>DEMOXSTRATIVO</a:t>
                      </a:r>
                      <a:r>
                        <a:rPr sz="900" spc="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45" dirty="0">
                          <a:latin typeface="Arial Black"/>
                          <a:cs typeface="Arial Black"/>
                        </a:rPr>
                        <a:t>DOS</a:t>
                      </a:r>
                      <a:r>
                        <a:rPr sz="900" spc="-3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80" dirty="0">
                          <a:latin typeface="Arial Black"/>
                          <a:cs typeface="Arial Black"/>
                        </a:rPr>
                        <a:t>RECURSOS</a:t>
                      </a:r>
                      <a:r>
                        <a:rPr sz="900" spc="5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65" dirty="0">
                          <a:latin typeface="Arial Black"/>
                          <a:cs typeface="Arial Black"/>
                        </a:rPr>
                        <a:t>DI5PONÍVEfS</a:t>
                      </a:r>
                      <a:r>
                        <a:rPr sz="900" spc="8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dirty="0">
                          <a:latin typeface="Arial Black"/>
                          <a:cs typeface="Arial Black"/>
                        </a:rPr>
                        <a:t>ND</a:t>
                      </a:r>
                      <a:r>
                        <a:rPr sz="900" spc="-10" dirty="0">
                          <a:latin typeface="Arial Black"/>
                          <a:cs typeface="Arial Black"/>
                        </a:rPr>
                        <a:t> GXMRCÍCIO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3746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265">
                <a:tc>
                  <a:txBody>
                    <a:bodyPr/>
                    <a:lstStyle/>
                    <a:p>
                      <a:pPr marL="174625">
                        <a:lnSpc>
                          <a:spcPts val="1130"/>
                        </a:lnSpc>
                        <a:spcBef>
                          <a:spcPts val="100"/>
                        </a:spcBef>
                      </a:pPr>
                      <a:r>
                        <a:rPr sz="1000" spc="-150" dirty="0">
                          <a:latin typeface="Arial Black"/>
                          <a:cs typeface="Arial Black"/>
                        </a:rPr>
                        <a:t>DATA</a:t>
                      </a:r>
                      <a:r>
                        <a:rPr sz="100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35" dirty="0">
                          <a:latin typeface="Arial Black"/>
                          <a:cs typeface="Arial Black"/>
                        </a:rPr>
                        <a:t>PREVISTA</a:t>
                      </a:r>
                      <a:endParaRPr sz="1000">
                        <a:latin typeface="Arial Black"/>
                        <a:cs typeface="Arial Black"/>
                      </a:endParaRPr>
                    </a:p>
                    <a:p>
                      <a:pPr marL="132715">
                        <a:lnSpc>
                          <a:spcPts val="1190"/>
                        </a:lnSpc>
                      </a:pPr>
                      <a:r>
                        <a:rPr sz="1050" spc="-185" dirty="0">
                          <a:latin typeface="Arial Black"/>
                          <a:cs typeface="Arial Black"/>
                        </a:rPr>
                        <a:t>PARA</a:t>
                      </a:r>
                      <a:r>
                        <a:rPr sz="1050" spc="-3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50" spc="-20" dirty="0">
                          <a:latin typeface="Arial Black"/>
                          <a:cs typeface="Arial Black"/>
                        </a:rPr>
                        <a:t>0</a:t>
                      </a:r>
                      <a:r>
                        <a:rPr sz="1050" spc="-7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50" spc="-65" dirty="0">
                          <a:latin typeface="Arial Black"/>
                          <a:cs typeface="Arial Black"/>
                        </a:rPr>
                        <a:t>REPASSE</a:t>
                      </a:r>
                      <a:endParaRPr sz="1050">
                        <a:latin typeface="Arial Black"/>
                        <a:cs typeface="Arial Black"/>
                      </a:endParaRPr>
                    </a:p>
                  </a:txBody>
                  <a:tcPr marL="0" marR="0" marT="1270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4490" marR="34925" indent="303530">
                        <a:lnSpc>
                          <a:spcPts val="1040"/>
                        </a:lnSpc>
                        <a:spcBef>
                          <a:spcPts val="270"/>
                        </a:spcBef>
                      </a:pPr>
                      <a:r>
                        <a:rPr sz="1000" spc="-150" dirty="0">
                          <a:latin typeface="Arial Black"/>
                          <a:cs typeface="Arial Black"/>
                        </a:rPr>
                        <a:t>VALORES</a:t>
                      </a:r>
                      <a:r>
                        <a:rPr sz="1000" spc="50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160" dirty="0">
                          <a:latin typeface="Arial Black"/>
                          <a:cs typeface="Arial Black"/>
                        </a:rPr>
                        <a:t>PREVISTOS</a:t>
                      </a:r>
                      <a:r>
                        <a:rPr sz="1000" spc="114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105" dirty="0">
                          <a:latin typeface="Arial Black"/>
                          <a:cs typeface="Arial Black"/>
                        </a:rPr>
                        <a:t>R$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3429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ct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900" spc="-60" dirty="0">
                          <a:latin typeface="Arial Black"/>
                          <a:cs typeface="Arial Black"/>
                        </a:rPr>
                        <a:t>DATA</a:t>
                      </a:r>
                      <a:r>
                        <a:rPr sz="900" spc="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35" dirty="0">
                          <a:latin typeface="Arial Black"/>
                          <a:cs typeface="Arial Black"/>
                        </a:rPr>
                        <a:t>DO</a:t>
                      </a:r>
                      <a:r>
                        <a:rPr sz="900" spc="-9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10" dirty="0">
                          <a:latin typeface="Arial Black"/>
                          <a:cs typeface="Arial Black"/>
                        </a:rPr>
                        <a:t>REPASSg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857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900" spc="-145" dirty="0">
                          <a:latin typeface="Arial Black"/>
                          <a:cs typeface="Arial Black"/>
                        </a:rPr>
                        <a:t>N-</a:t>
                      </a:r>
                      <a:r>
                        <a:rPr sz="900" spc="-120" dirty="0">
                          <a:latin typeface="Arial Black"/>
                          <a:cs typeface="Arial Black"/>
                        </a:rPr>
                        <a:t>•</a:t>
                      </a:r>
                      <a:r>
                        <a:rPr sz="900" spc="-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10" dirty="0">
                          <a:latin typeface="Arial Black"/>
                          <a:cs typeface="Arial Black"/>
                        </a:rPr>
                        <a:t>DDC.</a:t>
                      </a:r>
                      <a:r>
                        <a:rPr sz="900" spc="-3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10" dirty="0">
                          <a:latin typeface="Arial Black"/>
                          <a:cs typeface="Arial Black"/>
                        </a:rPr>
                        <a:t>CRÉDfTO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857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0" marR="49530" indent="443230">
                        <a:lnSpc>
                          <a:spcPts val="1110"/>
                        </a:lnSpc>
                        <a:spcBef>
                          <a:spcPts val="95"/>
                        </a:spcBef>
                      </a:pPr>
                      <a:r>
                        <a:rPr sz="1050" spc="-190" dirty="0">
                          <a:latin typeface="Arial Black"/>
                          <a:cs typeface="Arial Black"/>
                        </a:rPr>
                        <a:t>VALORES</a:t>
                      </a:r>
                      <a:r>
                        <a:rPr sz="1050" spc="50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50" spc="-195" dirty="0">
                          <a:latin typeface="Arial Black"/>
                          <a:cs typeface="Arial Black"/>
                        </a:rPr>
                        <a:t>REPASSADOS</a:t>
                      </a:r>
                      <a:r>
                        <a:rPr sz="1050" spc="15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50" spc="-135" dirty="0">
                          <a:latin typeface="Arial Black"/>
                          <a:cs typeface="Arial Black"/>
                        </a:rPr>
                        <a:t>R$</a:t>
                      </a:r>
                      <a:endParaRPr sz="1050">
                        <a:latin typeface="Arial Black"/>
                        <a:cs typeface="Arial Black"/>
                      </a:endParaRPr>
                    </a:p>
                  </a:txBody>
                  <a:tcPr marL="0" marR="0" marT="1206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7010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000" spc="-50" dirty="0">
                          <a:latin typeface="Arial Black"/>
                          <a:cs typeface="Arial Black"/>
                        </a:rPr>
                        <a:t>15/01/2O24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1270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000" spc="-60" dirty="0">
                          <a:latin typeface="Arial Black"/>
                          <a:cs typeface="Arial Black"/>
                        </a:rPr>
                        <a:t>135.0B0,00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95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000" spc="-40" dirty="0">
                          <a:latin typeface="Arial Black"/>
                          <a:cs typeface="Arial Black"/>
                        </a:rPr>
                        <a:t>31/ß1/2024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95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000" spc="-40" dirty="0">
                          <a:latin typeface="Arial Black"/>
                          <a:cs typeface="Arial Black"/>
                        </a:rPr>
                        <a:t>}aneizo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95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5085" algn="r">
                        <a:lnSpc>
                          <a:spcPts val="1285"/>
                        </a:lnSpc>
                      </a:pPr>
                      <a:r>
                        <a:rPr sz="1150" spc="-60" dirty="0">
                          <a:latin typeface="Courier New"/>
                          <a:cs typeface="Courier New"/>
                        </a:rPr>
                        <a:t>137.20512</a:t>
                      </a:r>
                      <a:endParaRPr sz="11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7010"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000" spc="-40" dirty="0">
                          <a:latin typeface="Arial Black"/>
                          <a:cs typeface="Arial Black"/>
                        </a:rPr>
                        <a:t>14/02/2024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000" spc="-55" dirty="0">
                          <a:latin typeface="Arial Black"/>
                          <a:cs typeface="Arial Black"/>
                        </a:rPr>
                        <a:t>133.080,00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95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000" spc="-45" dirty="0">
                          <a:latin typeface="Arial Black"/>
                          <a:cs typeface="Arial Black"/>
                        </a:rPr>
                        <a:t>06/02/2024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95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000" spc="-45" dirty="0">
                          <a:latin typeface="Arial Black"/>
                          <a:cs typeface="Arial Black"/>
                        </a:rPr>
                        <a:t>feverelro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95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ts val="1260"/>
                        </a:lnSpc>
                      </a:pPr>
                      <a:r>
                        <a:rPr sz="1150" spc="-70" dirty="0">
                          <a:latin typeface="Courier New"/>
                          <a:cs typeface="Courier New"/>
                        </a:rPr>
                        <a:t>137.20512</a:t>
                      </a:r>
                      <a:endParaRPr sz="11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535"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000" spc="-40" dirty="0">
                          <a:latin typeface="Arial Black"/>
                          <a:cs typeface="Arial Black"/>
                        </a:rPr>
                        <a:t>15/03/2024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7465" algn="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000" spc="-55" dirty="0">
                          <a:latin typeface="Arial Black"/>
                          <a:cs typeface="Arial Black"/>
                        </a:rPr>
                        <a:t>133.080,00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1841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000" spc="-45" dirty="0">
                          <a:latin typeface="Arial Black"/>
                          <a:cs typeface="Arial Black"/>
                        </a:rPr>
                        <a:t>06/03/2024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1841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000" spc="-10" dirty="0">
                          <a:latin typeface="Arial Black"/>
                          <a:cs typeface="Arial Black"/>
                        </a:rPr>
                        <a:t>março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1841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ts val="1330"/>
                        </a:lnSpc>
                      </a:pPr>
                      <a:r>
                        <a:rPr sz="1150" spc="-135" dirty="0">
                          <a:latin typeface="Courier New"/>
                          <a:cs typeface="Courier New"/>
                        </a:rPr>
                        <a:t>137.205,12</a:t>
                      </a:r>
                      <a:endParaRPr sz="11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0185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050" spc="-75" dirty="0">
                          <a:latin typeface="Arial Black"/>
                          <a:cs typeface="Arial Black"/>
                        </a:rPr>
                        <a:t>14/04/2024</a:t>
                      </a:r>
                      <a:endParaRPr sz="1050">
                        <a:latin typeface="Arial Black"/>
                        <a:cs typeface="Arial Black"/>
                      </a:endParaRPr>
                    </a:p>
                  </a:txBody>
                  <a:tcPr marL="0" marR="0" marT="317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000" spc="-55" dirty="0">
                          <a:latin typeface="Arial Black"/>
                          <a:cs typeface="Arial Black"/>
                        </a:rPr>
                        <a:t>133.080,00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95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000" spc="-40" dirty="0">
                          <a:latin typeface="Arial Black"/>
                          <a:cs typeface="Arial Black"/>
                        </a:rPr>
                        <a:t>09/04/2024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95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000" spc="-20" dirty="0">
                          <a:latin typeface="Arial Black"/>
                          <a:cs typeface="Arial Black"/>
                        </a:rPr>
                        <a:t>abńl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95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ts val="1285"/>
                        </a:lnSpc>
                      </a:pPr>
                      <a:r>
                        <a:rPr sz="1150" spc="-135" dirty="0">
                          <a:latin typeface="Courier New"/>
                          <a:cs typeface="Courier New"/>
                        </a:rPr>
                        <a:t>137.205,12</a:t>
                      </a:r>
                      <a:endParaRPr sz="11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70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4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01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49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44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6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2405">
                <a:tc gridSpan="4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55" dirty="0">
                          <a:latin typeface="Arial Black"/>
                          <a:cs typeface="Arial Black"/>
                        </a:rPr>
                        <a:t>(A)</a:t>
                      </a:r>
                      <a:r>
                        <a:rPr sz="1000" spc="-4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105" dirty="0">
                          <a:latin typeface="Arial Black"/>
                          <a:cs typeface="Arial Black"/>
                        </a:rPr>
                        <a:t>Sałdo</a:t>
                      </a:r>
                      <a:r>
                        <a:rPr sz="1000" spc="-2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90" dirty="0">
                          <a:latin typeface="Arial Black"/>
                          <a:cs typeface="Arial Black"/>
                        </a:rPr>
                        <a:t>do</a:t>
                      </a:r>
                      <a:r>
                        <a:rPr sz="1000" spc="-1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140" dirty="0">
                          <a:latin typeface="Arial Black"/>
                          <a:cs typeface="Arial Black"/>
                        </a:rPr>
                        <a:t>Exarcfclo</a:t>
                      </a:r>
                      <a:r>
                        <a:rPr sz="1000" spc="2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10" dirty="0">
                          <a:latin typeface="Arial Black"/>
                          <a:cs typeface="Arial Black"/>
                        </a:rPr>
                        <a:t>Anterior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000" spc="-40" dirty="0">
                          <a:latin typeface="Arial Black"/>
                          <a:cs typeface="Arial Black"/>
                        </a:rPr>
                        <a:t>320.479,21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4470">
                <a:tc gridSpan="4">
                  <a:txBody>
                    <a:bodyPr/>
                    <a:lstStyle/>
                    <a:p>
                      <a:pPr marL="6413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900" spc="-10" dirty="0">
                          <a:latin typeface="Arial Black"/>
                          <a:cs typeface="Arial Black"/>
                        </a:rPr>
                        <a:t>(B)</a:t>
                      </a:r>
                      <a:r>
                        <a:rPr sz="900" spc="-6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80" dirty="0">
                          <a:latin typeface="Arial Black"/>
                          <a:cs typeface="Arial Black"/>
                        </a:rPr>
                        <a:t>REPASSES</a:t>
                      </a:r>
                      <a:r>
                        <a:rPr sz="900" spc="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75" dirty="0">
                          <a:latin typeface="Arial Black"/>
                          <a:cs typeface="Arial Black"/>
                        </a:rPr>
                        <a:t>PÚBLICOS</a:t>
                      </a:r>
                      <a:r>
                        <a:rPr sz="900" spc="6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35" dirty="0">
                          <a:latin typeface="Arial Black"/>
                          <a:cs typeface="Arial Black"/>
                        </a:rPr>
                        <a:t>NO</a:t>
                      </a:r>
                      <a:r>
                        <a:rPr sz="900" spc="-4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10" dirty="0">
                          <a:latin typeface="Arial Black"/>
                          <a:cs typeface="Arial Black"/>
                        </a:rPr>
                        <a:t>EXERCİCIO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2857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2069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000" spc="-55" dirty="0">
                          <a:latin typeface="Arial Black"/>
                          <a:cs typeface="Arial Black"/>
                        </a:rPr>
                        <a:t>548.820,48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7010">
                <a:tc gridSpan="4"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900" spc="-35" dirty="0">
                          <a:latin typeface="Arial Black"/>
                          <a:cs typeface="Arial Black"/>
                        </a:rPr>
                        <a:t>(C)</a:t>
                      </a:r>
                      <a:r>
                        <a:rPr sz="900" spc="-2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90" dirty="0">
                          <a:latin typeface="Arial Black"/>
                          <a:cs typeface="Arial Black"/>
                        </a:rPr>
                        <a:t>RECEÎTAS</a:t>
                      </a:r>
                      <a:r>
                        <a:rPr sz="900" spc="4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dirty="0">
                          <a:latin typeface="Arial Black"/>
                          <a:cs typeface="Arial Black"/>
                        </a:rPr>
                        <a:t>COł</a:t>
                      </a:r>
                      <a:r>
                        <a:rPr sz="900" spc="105" dirty="0">
                          <a:latin typeface="Arial Black"/>
                          <a:cs typeface="Arial Black"/>
                        </a:rPr>
                        <a:t>  </a:t>
                      </a:r>
                      <a:r>
                        <a:rPr sz="900" spc="-80" dirty="0">
                          <a:latin typeface="Arial Black"/>
                          <a:cs typeface="Arial Black"/>
                        </a:rPr>
                        <a:t>APL!CAÇÕES</a:t>
                      </a:r>
                      <a:r>
                        <a:rPr sz="900" spc="2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130" dirty="0">
                          <a:latin typeface="Arial Black"/>
                          <a:cs typeface="Arial Black"/>
                        </a:rPr>
                        <a:t>FTNANCE1RAS</a:t>
                      </a:r>
                      <a:r>
                        <a:rPr sz="900" spc="9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45" dirty="0">
                          <a:latin typeface="Arial Black"/>
                          <a:cs typeface="Arial Black"/>
                        </a:rPr>
                        <a:t>DOE</a:t>
                      </a:r>
                      <a:r>
                        <a:rPr sz="900" spc="-4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80" dirty="0">
                          <a:latin typeface="Arial Black"/>
                          <a:cs typeface="Arial Black"/>
                        </a:rPr>
                        <a:t>REPASSES</a:t>
                      </a:r>
                      <a:r>
                        <a:rPr sz="900" spc="1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10" dirty="0">
                          <a:latin typeface="Arial Black"/>
                          <a:cs typeface="Arial Black"/>
                        </a:rPr>
                        <a:t>PÚBUCOS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3429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4450" algn="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000" spc="-30" dirty="0">
                          <a:latin typeface="Arial Black"/>
                          <a:cs typeface="Arial Black"/>
                        </a:rPr>
                        <a:t>6.532.29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2476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5425">
                <a:tc gridSpan="4"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950" spc="-30" dirty="0">
                          <a:latin typeface="Arial Black"/>
                          <a:cs typeface="Arial Black"/>
                        </a:rPr>
                        <a:t>{D)</a:t>
                      </a:r>
                      <a:r>
                        <a:rPr sz="950" spc="-5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25" dirty="0">
                          <a:latin typeface="Arial Black"/>
                          <a:cs typeface="Arial Black"/>
                        </a:rPr>
                        <a:t>OUTRAS</a:t>
                      </a:r>
                      <a:r>
                        <a:rPr sz="950" spc="5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20" dirty="0">
                          <a:latin typeface="Arial Black"/>
                          <a:cs typeface="Arial Black"/>
                        </a:rPr>
                        <a:t>RECED'AS</a:t>
                      </a:r>
                      <a:r>
                        <a:rPr sz="950" spc="7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30" dirty="0">
                          <a:latin typeface="Arial Black"/>
                          <a:cs typeface="Arial Black"/>
                        </a:rPr>
                        <a:t>OGCORREI\ITES</a:t>
                      </a:r>
                      <a:r>
                        <a:rPr sz="950" spc="15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85" dirty="0">
                          <a:latin typeface="Arial Black"/>
                          <a:cs typeface="Arial Black"/>
                        </a:rPr>
                        <a:t>DA</a:t>
                      </a:r>
                      <a:r>
                        <a:rPr sz="950" spc="-6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25" dirty="0">
                          <a:latin typeface="Arial Black"/>
                          <a:cs typeface="Arial Black"/>
                        </a:rPr>
                        <a:t>EXECUÇÂO</a:t>
                      </a:r>
                      <a:r>
                        <a:rPr sz="950" spc="1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75" dirty="0">
                          <a:latin typeface="Arial Black"/>
                          <a:cs typeface="Arial Black"/>
                        </a:rPr>
                        <a:t>DO</a:t>
                      </a:r>
                      <a:r>
                        <a:rPr sz="950" spc="-2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0" dirty="0">
                          <a:latin typeface="Arial Black"/>
                          <a:cs typeface="Arial Black"/>
                        </a:rPr>
                        <a:t>Ą}U5TE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2794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3683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0185">
                <a:tc gridSpan="4"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35" dirty="0">
                          <a:latin typeface="Arial Black"/>
                          <a:cs typeface="Arial Black"/>
                        </a:rPr>
                        <a:t>(E)</a:t>
                      </a:r>
                      <a:r>
                        <a:rPr sz="900" spc="-4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85" dirty="0">
                          <a:latin typeface="Arial Black"/>
                          <a:cs typeface="Arial Black"/>
                        </a:rPr>
                        <a:t>TOTAL</a:t>
                      </a:r>
                      <a:r>
                        <a:rPr sz="900" spc="-3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30" dirty="0">
                          <a:latin typeface="Arial Black"/>
                          <a:cs typeface="Arial Black"/>
                        </a:rPr>
                        <a:t>DE</a:t>
                      </a:r>
                      <a:r>
                        <a:rPr sz="900" spc="-1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90" dirty="0">
                          <a:latin typeface="Arial Black"/>
                          <a:cs typeface="Arial Black"/>
                        </a:rPr>
                        <a:t>RECURSOS</a:t>
                      </a:r>
                      <a:r>
                        <a:rPr sz="900" spc="3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70" dirty="0">
                          <a:latin typeface="Arial Black"/>
                          <a:cs typeface="Arial Black"/>
                        </a:rPr>
                        <a:t>PÚBLICOS</a:t>
                      </a:r>
                      <a:r>
                        <a:rPr sz="900" spc="114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dirty="0">
                          <a:latin typeface="Arial Black"/>
                          <a:cs typeface="Arial Black"/>
                        </a:rPr>
                        <a:t>(A</a:t>
                      </a:r>
                      <a:r>
                        <a:rPr sz="900" spc="-1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dirty="0">
                          <a:latin typeface="Arial Black"/>
                          <a:cs typeface="Arial Black"/>
                        </a:rPr>
                        <a:t>4</a:t>
                      </a:r>
                      <a:r>
                        <a:rPr sz="900" spc="-1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dirty="0">
                          <a:latin typeface="Arial Black"/>
                          <a:cs typeface="Arial Black"/>
                        </a:rPr>
                        <a:t>B</a:t>
                      </a:r>
                      <a:r>
                        <a:rPr sz="900" spc="4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dirty="0">
                          <a:latin typeface="Arial Black"/>
                          <a:cs typeface="Arial Black"/>
                        </a:rPr>
                        <a:t>4</a:t>
                      </a:r>
                      <a:r>
                        <a:rPr sz="900" spc="1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140" dirty="0">
                          <a:latin typeface="Arial Black"/>
                          <a:cs typeface="Arial Black"/>
                        </a:rPr>
                        <a:t>C</a:t>
                      </a:r>
                      <a:r>
                        <a:rPr sz="900" spc="5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dirty="0">
                          <a:latin typeface="Arial Black"/>
                          <a:cs typeface="Arial Black"/>
                        </a:rPr>
                        <a:t>4</a:t>
                      </a:r>
                      <a:r>
                        <a:rPr sz="900" spc="-1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25" dirty="0">
                          <a:latin typeface="Arial Black"/>
                          <a:cs typeface="Arial Black"/>
                        </a:rPr>
                        <a:t>D)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165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508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000" spc="-50" dirty="0">
                          <a:latin typeface="Arial Black"/>
                          <a:cs typeface="Arial Black"/>
                        </a:rPr>
                        <a:t>875.831,98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1270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4945">
                <a:tc gridSpan="4"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900" spc="-10" dirty="0">
                          <a:latin typeface="Arial Black"/>
                          <a:cs typeface="Arial Black"/>
                        </a:rPr>
                        <a:t>(F)</a:t>
                      </a:r>
                      <a:r>
                        <a:rPr sz="900" spc="-6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80" dirty="0">
                          <a:latin typeface="Arial Black"/>
                          <a:cs typeface="Arial Black"/>
                        </a:rPr>
                        <a:t>RECURSOS</a:t>
                      </a:r>
                      <a:r>
                        <a:rPr sz="900" spc="4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65" dirty="0">
                          <a:latin typeface="Arial Black"/>
                          <a:cs typeface="Arial Black"/>
                        </a:rPr>
                        <a:t>PRÓPRIOS</a:t>
                      </a:r>
                      <a:r>
                        <a:rPr sz="900" spc="6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25" dirty="0">
                          <a:latin typeface="Arial Black"/>
                          <a:cs typeface="Arial Black"/>
                        </a:rPr>
                        <a:t>DA</a:t>
                      </a:r>
                      <a:r>
                        <a:rPr sz="900" spc="-6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75" dirty="0">
                          <a:latin typeface="Arial Black"/>
                          <a:cs typeface="Arial Black"/>
                        </a:rPr>
                        <a:t>ENTIDADE</a:t>
                      </a:r>
                      <a:r>
                        <a:rPr sz="900" spc="2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10" dirty="0">
                          <a:latin typeface="Arial Black"/>
                          <a:cs typeface="Arial Black"/>
                        </a:rPr>
                        <a:t>PARCE1RA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19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10" dirty="0">
                          <a:latin typeface="Arial Black"/>
                          <a:cs typeface="Arial Black"/>
                        </a:rPr>
                        <a:t>27,95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1587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31140">
                <a:tc gridSpan="4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3333750" algn="l"/>
                        </a:tabLst>
                      </a:pPr>
                      <a:r>
                        <a:rPr sz="950" spc="-60" dirty="0">
                          <a:latin typeface="Arial Black"/>
                          <a:cs typeface="Arial Black"/>
                        </a:rPr>
                        <a:t>(G)</a:t>
                      </a:r>
                      <a:r>
                        <a:rPr sz="950" spc="-1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14" dirty="0">
                          <a:latin typeface="Arial Black"/>
                          <a:cs typeface="Arial Black"/>
                        </a:rPr>
                        <a:t>TOTAL</a:t>
                      </a:r>
                      <a:r>
                        <a:rPr sz="950" spc="-5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85" dirty="0">
                          <a:latin typeface="Arial Black"/>
                          <a:cs typeface="Arial Black"/>
                        </a:rPr>
                        <a:t>DOS</a:t>
                      </a:r>
                      <a:r>
                        <a:rPr sz="950" spc="-4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25" dirty="0">
                          <a:latin typeface="Arial Black"/>
                          <a:cs typeface="Arial Black"/>
                        </a:rPr>
                        <a:t>RECURSOS</a:t>
                      </a:r>
                      <a:r>
                        <a:rPr sz="950" spc="7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80" dirty="0">
                          <a:latin typeface="Arial Black"/>
                          <a:cs typeface="Arial Black"/>
                        </a:rPr>
                        <a:t>DlSPON[VEi5</a:t>
                      </a:r>
                      <a:r>
                        <a:rPr sz="950" spc="11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00" dirty="0">
                          <a:latin typeface="Arial Black"/>
                          <a:cs typeface="Arial Black"/>
                        </a:rPr>
                        <a:t>NO</a:t>
                      </a:r>
                      <a:r>
                        <a:rPr sz="950" spc="-5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0" dirty="0">
                          <a:latin typeface="Arial Black"/>
                          <a:cs typeface="Arial Black"/>
                        </a:rPr>
                        <a:t>EXERCÏCI</a:t>
                      </a:r>
                      <a:r>
                        <a:rPr sz="950" dirty="0">
                          <a:latin typeface="Arial Black"/>
                          <a:cs typeface="Arial Black"/>
                        </a:rPr>
                        <a:t>	</a:t>
                      </a:r>
                      <a:r>
                        <a:rPr sz="950" spc="-100" dirty="0">
                          <a:latin typeface="Arial Black"/>
                          <a:cs typeface="Arial Black"/>
                        </a:rPr>
                        <a:t>tE</a:t>
                      </a:r>
                      <a:r>
                        <a:rPr sz="950" spc="-5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60" dirty="0">
                          <a:latin typeface="Arial Black"/>
                          <a:cs typeface="Arial Black"/>
                        </a:rPr>
                        <a:t>+</a:t>
                      </a:r>
                      <a:r>
                        <a:rPr sz="950" spc="-7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25" dirty="0">
                          <a:latin typeface="Arial Black"/>
                          <a:cs typeface="Arial Black"/>
                        </a:rPr>
                        <a:t>F)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3111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000" spc="-55" dirty="0">
                          <a:latin typeface="Arial Black"/>
                          <a:cs typeface="Arial Black"/>
                        </a:rPr>
                        <a:t>875.859,94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2476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619626" y="3028910"/>
          <a:ext cx="6384290" cy="4508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2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65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76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000" spc="-20" dirty="0">
                          <a:latin typeface="Arial Black"/>
                          <a:cs typeface="Arial Black"/>
                        </a:rPr>
                        <a:t>DATA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27939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000" spc="-25" dirty="0">
                          <a:latin typeface="Arial Black"/>
                          <a:cs typeface="Arial Black"/>
                        </a:rPr>
                        <a:t>VlGÉNCfA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27939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5085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100" spc="-240" dirty="0">
                          <a:latin typeface="Arial Black"/>
                          <a:cs typeface="Arial Black"/>
                        </a:rPr>
                        <a:t>VALOR</a:t>
                      </a:r>
                      <a:r>
                        <a:rPr sz="1100" spc="1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100" spc="-25" dirty="0">
                          <a:latin typeface="Arial Black"/>
                          <a:cs typeface="Arial Black"/>
                        </a:rPr>
                        <a:t>R$</a:t>
                      </a:r>
                      <a:endParaRPr sz="1100">
                        <a:latin typeface="Arial Black"/>
                        <a:cs typeface="Arial Black"/>
                      </a:endParaRPr>
                    </a:p>
                  </a:txBody>
                  <a:tcPr marL="0" marR="0" marT="889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000" spc="-45" dirty="0">
                          <a:latin typeface="Arial Black"/>
                          <a:cs typeface="Arial Black"/>
                        </a:rPr>
                        <a:t>16/01/2tI24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000" spc="-140" dirty="0">
                          <a:latin typeface="Arial Black"/>
                          <a:cs typeface="Arial Black"/>
                        </a:rPr>
                        <a:t>01/ß1f2024</a:t>
                      </a:r>
                      <a:r>
                        <a:rPr sz="1000" spc="11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215" dirty="0">
                          <a:latin typeface="Arial Black"/>
                          <a:cs typeface="Arial Black"/>
                        </a:rPr>
                        <a:t>o</a:t>
                      </a:r>
                      <a:r>
                        <a:rPr sz="1000" spc="-7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30" dirty="0">
                          <a:latin typeface="Arial Black"/>
                          <a:cs typeface="Arial Black"/>
                        </a:rPr>
                        <a:t>31/12/2024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8419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spc="-70" dirty="0">
                          <a:latin typeface="Arial Black"/>
                          <a:cs typeface="Arial Black"/>
                        </a:rPr>
                        <a:t>1.779.54S,44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63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object 7"/>
          <p:cNvSpPr/>
          <p:nvPr/>
        </p:nvSpPr>
        <p:spPr>
          <a:xfrm>
            <a:off x="36094" y="22521"/>
            <a:ext cx="1410970" cy="0"/>
          </a:xfrm>
          <a:custGeom>
            <a:avLst/>
            <a:gdLst/>
            <a:ahLst/>
            <a:cxnLst/>
            <a:rect l="l" t="t" r="r" b="b"/>
            <a:pathLst>
              <a:path w="1410970">
                <a:moveTo>
                  <a:pt x="0" y="0"/>
                </a:moveTo>
                <a:lnTo>
                  <a:pt x="1410702" y="0"/>
                </a:lnTo>
              </a:path>
            </a:pathLst>
          </a:custGeom>
          <a:ln w="15039">
            <a:solidFill>
              <a:srgbClr val="1C1C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31658" y="3074030"/>
            <a:ext cx="1907005" cy="391026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4084" y="9926012"/>
            <a:ext cx="6551197" cy="156410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631030" y="689507"/>
            <a:ext cx="6151245" cy="2257425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78105" algn="ctr">
              <a:lnSpc>
                <a:spcPct val="100000"/>
              </a:lnSpc>
              <a:spcBef>
                <a:spcPts val="270"/>
              </a:spcBef>
            </a:pPr>
            <a:r>
              <a:rPr sz="1500" spc="-195" baseline="5555" dirty="0">
                <a:latin typeface="Arial Black"/>
                <a:cs typeface="Arial Black"/>
              </a:rPr>
              <a:t>DEM0NSTRA1łVO</a:t>
            </a:r>
            <a:r>
              <a:rPr sz="1500" spc="209" baseline="5555" dirty="0">
                <a:latin typeface="Arial Black"/>
                <a:cs typeface="Arial Black"/>
              </a:rPr>
              <a:t> </a:t>
            </a:r>
            <a:r>
              <a:rPr sz="1000" spc="-120" dirty="0">
                <a:latin typeface="Arial Black"/>
                <a:cs typeface="Arial Black"/>
              </a:rPr>
              <a:t>I</a:t>
            </a:r>
            <a:r>
              <a:rPr sz="1500" spc="-179" baseline="5555" dirty="0">
                <a:latin typeface="Arial Black"/>
                <a:cs typeface="Arial Black"/>
              </a:rPr>
              <a:t>NYEGRADLAS</a:t>
            </a:r>
            <a:r>
              <a:rPr sz="1500" spc="-44" baseline="5555" dirty="0">
                <a:latin typeface="Arial Black"/>
                <a:cs typeface="Arial Black"/>
              </a:rPr>
              <a:t> </a:t>
            </a:r>
            <a:r>
              <a:rPr sz="1500" spc="-262" baseline="5555" dirty="0">
                <a:latin typeface="Arial Black"/>
                <a:cs typeface="Arial Black"/>
              </a:rPr>
              <a:t>RECSITAS</a:t>
            </a:r>
            <a:r>
              <a:rPr sz="1500" spc="97" baseline="5555" dirty="0">
                <a:latin typeface="Arial Black"/>
                <a:cs typeface="Arial Black"/>
              </a:rPr>
              <a:t> </a:t>
            </a:r>
            <a:r>
              <a:rPr sz="1500" spc="-195" baseline="5555" dirty="0">
                <a:latin typeface="Arial Black"/>
                <a:cs typeface="Arial Black"/>
              </a:rPr>
              <a:t>E</a:t>
            </a:r>
            <a:r>
              <a:rPr sz="1500" spc="-120" baseline="5555" dirty="0">
                <a:latin typeface="Arial Black"/>
                <a:cs typeface="Arial Black"/>
              </a:rPr>
              <a:t> </a:t>
            </a:r>
            <a:r>
              <a:rPr sz="1500" spc="-52" baseline="5555" dirty="0">
                <a:latin typeface="Arial Black"/>
                <a:cs typeface="Arial Black"/>
              </a:rPr>
              <a:t>DESPGSAS</a:t>
            </a:r>
            <a:endParaRPr sz="1500" baseline="5555">
              <a:latin typeface="Arial Black"/>
              <a:cs typeface="Arial Black"/>
            </a:endParaRPr>
          </a:p>
          <a:p>
            <a:pPr marL="83820" algn="ctr">
              <a:lnSpc>
                <a:spcPct val="100000"/>
              </a:lnSpc>
              <a:spcBef>
                <a:spcPts val="195"/>
              </a:spcBef>
            </a:pPr>
            <a:r>
              <a:rPr sz="1100" spc="-220" dirty="0">
                <a:latin typeface="Arial Black"/>
                <a:cs typeface="Arial Black"/>
              </a:rPr>
              <a:t>ANEXO</a:t>
            </a:r>
            <a:r>
              <a:rPr sz="1100" spc="-60" dirty="0">
                <a:latin typeface="Arial Black"/>
                <a:cs typeface="Arial Black"/>
              </a:rPr>
              <a:t> </a:t>
            </a:r>
            <a:r>
              <a:rPr sz="1100" spc="-235" dirty="0">
                <a:latin typeface="Arial Black"/>
                <a:cs typeface="Arial Black"/>
              </a:rPr>
              <a:t>RP</a:t>
            </a:r>
            <a:r>
              <a:rPr sz="1100" spc="-55" dirty="0">
                <a:latin typeface="Arial Black"/>
                <a:cs typeface="Arial Black"/>
              </a:rPr>
              <a:t> </a:t>
            </a:r>
            <a:r>
              <a:rPr sz="1100" spc="-165" dirty="0">
                <a:latin typeface="Arial Black"/>
                <a:cs typeface="Arial Black"/>
              </a:rPr>
              <a:t>10</a:t>
            </a:r>
            <a:r>
              <a:rPr sz="1100" spc="-25" dirty="0">
                <a:latin typeface="Arial Black"/>
                <a:cs typeface="Arial Black"/>
              </a:rPr>
              <a:t> </a:t>
            </a:r>
            <a:r>
              <a:rPr sz="1100" dirty="0">
                <a:latin typeface="Arial Black"/>
                <a:cs typeface="Arial Black"/>
              </a:rPr>
              <a:t>-</a:t>
            </a:r>
            <a:r>
              <a:rPr sz="1100" spc="-165" dirty="0">
                <a:latin typeface="Arial Black"/>
                <a:cs typeface="Arial Black"/>
              </a:rPr>
              <a:t> </a:t>
            </a:r>
            <a:r>
              <a:rPr sz="1100" spc="-229" dirty="0">
                <a:latin typeface="Arial Black"/>
                <a:cs typeface="Arial Black"/>
              </a:rPr>
              <a:t>TERMO</a:t>
            </a:r>
            <a:r>
              <a:rPr sz="1100" spc="-35" dirty="0">
                <a:latin typeface="Arial Black"/>
                <a:cs typeface="Arial Black"/>
              </a:rPr>
              <a:t> </a:t>
            </a:r>
            <a:r>
              <a:rPr sz="1100" spc="-185" dirty="0">
                <a:latin typeface="Arial Black"/>
                <a:cs typeface="Arial Black"/>
              </a:rPr>
              <a:t>DE</a:t>
            </a:r>
            <a:r>
              <a:rPr sz="1100" spc="-170" dirty="0">
                <a:latin typeface="Arial Black"/>
                <a:cs typeface="Arial Black"/>
              </a:rPr>
              <a:t> </a:t>
            </a:r>
            <a:r>
              <a:rPr sz="1100" spc="-145" dirty="0">
                <a:latin typeface="Arial Black"/>
                <a:cs typeface="Arial Black"/>
              </a:rPr>
              <a:t>COLABORAÇAO</a:t>
            </a:r>
            <a:endParaRPr sz="1100">
              <a:latin typeface="Arial Black"/>
              <a:cs typeface="Arial Black"/>
            </a:endParaRPr>
          </a:p>
          <a:p>
            <a:pPr marL="13335">
              <a:lnSpc>
                <a:spcPct val="100000"/>
              </a:lnSpc>
              <a:spcBef>
                <a:spcPts val="340"/>
              </a:spcBef>
            </a:pPr>
            <a:r>
              <a:rPr sz="1000" b="1" dirty="0">
                <a:latin typeface="Calibri"/>
                <a:cs typeface="Calibri"/>
              </a:rPr>
              <a:t>ÔRGÃO</a:t>
            </a:r>
            <a:r>
              <a:rPr sz="1000" b="1" spc="85" dirty="0">
                <a:latin typeface="Calibri"/>
                <a:cs typeface="Calibri"/>
              </a:rPr>
              <a:t> </a:t>
            </a:r>
            <a:r>
              <a:rPr sz="1000" spc="-10" dirty="0">
                <a:latin typeface="Arial Black"/>
                <a:cs typeface="Arial Black"/>
              </a:rPr>
              <a:t>»aBuco</a:t>
            </a:r>
            <a:r>
              <a:rPr sz="1000" spc="10" dirty="0">
                <a:latin typeface="Arial Black"/>
                <a:cs typeface="Arial Black"/>
              </a:rPr>
              <a:t> </a:t>
            </a:r>
            <a:r>
              <a:rPr sz="1000" b="1" spc="90" dirty="0">
                <a:latin typeface="Calibri"/>
                <a:cs typeface="Calibri"/>
              </a:rPr>
              <a:t>rxnCElRO:</a:t>
            </a:r>
            <a:r>
              <a:rPr sz="1000" b="1" spc="110" dirty="0">
                <a:latin typeface="Calibri"/>
                <a:cs typeface="Calibri"/>
              </a:rPr>
              <a:t> </a:t>
            </a:r>
            <a:r>
              <a:rPr sz="1000" spc="-165" dirty="0">
                <a:latin typeface="Arial Black"/>
                <a:cs typeface="Arial Black"/>
              </a:rPr>
              <a:t>prefeIl:ura</a:t>
            </a:r>
            <a:r>
              <a:rPr sz="1000" spc="170" dirty="0">
                <a:latin typeface="Arial Black"/>
                <a:cs typeface="Arial Black"/>
              </a:rPr>
              <a:t> </a:t>
            </a:r>
            <a:r>
              <a:rPr sz="1000" spc="-160" dirty="0">
                <a:latin typeface="Arial Black"/>
                <a:cs typeface="Arial Black"/>
              </a:rPr>
              <a:t>de</a:t>
            </a:r>
            <a:r>
              <a:rPr sz="1000" spc="-65" dirty="0">
                <a:latin typeface="Arial Black"/>
                <a:cs typeface="Arial Black"/>
              </a:rPr>
              <a:t> </a:t>
            </a:r>
            <a:r>
              <a:rPr sz="1000" spc="-55" dirty="0">
                <a:latin typeface="Arial Black"/>
                <a:cs typeface="Arial Black"/>
              </a:rPr>
              <a:t>Guarulhos</a:t>
            </a:r>
            <a:endParaRPr sz="1000">
              <a:latin typeface="Arial Black"/>
              <a:cs typeface="Arial Black"/>
            </a:endParaRPr>
          </a:p>
          <a:p>
            <a:pPr marL="13335" marR="5080" indent="-1270">
              <a:lnSpc>
                <a:spcPct val="104600"/>
              </a:lnSpc>
              <a:spcBef>
                <a:spcPts val="120"/>
              </a:spcBef>
            </a:pPr>
            <a:r>
              <a:rPr sz="1000" spc="-135" dirty="0">
                <a:latin typeface="Arial Black"/>
                <a:cs typeface="Arial Black"/>
              </a:rPr>
              <a:t>ORGafttzztÇĂO</a:t>
            </a:r>
            <a:r>
              <a:rPr sz="1000" spc="95" dirty="0">
                <a:latin typeface="Arial Black"/>
                <a:cs typeface="Arial Black"/>
              </a:rPr>
              <a:t> </a:t>
            </a:r>
            <a:r>
              <a:rPr sz="1000" b="1" spc="-10" dirty="0">
                <a:latin typeface="Calibri"/>
                <a:cs typeface="Calibri"/>
              </a:rPr>
              <a:t>DA</a:t>
            </a:r>
            <a:r>
              <a:rPr sz="1000" b="1" spc="480" dirty="0">
                <a:latin typeface="Calibri"/>
                <a:cs typeface="Calibri"/>
              </a:rPr>
              <a:t> </a:t>
            </a:r>
            <a:r>
              <a:rPr sz="1000" b="1" spc="60" dirty="0">
                <a:latin typeface="Calibri"/>
                <a:cs typeface="Calibri"/>
              </a:rPr>
              <a:t>SDCIZDADE</a:t>
            </a:r>
            <a:r>
              <a:rPr sz="1000" b="1" spc="90" dirty="0">
                <a:latin typeface="Calibri"/>
                <a:cs typeface="Calibri"/>
              </a:rPr>
              <a:t> </a:t>
            </a:r>
            <a:r>
              <a:rPr sz="1000" b="1" dirty="0">
                <a:latin typeface="Calibri"/>
                <a:cs typeface="Calibri"/>
              </a:rPr>
              <a:t>CtVlLt</a:t>
            </a:r>
            <a:r>
              <a:rPr sz="1000" b="1" spc="105" dirty="0">
                <a:latin typeface="Calibri"/>
                <a:cs typeface="Calibri"/>
              </a:rPr>
              <a:t> </a:t>
            </a:r>
            <a:r>
              <a:rPr sz="1000" spc="-210" dirty="0">
                <a:latin typeface="Arial Black"/>
                <a:cs typeface="Arial Black"/>
              </a:rPr>
              <a:t>ANAA</a:t>
            </a:r>
            <a:r>
              <a:rPr sz="1000" spc="-80" dirty="0">
                <a:latin typeface="Arial Black"/>
                <a:cs typeface="Arial Black"/>
              </a:rPr>
              <a:t> </a:t>
            </a:r>
            <a:r>
              <a:rPr sz="1000" dirty="0">
                <a:latin typeface="Arial Black"/>
                <a:cs typeface="Arial Black"/>
              </a:rPr>
              <a:t>-</a:t>
            </a:r>
            <a:r>
              <a:rPr sz="1000" spc="-100" dirty="0">
                <a:latin typeface="Arial Black"/>
                <a:cs typeface="Arial Black"/>
              </a:rPr>
              <a:t> </a:t>
            </a:r>
            <a:r>
              <a:rPr sz="1000" spc="-185" dirty="0">
                <a:latin typeface="Arial Black"/>
                <a:cs typeface="Arial Black"/>
              </a:rPr>
              <a:t>Assodaęâo</a:t>
            </a:r>
            <a:r>
              <a:rPr sz="1000" spc="70" dirty="0">
                <a:latin typeface="Arial Black"/>
                <a:cs typeface="Arial Black"/>
              </a:rPr>
              <a:t> </a:t>
            </a:r>
            <a:r>
              <a:rPr sz="1000" spc="-185" dirty="0">
                <a:latin typeface="Arial Black"/>
                <a:cs typeface="Arial Black"/>
              </a:rPr>
              <a:t>dos</a:t>
            </a:r>
            <a:r>
              <a:rPr sz="1000" spc="-75" dirty="0">
                <a:latin typeface="Arial Black"/>
                <a:cs typeface="Arial Black"/>
              </a:rPr>
              <a:t> </a:t>
            </a:r>
            <a:r>
              <a:rPr sz="1000" spc="-185" dirty="0">
                <a:latin typeface="Arial Black"/>
                <a:cs typeface="Arial Black"/>
              </a:rPr>
              <a:t>Moradores</a:t>
            </a:r>
            <a:r>
              <a:rPr sz="1000" spc="110" dirty="0">
                <a:latin typeface="Arial Black"/>
                <a:cs typeface="Arial Black"/>
              </a:rPr>
              <a:t> </a:t>
            </a:r>
            <a:r>
              <a:rPr sz="1000" spc="-150" dirty="0">
                <a:latin typeface="Arial Black"/>
                <a:cs typeface="Arial Black"/>
              </a:rPr>
              <a:t>para</a:t>
            </a:r>
            <a:r>
              <a:rPr sz="1000" spc="-25" dirty="0">
                <a:latin typeface="Arial Black"/>
                <a:cs typeface="Arial Black"/>
              </a:rPr>
              <a:t> </a:t>
            </a:r>
            <a:r>
              <a:rPr sz="1000" spc="-105" dirty="0">
                <a:latin typeface="Arial Black"/>
                <a:cs typeface="Arial Black"/>
              </a:rPr>
              <a:t>a</a:t>
            </a:r>
            <a:r>
              <a:rPr sz="1000" spc="-170" dirty="0">
                <a:latin typeface="Arial Black"/>
                <a:cs typeface="Arial Black"/>
              </a:rPr>
              <a:t> </a:t>
            </a:r>
            <a:r>
              <a:rPr sz="1000" spc="-155" dirty="0">
                <a:latin typeface="Arial Black"/>
                <a:cs typeface="Arial Black"/>
              </a:rPr>
              <a:t>Desenvolvlmento</a:t>
            </a:r>
            <a:r>
              <a:rPr sz="1000" spc="-25" dirty="0">
                <a:latin typeface="Arial Black"/>
                <a:cs typeface="Arial Black"/>
              </a:rPr>
              <a:t> </a:t>
            </a:r>
            <a:r>
              <a:rPr sz="1000" spc="-160" dirty="0">
                <a:latin typeface="Arial Black"/>
                <a:cs typeface="Arial Black"/>
              </a:rPr>
              <a:t>do</a:t>
            </a:r>
            <a:r>
              <a:rPr sz="1000" spc="-15" dirty="0">
                <a:latin typeface="Arial Black"/>
                <a:cs typeface="Arial Black"/>
              </a:rPr>
              <a:t> </a:t>
            </a:r>
            <a:r>
              <a:rPr sz="1000" spc="-185" dirty="0">
                <a:latin typeface="Arial Black"/>
                <a:cs typeface="Arial Black"/>
              </a:rPr>
              <a:t>Àgua</a:t>
            </a:r>
            <a:r>
              <a:rPr sz="1000" spc="-30" dirty="0">
                <a:latin typeface="Arial Black"/>
                <a:cs typeface="Arial Black"/>
              </a:rPr>
              <a:t> </a:t>
            </a:r>
            <a:r>
              <a:rPr sz="1000" spc="-135" dirty="0">
                <a:latin typeface="Arial Black"/>
                <a:cs typeface="Arial Black"/>
              </a:rPr>
              <a:t>Azul</a:t>
            </a:r>
            <a:r>
              <a:rPr sz="1000" spc="-60" dirty="0">
                <a:latin typeface="Arial Black"/>
                <a:cs typeface="Arial Black"/>
              </a:rPr>
              <a:t> </a:t>
            </a:r>
            <a:r>
              <a:rPr sz="1000" spc="-50" dirty="0">
                <a:latin typeface="Arial Black"/>
                <a:cs typeface="Arial Black"/>
              </a:rPr>
              <a:t>- </a:t>
            </a:r>
            <a:r>
              <a:rPr sz="1000" spc="-25" dirty="0">
                <a:latin typeface="Arial Black"/>
                <a:cs typeface="Arial Black"/>
              </a:rPr>
              <a:t>IV</a:t>
            </a:r>
            <a:endParaRPr sz="1000">
              <a:latin typeface="Arial Black"/>
              <a:cs typeface="Arial Black"/>
            </a:endParaRPr>
          </a:p>
          <a:p>
            <a:pPr marL="18415">
              <a:lnSpc>
                <a:spcPct val="100000"/>
              </a:lnSpc>
              <a:spcBef>
                <a:spcPts val="290"/>
              </a:spcBef>
            </a:pPr>
            <a:r>
              <a:rPr sz="1000" spc="-170" dirty="0">
                <a:latin typeface="Arial Black"/>
                <a:cs typeface="Arial Black"/>
              </a:rPr>
              <a:t>CNPJ:</a:t>
            </a:r>
            <a:r>
              <a:rPr sz="1000" spc="45" dirty="0">
                <a:latin typeface="Arial Black"/>
                <a:cs typeface="Arial Black"/>
              </a:rPr>
              <a:t> </a:t>
            </a:r>
            <a:r>
              <a:rPr sz="1000" spc="-120" dirty="0">
                <a:latin typeface="Arial Black"/>
                <a:cs typeface="Arial Black"/>
              </a:rPr>
              <a:t>08.953.367/0003-</a:t>
            </a:r>
            <a:r>
              <a:rPr sz="1000" spc="-35" dirty="0">
                <a:latin typeface="Arial Black"/>
                <a:cs typeface="Arial Black"/>
              </a:rPr>
              <a:t>01</a:t>
            </a:r>
            <a:endParaRPr sz="1000">
              <a:latin typeface="Arial Black"/>
              <a:cs typeface="Arial Black"/>
            </a:endParaRPr>
          </a:p>
          <a:p>
            <a:pPr marL="20320">
              <a:lnSpc>
                <a:spcPct val="100000"/>
              </a:lnSpc>
              <a:spcBef>
                <a:spcPts val="125"/>
              </a:spcBef>
            </a:pPr>
            <a:r>
              <a:rPr sz="1100" b="1" dirty="0">
                <a:latin typeface="Calibri"/>
                <a:cs typeface="Calibri"/>
              </a:rPr>
              <a:t>EHDEREÇO</a:t>
            </a:r>
            <a:r>
              <a:rPr sz="1100" b="1" spc="95" dirty="0">
                <a:latin typeface="Calibri"/>
                <a:cs typeface="Calibri"/>
              </a:rPr>
              <a:t> </a:t>
            </a:r>
            <a:r>
              <a:rPr sz="1100" spc="-200" dirty="0">
                <a:latin typeface="Arial Black"/>
                <a:cs typeface="Arial Black"/>
              </a:rPr>
              <a:t>E</a:t>
            </a:r>
            <a:r>
              <a:rPr sz="1100" spc="-50" dirty="0">
                <a:latin typeface="Arial Black"/>
                <a:cs typeface="Arial Black"/>
              </a:rPr>
              <a:t> </a:t>
            </a:r>
            <a:r>
              <a:rPr sz="1100" b="1" dirty="0">
                <a:latin typeface="Calibri"/>
                <a:cs typeface="Calibri"/>
              </a:rPr>
              <a:t>CEP: </a:t>
            </a:r>
            <a:r>
              <a:rPr sz="1100" spc="-245" dirty="0">
                <a:latin typeface="Arial Black"/>
                <a:cs typeface="Arial Black"/>
              </a:rPr>
              <a:t>Estrada</a:t>
            </a:r>
            <a:r>
              <a:rPr sz="1100" spc="60" dirty="0">
                <a:latin typeface="Arial Black"/>
                <a:cs typeface="Arial Black"/>
              </a:rPr>
              <a:t> </a:t>
            </a:r>
            <a:r>
              <a:rPr sz="1100" spc="-265" dirty="0">
                <a:latin typeface="Arial Black"/>
                <a:cs typeface="Arial Black"/>
              </a:rPr>
              <a:t>Acácio</a:t>
            </a:r>
            <a:r>
              <a:rPr sz="1100" dirty="0">
                <a:latin typeface="Arial Black"/>
                <a:cs typeface="Arial Black"/>
              </a:rPr>
              <a:t> </a:t>
            </a:r>
            <a:r>
              <a:rPr sz="1100" spc="-240" dirty="0">
                <a:latin typeface="Arial Black"/>
                <a:cs typeface="Arial Black"/>
              </a:rPr>
              <a:t>Antonio</a:t>
            </a:r>
            <a:r>
              <a:rPr sz="1100" spc="-75" dirty="0">
                <a:latin typeface="Arial Black"/>
                <a:cs typeface="Arial Black"/>
              </a:rPr>
              <a:t> </a:t>
            </a:r>
            <a:r>
              <a:rPr sz="1100" spc="-204" dirty="0">
                <a:latin typeface="Arial Black"/>
                <a:cs typeface="Arial Black"/>
              </a:rPr>
              <a:t>Batlsta,</a:t>
            </a:r>
            <a:r>
              <a:rPr sz="1100" spc="85" dirty="0">
                <a:latin typeface="Arial Black"/>
                <a:cs typeface="Arial Black"/>
              </a:rPr>
              <a:t> </a:t>
            </a:r>
            <a:r>
              <a:rPr sz="1100" spc="-215" dirty="0">
                <a:latin typeface="Arial Black"/>
                <a:cs typeface="Arial Black"/>
              </a:rPr>
              <a:t>270,</a:t>
            </a:r>
            <a:r>
              <a:rPr sz="1100" spc="-30" dirty="0">
                <a:latin typeface="Arial Black"/>
                <a:cs typeface="Arial Black"/>
              </a:rPr>
              <a:t> </a:t>
            </a:r>
            <a:r>
              <a:rPr sz="1100" spc="-254" dirty="0">
                <a:latin typeface="Arial Black"/>
                <a:cs typeface="Arial Black"/>
              </a:rPr>
              <a:t>Bonsucesso,</a:t>
            </a:r>
            <a:r>
              <a:rPr sz="1100" spc="40" dirty="0">
                <a:latin typeface="Arial Black"/>
                <a:cs typeface="Arial Black"/>
              </a:rPr>
              <a:t> </a:t>
            </a:r>
            <a:r>
              <a:rPr sz="1100" spc="-229" dirty="0">
                <a:latin typeface="Arial Black"/>
                <a:cs typeface="Arial Black"/>
              </a:rPr>
              <a:t>Guarulhos/gP</a:t>
            </a:r>
            <a:r>
              <a:rPr sz="1100" spc="80" dirty="0">
                <a:latin typeface="Arial Black"/>
                <a:cs typeface="Arial Black"/>
              </a:rPr>
              <a:t> </a:t>
            </a:r>
            <a:r>
              <a:rPr sz="1100" spc="-50" dirty="0">
                <a:latin typeface="Arial Black"/>
                <a:cs typeface="Arial Black"/>
              </a:rPr>
              <a:t>-</a:t>
            </a:r>
            <a:r>
              <a:rPr sz="1100" spc="-125" dirty="0">
                <a:latin typeface="Arial Black"/>
                <a:cs typeface="Arial Black"/>
              </a:rPr>
              <a:t> </a:t>
            </a:r>
            <a:r>
              <a:rPr sz="1100" spc="-285" dirty="0">
                <a:latin typeface="Arial Black"/>
                <a:cs typeface="Arial Black"/>
              </a:rPr>
              <a:t>CEP</a:t>
            </a:r>
            <a:r>
              <a:rPr sz="1100" spc="-75" dirty="0">
                <a:latin typeface="Arial Black"/>
                <a:cs typeface="Arial Black"/>
              </a:rPr>
              <a:t> </a:t>
            </a:r>
            <a:r>
              <a:rPr sz="1100" spc="-220" dirty="0">
                <a:latin typeface="Arial Black"/>
                <a:cs typeface="Arial Black"/>
              </a:rPr>
              <a:t>07175-</a:t>
            </a:r>
            <a:r>
              <a:rPr sz="1100" spc="-25" dirty="0">
                <a:latin typeface="Arial Black"/>
                <a:cs typeface="Arial Black"/>
              </a:rPr>
              <a:t>080</a:t>
            </a:r>
            <a:endParaRPr sz="1100">
              <a:latin typeface="Arial Black"/>
              <a:cs typeface="Arial Black"/>
            </a:endParaRPr>
          </a:p>
          <a:p>
            <a:pPr marL="20320">
              <a:lnSpc>
                <a:spcPct val="100000"/>
              </a:lnSpc>
              <a:spcBef>
                <a:spcPts val="315"/>
              </a:spcBef>
            </a:pPr>
            <a:r>
              <a:rPr sz="1650" b="1" baseline="2525" dirty="0">
                <a:latin typeface="Calibri"/>
                <a:cs typeface="Calibri"/>
              </a:rPr>
              <a:t>RE5PONS</a:t>
            </a:r>
            <a:r>
              <a:rPr sz="1100" b="1" dirty="0">
                <a:latin typeface="Calibri"/>
                <a:cs typeface="Calibri"/>
              </a:rPr>
              <a:t>ÁV</a:t>
            </a:r>
            <a:r>
              <a:rPr sz="1650" b="1" baseline="2525" dirty="0">
                <a:latin typeface="Calibri"/>
                <a:cs typeface="Calibri"/>
              </a:rPr>
              <a:t>ELf!5)</a:t>
            </a:r>
            <a:r>
              <a:rPr sz="1650" b="1" spc="22" baseline="2525" dirty="0">
                <a:latin typeface="Calibri"/>
                <a:cs typeface="Calibri"/>
              </a:rPr>
              <a:t> </a:t>
            </a:r>
            <a:r>
              <a:rPr sz="1650" spc="-330" baseline="2525" dirty="0">
                <a:latin typeface="Arial Black"/>
                <a:cs typeface="Arial Black"/>
              </a:rPr>
              <a:t>PELA</a:t>
            </a:r>
            <a:r>
              <a:rPr sz="1650" spc="-22" baseline="2525" dirty="0">
                <a:latin typeface="Arial Black"/>
                <a:cs typeface="Arial Black"/>
              </a:rPr>
              <a:t> </a:t>
            </a:r>
            <a:r>
              <a:rPr sz="1650" spc="-307" baseline="2525" dirty="0">
                <a:latin typeface="Arial Black"/>
                <a:cs typeface="Arial Black"/>
              </a:rPr>
              <a:t>OSC,</a:t>
            </a:r>
            <a:r>
              <a:rPr sz="1650" spc="75" baseline="2525" dirty="0">
                <a:latin typeface="Arial Black"/>
                <a:cs typeface="Arial Black"/>
              </a:rPr>
              <a:t> </a:t>
            </a:r>
            <a:r>
              <a:rPr sz="1650" spc="-352" baseline="2525" dirty="0">
                <a:latin typeface="Arial Black"/>
                <a:cs typeface="Arial Black"/>
              </a:rPr>
              <a:t>Antonlo</a:t>
            </a:r>
            <a:r>
              <a:rPr sz="1650" spc="-52" baseline="2525" dirty="0">
                <a:latin typeface="Arial Black"/>
                <a:cs typeface="Arial Black"/>
              </a:rPr>
              <a:t> </a:t>
            </a:r>
            <a:r>
              <a:rPr sz="1650" spc="-419" baseline="2525" dirty="0">
                <a:latin typeface="Arial Black"/>
                <a:cs typeface="Arial Black"/>
              </a:rPr>
              <a:t>Gomes</a:t>
            </a:r>
            <a:r>
              <a:rPr sz="1650" spc="60" baseline="2525" dirty="0">
                <a:latin typeface="Arial Black"/>
                <a:cs typeface="Arial Black"/>
              </a:rPr>
              <a:t> </a:t>
            </a:r>
            <a:r>
              <a:rPr sz="1650" spc="-367" baseline="2525" dirty="0">
                <a:latin typeface="Arial Black"/>
                <a:cs typeface="Arial Black"/>
              </a:rPr>
              <a:t>da</a:t>
            </a:r>
            <a:r>
              <a:rPr sz="1650" spc="-97" baseline="2525" dirty="0">
                <a:latin typeface="Arial Black"/>
                <a:cs typeface="Arial Black"/>
              </a:rPr>
              <a:t> </a:t>
            </a:r>
            <a:r>
              <a:rPr sz="1650" spc="-15" baseline="2525" dirty="0">
                <a:latin typeface="Arial Black"/>
                <a:cs typeface="Arial Black"/>
              </a:rPr>
              <a:t>Silva</a:t>
            </a:r>
            <a:endParaRPr sz="1650" baseline="2525">
              <a:latin typeface="Arial Black"/>
              <a:cs typeface="Arial Black"/>
            </a:endParaRPr>
          </a:p>
          <a:p>
            <a:pPr marL="24130">
              <a:lnSpc>
                <a:spcPct val="100000"/>
              </a:lnSpc>
              <a:spcBef>
                <a:spcPts val="315"/>
              </a:spcBef>
            </a:pPr>
            <a:r>
              <a:rPr sz="1000" spc="-130" dirty="0">
                <a:latin typeface="Arial Black"/>
                <a:cs typeface="Arial Black"/>
              </a:rPr>
              <a:t>CPF:</a:t>
            </a:r>
            <a:r>
              <a:rPr sz="1000" spc="145" dirty="0">
                <a:latin typeface="Arial Black"/>
                <a:cs typeface="Arial Black"/>
              </a:rPr>
              <a:t> </a:t>
            </a:r>
            <a:r>
              <a:rPr sz="1000" spc="-130" dirty="0">
                <a:latin typeface="Arial Black"/>
                <a:cs typeface="Arial Black"/>
              </a:rPr>
              <a:t>878.648.008-</a:t>
            </a:r>
            <a:r>
              <a:rPr sz="1000" spc="-25" dirty="0">
                <a:latin typeface="Arial Black"/>
                <a:cs typeface="Arial Black"/>
              </a:rPr>
              <a:t>15</a:t>
            </a:r>
            <a:endParaRPr sz="1000">
              <a:latin typeface="Arial Black"/>
              <a:cs typeface="Arial Black"/>
            </a:endParaRPr>
          </a:p>
          <a:p>
            <a:pPr marL="31115">
              <a:lnSpc>
                <a:spcPct val="100000"/>
              </a:lnSpc>
              <a:spcBef>
                <a:spcPts val="175"/>
              </a:spcBef>
            </a:pPr>
            <a:r>
              <a:rPr sz="1000" b="1" dirty="0">
                <a:latin typeface="Calibri"/>
                <a:cs typeface="Calibri"/>
              </a:rPr>
              <a:t>OB}ETD</a:t>
            </a:r>
            <a:r>
              <a:rPr sz="1000" b="1" spc="75" dirty="0">
                <a:latin typeface="Calibri"/>
                <a:cs typeface="Calibri"/>
              </a:rPr>
              <a:t> DA</a:t>
            </a:r>
            <a:r>
              <a:rPr sz="1000" b="1" spc="15" dirty="0">
                <a:latin typeface="Calibri"/>
                <a:cs typeface="Calibri"/>
              </a:rPr>
              <a:t> </a:t>
            </a:r>
            <a:r>
              <a:rPr sz="1000" b="1" spc="50" dirty="0">
                <a:latin typeface="Calibri"/>
                <a:cs typeface="Calibri"/>
              </a:rPr>
              <a:t>PARCERIA:</a:t>
            </a:r>
            <a:r>
              <a:rPr sz="1000" b="1" spc="90" dirty="0">
                <a:latin typeface="Calibri"/>
                <a:cs typeface="Calibri"/>
              </a:rPr>
              <a:t> </a:t>
            </a:r>
            <a:r>
              <a:rPr sz="1000" spc="-175" dirty="0">
                <a:latin typeface="Arial Black"/>
                <a:cs typeface="Arial Black"/>
              </a:rPr>
              <a:t>Atendłmento</a:t>
            </a:r>
            <a:r>
              <a:rPr sz="1000" spc="155" dirty="0">
                <a:latin typeface="Arial Black"/>
                <a:cs typeface="Arial Black"/>
              </a:rPr>
              <a:t> </a:t>
            </a:r>
            <a:r>
              <a:rPr sz="1000" spc="-160" dirty="0">
                <a:latin typeface="Arial Black"/>
                <a:cs typeface="Arial Black"/>
              </a:rPr>
              <a:t>de</a:t>
            </a:r>
            <a:r>
              <a:rPr sz="1000" spc="-45" dirty="0">
                <a:latin typeface="Arial Black"/>
                <a:cs typeface="Arial Black"/>
              </a:rPr>
              <a:t> </a:t>
            </a:r>
            <a:r>
              <a:rPr sz="1000" spc="-185" dirty="0">
                <a:latin typeface="Arial Black"/>
                <a:cs typeface="Arial Black"/>
              </a:rPr>
              <a:t>crlanças</a:t>
            </a:r>
            <a:r>
              <a:rPr sz="1000" spc="55" dirty="0">
                <a:latin typeface="Arial Black"/>
                <a:cs typeface="Arial Black"/>
              </a:rPr>
              <a:t> </a:t>
            </a:r>
            <a:r>
              <a:rPr sz="1000" spc="-175" dirty="0">
                <a:latin typeface="Arial Black"/>
                <a:cs typeface="Arial Black"/>
              </a:rPr>
              <a:t>na</a:t>
            </a:r>
            <a:r>
              <a:rPr sz="1000" spc="50" dirty="0">
                <a:latin typeface="Arial Black"/>
                <a:cs typeface="Arial Black"/>
              </a:rPr>
              <a:t> </a:t>
            </a:r>
            <a:r>
              <a:rPr sz="1000" spc="-175" dirty="0">
                <a:latin typeface="Arial Black"/>
                <a:cs typeface="Arial Black"/>
              </a:rPr>
              <a:t>faixa</a:t>
            </a:r>
            <a:r>
              <a:rPr sz="1000" spc="35" dirty="0">
                <a:latin typeface="Arial Black"/>
                <a:cs typeface="Arial Black"/>
              </a:rPr>
              <a:t> </a:t>
            </a:r>
            <a:r>
              <a:rPr sz="1000" spc="-175" dirty="0">
                <a:latin typeface="Arial Black"/>
                <a:cs typeface="Arial Black"/>
              </a:rPr>
              <a:t>etária</a:t>
            </a:r>
            <a:r>
              <a:rPr sz="1000" spc="100" dirty="0">
                <a:latin typeface="Arial Black"/>
                <a:cs typeface="Arial Black"/>
              </a:rPr>
              <a:t> </a:t>
            </a:r>
            <a:r>
              <a:rPr sz="1000" spc="-160" dirty="0">
                <a:latin typeface="Arial Black"/>
                <a:cs typeface="Arial Black"/>
              </a:rPr>
              <a:t>de</a:t>
            </a:r>
            <a:r>
              <a:rPr sz="1000" spc="10" dirty="0">
                <a:latin typeface="Arial Black"/>
                <a:cs typeface="Arial Black"/>
              </a:rPr>
              <a:t> </a:t>
            </a:r>
            <a:r>
              <a:rPr sz="1000" spc="-190" dirty="0">
                <a:latin typeface="Arial Black"/>
                <a:cs typeface="Arial Black"/>
              </a:rPr>
              <a:t>até</a:t>
            </a:r>
            <a:r>
              <a:rPr sz="1000" spc="35" dirty="0">
                <a:latin typeface="Arial Black"/>
                <a:cs typeface="Arial Black"/>
              </a:rPr>
              <a:t> </a:t>
            </a:r>
            <a:r>
              <a:rPr sz="1000" spc="-290" dirty="0">
                <a:latin typeface="Arial Black"/>
                <a:cs typeface="Arial Black"/>
              </a:rPr>
              <a:t>Z</a:t>
            </a:r>
            <a:r>
              <a:rPr sz="1000" dirty="0">
                <a:latin typeface="Arial Black"/>
                <a:cs typeface="Arial Black"/>
              </a:rPr>
              <a:t> </a:t>
            </a:r>
            <a:r>
              <a:rPr sz="1000" spc="-155" dirty="0">
                <a:latin typeface="Arial Black"/>
                <a:cs typeface="Arial Black"/>
              </a:rPr>
              <a:t>anas</a:t>
            </a:r>
            <a:r>
              <a:rPr sz="1000" spc="-30" dirty="0">
                <a:latin typeface="Arial Black"/>
                <a:cs typeface="Arial Black"/>
              </a:rPr>
              <a:t> </a:t>
            </a:r>
            <a:r>
              <a:rPr sz="1000" spc="-160" dirty="0">
                <a:latin typeface="Arial Black"/>
                <a:cs typeface="Arial Black"/>
              </a:rPr>
              <a:t>e</a:t>
            </a:r>
            <a:r>
              <a:rPr sz="1000" spc="-60" dirty="0">
                <a:latin typeface="Arial Black"/>
                <a:cs typeface="Arial Black"/>
              </a:rPr>
              <a:t> </a:t>
            </a:r>
            <a:r>
              <a:rPr sz="1000" spc="-105" dirty="0">
                <a:latin typeface="Arial Black"/>
                <a:cs typeface="Arial Black"/>
              </a:rPr>
              <a:t>11</a:t>
            </a:r>
            <a:r>
              <a:rPr sz="1000" spc="-165" dirty="0">
                <a:latin typeface="Arial Black"/>
                <a:cs typeface="Arial Black"/>
              </a:rPr>
              <a:t> </a:t>
            </a:r>
            <a:r>
              <a:rPr sz="1000" spc="-10" dirty="0">
                <a:latin typeface="Arial Black"/>
                <a:cs typeface="Arial Black"/>
              </a:rPr>
              <a:t>meses.</a:t>
            </a:r>
            <a:endParaRPr sz="1000">
              <a:latin typeface="Arial Black"/>
              <a:cs typeface="Arial Black"/>
            </a:endParaRPr>
          </a:p>
          <a:p>
            <a:pPr marL="27940">
              <a:lnSpc>
                <a:spcPct val="100000"/>
              </a:lnSpc>
              <a:spcBef>
                <a:spcPts val="390"/>
              </a:spcBef>
            </a:pPr>
            <a:r>
              <a:rPr sz="950" b="1" spc="95" dirty="0">
                <a:latin typeface="Calibri"/>
                <a:cs typeface="Calibri"/>
              </a:rPr>
              <a:t>EXERCiOO:</a:t>
            </a:r>
            <a:r>
              <a:rPr sz="950" b="1" spc="120" dirty="0">
                <a:latin typeface="Calibri"/>
                <a:cs typeface="Calibri"/>
              </a:rPr>
              <a:t> </a:t>
            </a:r>
            <a:r>
              <a:rPr sz="950" spc="-130" dirty="0">
                <a:latin typeface="Arial Black"/>
                <a:cs typeface="Arial Black"/>
              </a:rPr>
              <a:t>2024</a:t>
            </a:r>
            <a:r>
              <a:rPr sz="950" dirty="0">
                <a:latin typeface="Arial Black"/>
                <a:cs typeface="Arial Black"/>
              </a:rPr>
              <a:t> -</a:t>
            </a:r>
            <a:r>
              <a:rPr sz="950" spc="-70" dirty="0">
                <a:latin typeface="Arial Black"/>
                <a:cs typeface="Arial Black"/>
              </a:rPr>
              <a:t> </a:t>
            </a:r>
            <a:r>
              <a:rPr sz="950" spc="-35" dirty="0">
                <a:latin typeface="Arial Black"/>
                <a:cs typeface="Arial Black"/>
              </a:rPr>
              <a:t>I&lt;</a:t>
            </a:r>
            <a:r>
              <a:rPr sz="950" spc="-80" dirty="0">
                <a:latin typeface="Arial Black"/>
                <a:cs typeface="Arial Black"/>
              </a:rPr>
              <a:t> </a:t>
            </a:r>
            <a:r>
              <a:rPr sz="950" spc="-55" dirty="0">
                <a:latin typeface="Arial Black"/>
                <a:cs typeface="Arial Black"/>
              </a:rPr>
              <a:t>Quadrimestre</a:t>
            </a:r>
            <a:endParaRPr sz="950">
              <a:latin typeface="Arial Black"/>
              <a:cs typeface="Arial Black"/>
            </a:endParaRPr>
          </a:p>
          <a:p>
            <a:pPr marL="27940">
              <a:lnSpc>
                <a:spcPct val="100000"/>
              </a:lnSpc>
              <a:spcBef>
                <a:spcPts val="375"/>
              </a:spcBef>
            </a:pPr>
            <a:r>
              <a:rPr sz="950" b="1" spc="70" dirty="0">
                <a:latin typeface="Calibri"/>
                <a:cs typeface="Calibri"/>
              </a:rPr>
              <a:t>DRIGEM</a:t>
            </a:r>
            <a:r>
              <a:rPr sz="950" b="1" spc="50" dirty="0">
                <a:latin typeface="Calibri"/>
                <a:cs typeface="Calibri"/>
              </a:rPr>
              <a:t> </a:t>
            </a:r>
            <a:r>
              <a:rPr sz="950" b="1" spc="60" dirty="0">
                <a:latin typeface="Calibri"/>
                <a:cs typeface="Calibri"/>
              </a:rPr>
              <a:t>DD5</a:t>
            </a:r>
            <a:r>
              <a:rPr sz="950" b="1" spc="175" dirty="0">
                <a:latin typeface="Calibri"/>
                <a:cs typeface="Calibri"/>
              </a:rPr>
              <a:t> </a:t>
            </a:r>
            <a:r>
              <a:rPr sz="950" b="1" spc="95" dirty="0">
                <a:latin typeface="Calibri"/>
                <a:cs typeface="Calibri"/>
              </a:rPr>
              <a:t>kECURSOS:</a:t>
            </a:r>
            <a:r>
              <a:rPr sz="950" b="1" spc="110" dirty="0">
                <a:latin typeface="Calibri"/>
                <a:cs typeface="Calibri"/>
              </a:rPr>
              <a:t> </a:t>
            </a:r>
            <a:r>
              <a:rPr sz="950" spc="-25" dirty="0">
                <a:latin typeface="Arial Black"/>
                <a:cs typeface="Arial Black"/>
              </a:rPr>
              <a:t>Munlcłpal</a:t>
            </a:r>
            <a:endParaRPr sz="950">
              <a:latin typeface="Arial Black"/>
              <a:cs typeface="Arial Blac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79156" y="8244683"/>
            <a:ext cx="6242685" cy="448309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3970" marR="5080" indent="-1905" algn="just">
              <a:lnSpc>
                <a:spcPct val="84700"/>
              </a:lnSpc>
              <a:spcBef>
                <a:spcPts val="320"/>
              </a:spcBef>
            </a:pPr>
            <a:r>
              <a:rPr sz="1500" spc="-157" baseline="2777" dirty="0">
                <a:latin typeface="Arial Black"/>
                <a:cs typeface="Arial Black"/>
              </a:rPr>
              <a:t>O{s)</a:t>
            </a:r>
            <a:r>
              <a:rPr sz="1500" spc="254" baseline="2777" dirty="0">
                <a:latin typeface="Arial Black"/>
                <a:cs typeface="Arial Black"/>
              </a:rPr>
              <a:t> </a:t>
            </a:r>
            <a:r>
              <a:rPr sz="1500" spc="-157" baseline="2777" dirty="0">
                <a:latin typeface="Arial Black"/>
                <a:cs typeface="Arial Black"/>
              </a:rPr>
              <a:t>slgnatárlots),</a:t>
            </a:r>
            <a:r>
              <a:rPr sz="1500" spc="179" baseline="2777" dirty="0">
                <a:latin typeface="Arial Black"/>
                <a:cs typeface="Arial Black"/>
              </a:rPr>
              <a:t> </a:t>
            </a:r>
            <a:r>
              <a:rPr sz="1500" spc="-254" baseline="2777" dirty="0">
                <a:latin typeface="Arial Black"/>
                <a:cs typeface="Arial Black"/>
              </a:rPr>
              <a:t>na</a:t>
            </a:r>
            <a:r>
              <a:rPr sz="1500" spc="247" baseline="2777" dirty="0">
                <a:latin typeface="Arial Black"/>
                <a:cs typeface="Arial Black"/>
              </a:rPr>
              <a:t> </a:t>
            </a:r>
            <a:r>
              <a:rPr sz="1500" spc="-179" baseline="2777" dirty="0">
                <a:latin typeface="Arial Black"/>
                <a:cs typeface="Arial Black"/>
              </a:rPr>
              <a:t>qualidade</a:t>
            </a:r>
            <a:r>
              <a:rPr sz="1500" spc="359" baseline="2777" dirty="0">
                <a:latin typeface="Arial Black"/>
                <a:cs typeface="Arial Black"/>
              </a:rPr>
              <a:t> </a:t>
            </a:r>
            <a:r>
              <a:rPr sz="1500" spc="-202" baseline="2777" dirty="0">
                <a:latin typeface="Arial Black"/>
                <a:cs typeface="Arial Black"/>
              </a:rPr>
              <a:t>de</a:t>
            </a:r>
            <a:r>
              <a:rPr sz="1500" spc="202" baseline="2777" dirty="0">
                <a:latin typeface="Arial Black"/>
                <a:cs typeface="Arial Black"/>
              </a:rPr>
              <a:t> </a:t>
            </a:r>
            <a:r>
              <a:rPr sz="1500" spc="-179" baseline="2777" dirty="0">
                <a:latin typeface="Arial Black"/>
                <a:cs typeface="Arial Black"/>
              </a:rPr>
              <a:t>represenŁante(s)</a:t>
            </a:r>
            <a:r>
              <a:rPr sz="1500" spc="247" baseline="2777" dirty="0">
                <a:latin typeface="Arial Black"/>
                <a:cs typeface="Arial Black"/>
              </a:rPr>
              <a:t> </a:t>
            </a:r>
            <a:r>
              <a:rPr sz="1500" spc="-150" baseline="2777" dirty="0">
                <a:latin typeface="Arial Black"/>
                <a:cs typeface="Arial Black"/>
              </a:rPr>
              <a:t>da(o)</a:t>
            </a:r>
            <a:r>
              <a:rPr sz="1500" spc="150" baseline="2777" dirty="0">
                <a:latin typeface="Arial Black"/>
                <a:cs typeface="Arial Black"/>
              </a:rPr>
              <a:t> </a:t>
            </a:r>
            <a:r>
              <a:rPr sz="1500" spc="-179" baseline="2777" dirty="0">
                <a:latin typeface="Arial Black"/>
                <a:cs typeface="Arial Black"/>
              </a:rPr>
              <a:t>AMAA</a:t>
            </a:r>
            <a:r>
              <a:rPr sz="1500" spc="179" baseline="2777" dirty="0">
                <a:latin typeface="Arial Black"/>
                <a:cs typeface="Arial Black"/>
              </a:rPr>
              <a:t> </a:t>
            </a:r>
            <a:r>
              <a:rPr sz="1500" spc="-104" baseline="2777" dirty="0">
                <a:latin typeface="Arial Black"/>
                <a:cs typeface="Arial Black"/>
              </a:rPr>
              <a:t>•</a:t>
            </a:r>
            <a:r>
              <a:rPr sz="1500" spc="179" baseline="2777" dirty="0">
                <a:latin typeface="Arial Black"/>
                <a:cs typeface="Arial Black"/>
              </a:rPr>
              <a:t> </a:t>
            </a:r>
            <a:r>
              <a:rPr sz="1500" b="1" spc="135" baseline="2777" dirty="0">
                <a:latin typeface="Calibri"/>
                <a:cs typeface="Calibri"/>
              </a:rPr>
              <a:t>Assoclaçăo</a:t>
            </a:r>
            <a:r>
              <a:rPr sz="1500" b="1" spc="450" baseline="2777" dirty="0">
                <a:latin typeface="Calibri"/>
                <a:cs typeface="Calibri"/>
              </a:rPr>
              <a:t> </a:t>
            </a:r>
            <a:r>
              <a:rPr sz="1500" b="1" spc="142" baseline="2777" dirty="0">
                <a:latin typeface="Calibri"/>
                <a:cs typeface="Calibri"/>
              </a:rPr>
              <a:t>dos</a:t>
            </a:r>
            <a:r>
              <a:rPr sz="1500" b="1" spc="262" baseline="2777" dirty="0">
                <a:latin typeface="Calibri"/>
                <a:cs typeface="Calibri"/>
              </a:rPr>
              <a:t> </a:t>
            </a:r>
            <a:r>
              <a:rPr sz="1000" spc="50" dirty="0">
                <a:latin typeface="Arial MT"/>
                <a:cs typeface="Arial MT"/>
              </a:rPr>
              <a:t>Moradorøs</a:t>
            </a:r>
            <a:r>
              <a:rPr sz="1000" dirty="0">
                <a:latin typeface="Arial MT"/>
                <a:cs typeface="Arial MT"/>
              </a:rPr>
              <a:t>  </a:t>
            </a:r>
            <a:r>
              <a:rPr sz="1000" i="1" spc="35" dirty="0">
                <a:latin typeface="Arial"/>
                <a:cs typeface="Arial"/>
              </a:rPr>
              <a:t>para</a:t>
            </a:r>
            <a:r>
              <a:rPr sz="1000" i="1" spc="250" dirty="0">
                <a:latin typeface="Arial"/>
                <a:cs typeface="Arial"/>
              </a:rPr>
              <a:t> </a:t>
            </a:r>
            <a:r>
              <a:rPr sz="1000" i="1" spc="30" dirty="0">
                <a:latin typeface="Arial"/>
                <a:cs typeface="Arial"/>
              </a:rPr>
              <a:t>a</a:t>
            </a:r>
            <a:r>
              <a:rPr sz="1000" i="1" spc="15" dirty="0">
                <a:latin typeface="Arial"/>
                <a:cs typeface="Arial"/>
              </a:rPr>
              <a:t> </a:t>
            </a:r>
            <a:r>
              <a:rPr sz="1575" spc="-22" baseline="2645" dirty="0">
                <a:latin typeface="Arial MT"/>
                <a:cs typeface="Arial MT"/>
              </a:rPr>
              <a:t>Deaanvolvimento</a:t>
            </a:r>
            <a:r>
              <a:rPr sz="1575" spc="7" baseline="2645" dirty="0">
                <a:latin typeface="Arial MT"/>
                <a:cs typeface="Arial MT"/>
              </a:rPr>
              <a:t> </a:t>
            </a:r>
            <a:r>
              <a:rPr sz="1575" baseline="2645" dirty="0">
                <a:latin typeface="Arial MT"/>
                <a:cs typeface="Arial MT"/>
              </a:rPr>
              <a:t>do</a:t>
            </a:r>
            <a:r>
              <a:rPr sz="1575" spc="-44" baseline="2645" dirty="0">
                <a:latin typeface="Arial MT"/>
                <a:cs typeface="Arial MT"/>
              </a:rPr>
              <a:t> </a:t>
            </a:r>
            <a:r>
              <a:rPr sz="1575" spc="-37" baseline="2645" dirty="0">
                <a:latin typeface="Arial MT"/>
                <a:cs typeface="Arial MT"/>
              </a:rPr>
              <a:t>Água</a:t>
            </a:r>
            <a:r>
              <a:rPr sz="1575" baseline="2645" dirty="0">
                <a:latin typeface="Arial MT"/>
                <a:cs typeface="Arial MT"/>
              </a:rPr>
              <a:t> </a:t>
            </a:r>
            <a:r>
              <a:rPr sz="1575" spc="-30" baseline="2645" dirty="0">
                <a:latin typeface="Arial MT"/>
                <a:cs typeface="Arial MT"/>
              </a:rPr>
              <a:t>AzuI</a:t>
            </a:r>
            <a:r>
              <a:rPr sz="1575" spc="-75" baseline="2645" dirty="0">
                <a:latin typeface="Arial MT"/>
                <a:cs typeface="Arial MT"/>
              </a:rPr>
              <a:t> </a:t>
            </a:r>
            <a:r>
              <a:rPr sz="1575" spc="-22" baseline="2645" dirty="0">
                <a:latin typeface="Arial MT"/>
                <a:cs typeface="Arial MT"/>
              </a:rPr>
              <a:t>-</a:t>
            </a:r>
            <a:r>
              <a:rPr sz="1575" spc="15" baseline="2645" dirty="0">
                <a:latin typeface="Arial MT"/>
                <a:cs typeface="Arial MT"/>
              </a:rPr>
              <a:t> </a:t>
            </a:r>
            <a:r>
              <a:rPr sz="1575" spc="7" baseline="2645" dirty="0">
                <a:latin typeface="Arial MT"/>
                <a:cs typeface="Arial MT"/>
              </a:rPr>
              <a:t>IV,</a:t>
            </a:r>
            <a:r>
              <a:rPr sz="1575" spc="-7" baseline="2645" dirty="0">
                <a:latin typeface="Arial MT"/>
                <a:cs typeface="Arial MT"/>
              </a:rPr>
              <a:t> </a:t>
            </a:r>
            <a:r>
              <a:rPr sz="1575" spc="-112" baseline="2645" dirty="0">
                <a:latin typeface="Arial MT"/>
                <a:cs typeface="Arial MT"/>
              </a:rPr>
              <a:t>vem</a:t>
            </a:r>
            <a:r>
              <a:rPr sz="1575" spc="-7" baseline="2645" dirty="0">
                <a:latin typeface="Arial MT"/>
                <a:cs typeface="Arial MT"/>
              </a:rPr>
              <a:t> </a:t>
            </a:r>
            <a:r>
              <a:rPr sz="1575" spc="-75" baseline="2645" dirty="0">
                <a:latin typeface="Arial MT"/>
                <a:cs typeface="Arial MT"/>
              </a:rPr>
              <a:t>indicar,</a:t>
            </a:r>
            <a:r>
              <a:rPr sz="1575" spc="-7" baseline="2645" dirty="0">
                <a:latin typeface="Arial MT"/>
                <a:cs typeface="Arial MT"/>
              </a:rPr>
              <a:t> </a:t>
            </a:r>
            <a:r>
              <a:rPr sz="1575" spc="-89" baseline="2645" dirty="0">
                <a:latin typeface="Arial MT"/>
                <a:cs typeface="Arial MT"/>
              </a:rPr>
              <a:t>na</a:t>
            </a:r>
            <a:r>
              <a:rPr sz="1575" spc="-44" baseline="2645" dirty="0">
                <a:latin typeface="Arial MT"/>
                <a:cs typeface="Arial MT"/>
              </a:rPr>
              <a:t> </a:t>
            </a:r>
            <a:r>
              <a:rPr sz="1575" spc="-97" baseline="2645" dirty="0">
                <a:latin typeface="Arial MT"/>
                <a:cs typeface="Arial MT"/>
              </a:rPr>
              <a:t>forma</a:t>
            </a:r>
            <a:r>
              <a:rPr sz="1575" spc="89" baseline="2645" dirty="0">
                <a:latin typeface="Arial MT"/>
                <a:cs typeface="Arial MT"/>
              </a:rPr>
              <a:t> </a:t>
            </a:r>
            <a:r>
              <a:rPr sz="1575" spc="-127" baseline="2645" dirty="0">
                <a:latin typeface="Arial MT"/>
                <a:cs typeface="Arial MT"/>
              </a:rPr>
              <a:t>abalxo</a:t>
            </a:r>
            <a:r>
              <a:rPr sz="1575" spc="60" baseline="2645" dirty="0">
                <a:latin typeface="Arial MT"/>
                <a:cs typeface="Arial MT"/>
              </a:rPr>
              <a:t> </a:t>
            </a:r>
            <a:r>
              <a:rPr sz="1575" spc="-82" baseline="2645" dirty="0">
                <a:latin typeface="Arial MT"/>
                <a:cs typeface="Arial MT"/>
              </a:rPr>
              <a:t>detalhada,</a:t>
            </a:r>
            <a:r>
              <a:rPr sz="1575" spc="52" baseline="2645" dirty="0">
                <a:latin typeface="Arial MT"/>
                <a:cs typeface="Arial MT"/>
              </a:rPr>
              <a:t> </a:t>
            </a:r>
            <a:r>
              <a:rPr sz="1575" spc="-135" baseline="2645" dirty="0">
                <a:latin typeface="Arial MT"/>
                <a:cs typeface="Arial MT"/>
              </a:rPr>
              <a:t>as</a:t>
            </a:r>
            <a:r>
              <a:rPr sz="1575" baseline="2645" dirty="0">
                <a:latin typeface="Arial MT"/>
                <a:cs typeface="Arial MT"/>
              </a:rPr>
              <a:t> </a:t>
            </a:r>
            <a:r>
              <a:rPr sz="1575" spc="-127" baseline="2645" dirty="0">
                <a:latin typeface="Arial MT"/>
                <a:cs typeface="Arial MT"/>
              </a:rPr>
              <a:t>despesas</a:t>
            </a:r>
            <a:r>
              <a:rPr sz="1575" spc="44" baseline="2645" dirty="0">
                <a:latin typeface="Arial MT"/>
                <a:cs typeface="Arial MT"/>
              </a:rPr>
              <a:t> </a:t>
            </a:r>
            <a:r>
              <a:rPr sz="1050" spc="-50" dirty="0">
                <a:latin typeface="Arial MT"/>
                <a:cs typeface="Arial MT"/>
              </a:rPr>
              <a:t>incorridas</a:t>
            </a:r>
            <a:r>
              <a:rPr sz="1050" dirty="0">
                <a:latin typeface="Arial MT"/>
                <a:cs typeface="Arial MT"/>
              </a:rPr>
              <a:t> </a:t>
            </a:r>
            <a:r>
              <a:rPr sz="1050" spc="-55" dirty="0">
                <a:latin typeface="Arial MT"/>
                <a:cs typeface="Arial MT"/>
              </a:rPr>
              <a:t>e</a:t>
            </a:r>
            <a:r>
              <a:rPr sz="1050" spc="-60" dirty="0">
                <a:latin typeface="Arial MT"/>
                <a:cs typeface="Arial MT"/>
              </a:rPr>
              <a:t> </a:t>
            </a:r>
            <a:r>
              <a:rPr sz="1050" spc="-75" dirty="0">
                <a:latin typeface="Arial MT"/>
                <a:cs typeface="Arial MT"/>
              </a:rPr>
              <a:t>pagas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spc="-60" dirty="0">
                <a:latin typeface="Arial MT"/>
                <a:cs typeface="Arial MT"/>
              </a:rPr>
              <a:t>no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00" spc="-145" dirty="0">
                <a:latin typeface="Arial Black"/>
                <a:cs typeface="Arial Black"/>
              </a:rPr>
              <a:t>exercfclo/202d </a:t>
            </a:r>
            <a:r>
              <a:rPr sz="1000" spc="-155" dirty="0">
                <a:latin typeface="Arial Black"/>
                <a:cs typeface="Arial Black"/>
              </a:rPr>
              <a:t>bem</a:t>
            </a:r>
            <a:r>
              <a:rPr sz="1000" spc="-90" dirty="0">
                <a:latin typeface="Arial Black"/>
                <a:cs typeface="Arial Black"/>
              </a:rPr>
              <a:t> </a:t>
            </a:r>
            <a:r>
              <a:rPr sz="1000" spc="-210" dirty="0">
                <a:latin typeface="Arial Black"/>
                <a:cs typeface="Arial Black"/>
              </a:rPr>
              <a:t>como</a:t>
            </a:r>
            <a:r>
              <a:rPr sz="1000" spc="-30" dirty="0">
                <a:latin typeface="Arial Black"/>
                <a:cs typeface="Arial Black"/>
              </a:rPr>
              <a:t> </a:t>
            </a:r>
            <a:r>
              <a:rPr sz="1000" spc="-185" dirty="0">
                <a:latin typeface="Arial Black"/>
                <a:cs typeface="Arial Black"/>
              </a:rPr>
              <a:t>as</a:t>
            </a:r>
            <a:r>
              <a:rPr sz="1000" spc="-30" dirty="0">
                <a:latin typeface="Arial Black"/>
                <a:cs typeface="Arial Black"/>
              </a:rPr>
              <a:t> </a:t>
            </a:r>
            <a:r>
              <a:rPr sz="1000" spc="-180" dirty="0">
                <a:latin typeface="Arial Black"/>
                <a:cs typeface="Arial Black"/>
              </a:rPr>
              <a:t>despesas</a:t>
            </a:r>
            <a:r>
              <a:rPr sz="1000" spc="-15" dirty="0">
                <a:latin typeface="Arial Black"/>
                <a:cs typeface="Arial Black"/>
              </a:rPr>
              <a:t> </a:t>
            </a:r>
            <a:r>
              <a:rPr sz="1000" spc="-210" dirty="0">
                <a:latin typeface="Arial Black"/>
                <a:cs typeface="Arial Black"/>
              </a:rPr>
              <a:t>a</a:t>
            </a:r>
            <a:r>
              <a:rPr sz="1000" spc="-20" dirty="0">
                <a:latin typeface="Arial Black"/>
                <a:cs typeface="Arial Black"/>
              </a:rPr>
              <a:t> </a:t>
            </a:r>
            <a:r>
              <a:rPr sz="1000" spc="-170" dirty="0">
                <a:latin typeface="Arial Black"/>
                <a:cs typeface="Arial Black"/>
              </a:rPr>
              <a:t>pagar</a:t>
            </a:r>
            <a:r>
              <a:rPr sz="1000" dirty="0">
                <a:latin typeface="Arial Black"/>
                <a:cs typeface="Arial Black"/>
              </a:rPr>
              <a:t> </a:t>
            </a:r>
            <a:r>
              <a:rPr sz="1000" spc="-170" dirty="0">
                <a:latin typeface="Arial Black"/>
                <a:cs typeface="Arial Black"/>
              </a:rPr>
              <a:t>no</a:t>
            </a:r>
            <a:r>
              <a:rPr sz="1000" spc="-25" dirty="0">
                <a:latin typeface="Arial Black"/>
                <a:cs typeface="Arial Black"/>
              </a:rPr>
              <a:t> </a:t>
            </a:r>
            <a:r>
              <a:rPr sz="1000" spc="-180" dirty="0">
                <a:latin typeface="Arial Black"/>
                <a:cs typeface="Arial Black"/>
              </a:rPr>
              <a:t>exercfcio</a:t>
            </a:r>
            <a:r>
              <a:rPr sz="1000" spc="-30" dirty="0">
                <a:latin typeface="Arial Black"/>
                <a:cs typeface="Arial Black"/>
              </a:rPr>
              <a:t> </a:t>
            </a:r>
            <a:r>
              <a:rPr sz="1000" spc="-155" dirty="0">
                <a:latin typeface="Arial Black"/>
                <a:cs typeface="Arial Black"/>
              </a:rPr>
              <a:t>seguinte.</a:t>
            </a:r>
            <a:endParaRPr sz="10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8126" y="393996"/>
            <a:ext cx="39370" cy="10139680"/>
            <a:chOff x="48126" y="393996"/>
            <a:chExt cx="39370" cy="10139680"/>
          </a:xfrm>
        </p:grpSpPr>
        <p:sp>
          <p:nvSpPr>
            <p:cNvPr id="3" name="object 3"/>
            <p:cNvSpPr/>
            <p:nvPr/>
          </p:nvSpPr>
          <p:spPr>
            <a:xfrm>
              <a:off x="49630" y="393996"/>
              <a:ext cx="0" cy="4088129"/>
            </a:xfrm>
            <a:custGeom>
              <a:avLst/>
              <a:gdLst/>
              <a:ahLst/>
              <a:cxnLst/>
              <a:rect l="l" t="t" r="r" b="b"/>
              <a:pathLst>
                <a:path h="4088129">
                  <a:moveTo>
                    <a:pt x="0" y="4087728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1C1C1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5725" y="4478716"/>
              <a:ext cx="0" cy="6055360"/>
            </a:xfrm>
            <a:custGeom>
              <a:avLst/>
              <a:gdLst/>
              <a:ahLst/>
              <a:cxnLst/>
              <a:rect l="l" t="t" r="r" b="b"/>
              <a:pathLst>
                <a:path h="6055359">
                  <a:moveTo>
                    <a:pt x="0" y="6054891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1C1C1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186489" y="219538"/>
            <a:ext cx="5098415" cy="10133965"/>
            <a:chOff x="186489" y="219538"/>
            <a:chExt cx="5098415" cy="10133965"/>
          </a:xfrm>
        </p:grpSpPr>
        <p:sp>
          <p:nvSpPr>
            <p:cNvPr id="6" name="object 6"/>
            <p:cNvSpPr/>
            <p:nvPr/>
          </p:nvSpPr>
          <p:spPr>
            <a:xfrm>
              <a:off x="187993" y="219538"/>
              <a:ext cx="0" cy="10133965"/>
            </a:xfrm>
            <a:custGeom>
              <a:avLst/>
              <a:gdLst/>
              <a:ahLst/>
              <a:cxnLst/>
              <a:rect l="l" t="t" r="r" b="b"/>
              <a:pathLst>
                <a:path h="10133965">
                  <a:moveTo>
                    <a:pt x="0" y="10133596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1C1C1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16568" y="10327566"/>
              <a:ext cx="5068570" cy="0"/>
            </a:xfrm>
            <a:custGeom>
              <a:avLst/>
              <a:gdLst/>
              <a:ahLst/>
              <a:cxnLst/>
              <a:rect l="l" t="t" r="r" b="b"/>
              <a:pathLst>
                <a:path w="5068570">
                  <a:moveTo>
                    <a:pt x="0" y="0"/>
                  </a:moveTo>
                  <a:lnTo>
                    <a:pt x="5068301" y="0"/>
                  </a:lnTo>
                </a:path>
              </a:pathLst>
            </a:custGeom>
            <a:ln w="3175">
              <a:solidFill>
                <a:srgbClr val="1C1C1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2057401" y="10514055"/>
            <a:ext cx="5369560" cy="0"/>
          </a:xfrm>
          <a:custGeom>
            <a:avLst/>
            <a:gdLst/>
            <a:ahLst/>
            <a:cxnLst/>
            <a:rect l="l" t="t" r="r" b="b"/>
            <a:pathLst>
              <a:path w="5369559">
                <a:moveTo>
                  <a:pt x="0" y="0"/>
                </a:moveTo>
                <a:lnTo>
                  <a:pt x="5369091" y="0"/>
                </a:lnTo>
              </a:path>
            </a:pathLst>
          </a:custGeom>
          <a:ln w="15039">
            <a:solidFill>
              <a:srgbClr val="1C1C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308685" y="196978"/>
            <a:ext cx="364490" cy="0"/>
          </a:xfrm>
          <a:custGeom>
            <a:avLst/>
            <a:gdLst/>
            <a:ahLst/>
            <a:cxnLst/>
            <a:rect l="l" t="t" r="r" b="b"/>
            <a:pathLst>
              <a:path w="364489">
                <a:moveTo>
                  <a:pt x="0" y="0"/>
                </a:moveTo>
                <a:lnTo>
                  <a:pt x="363955" y="0"/>
                </a:lnTo>
              </a:path>
            </a:pathLst>
          </a:custGeom>
          <a:ln w="15039">
            <a:solidFill>
              <a:srgbClr val="34343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6094" y="22521"/>
            <a:ext cx="2018664" cy="0"/>
          </a:xfrm>
          <a:custGeom>
            <a:avLst/>
            <a:gdLst/>
            <a:ahLst/>
            <a:cxnLst/>
            <a:rect l="l" t="t" r="r" b="b"/>
            <a:pathLst>
              <a:path w="2018664">
                <a:moveTo>
                  <a:pt x="0" y="0"/>
                </a:moveTo>
                <a:lnTo>
                  <a:pt x="2018297" y="0"/>
                </a:lnTo>
              </a:path>
            </a:pathLst>
          </a:custGeom>
          <a:ln w="15039">
            <a:solidFill>
              <a:srgbClr val="1C1C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" name="object 1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67264" y="7712202"/>
            <a:ext cx="204536" cy="90236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86589" y="1822746"/>
            <a:ext cx="625642" cy="90236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09863" y="4950955"/>
            <a:ext cx="276726" cy="84221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15879" y="5257760"/>
            <a:ext cx="294773" cy="102268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544679" y="2616830"/>
            <a:ext cx="403057" cy="96252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496553" y="3717719"/>
            <a:ext cx="463215" cy="102268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556711" y="5690897"/>
            <a:ext cx="409073" cy="96252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562727" y="7405396"/>
            <a:ext cx="409073" cy="102268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2562727" y="8133307"/>
            <a:ext cx="409073" cy="102268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5378117" y="4884782"/>
            <a:ext cx="409073" cy="96252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4553954" y="7411412"/>
            <a:ext cx="409073" cy="90236"/>
          </a:xfrm>
          <a:prstGeom prst="rect">
            <a:avLst/>
          </a:prstGeom>
        </p:spPr>
      </p:pic>
      <p:pic>
        <p:nvPicPr>
          <p:cNvPr id="22" name="object 22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4638175" y="9113880"/>
            <a:ext cx="324852" cy="96252"/>
          </a:xfrm>
          <a:prstGeom prst="rect">
            <a:avLst/>
          </a:prstGeom>
        </p:spPr>
      </p:pic>
      <p:pic>
        <p:nvPicPr>
          <p:cNvPr id="23" name="object 23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715879" y="6605297"/>
            <a:ext cx="812131" cy="216568"/>
          </a:xfrm>
          <a:prstGeom prst="rect">
            <a:avLst/>
          </a:prstGeom>
        </p:spPr>
      </p:pic>
      <p:pic>
        <p:nvPicPr>
          <p:cNvPr id="24" name="object 24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2352174" y="2003219"/>
            <a:ext cx="216568" cy="102268"/>
          </a:xfrm>
          <a:prstGeom prst="rect">
            <a:avLst/>
          </a:prstGeom>
        </p:spPr>
      </p:pic>
      <p:pic>
        <p:nvPicPr>
          <p:cNvPr id="25" name="object 25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3783933" y="4890797"/>
            <a:ext cx="198521" cy="90236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3783933" y="5197603"/>
            <a:ext cx="198521" cy="90236"/>
          </a:xfrm>
          <a:prstGeom prst="rect">
            <a:avLst/>
          </a:prstGeom>
        </p:spPr>
      </p:pic>
      <p:pic>
        <p:nvPicPr>
          <p:cNvPr id="27" name="object 27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3789949" y="8500271"/>
            <a:ext cx="204536" cy="96252"/>
          </a:xfrm>
          <a:prstGeom prst="rect">
            <a:avLst/>
          </a:prstGeom>
        </p:spPr>
      </p:pic>
      <p:pic>
        <p:nvPicPr>
          <p:cNvPr id="28" name="object 28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6689561" y="5197603"/>
            <a:ext cx="204536" cy="96252"/>
          </a:xfrm>
          <a:prstGeom prst="rect">
            <a:avLst/>
          </a:prstGeom>
        </p:spPr>
      </p:pic>
      <p:pic>
        <p:nvPicPr>
          <p:cNvPr id="29" name="object 29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6701591" y="8518318"/>
            <a:ext cx="204536" cy="90236"/>
          </a:xfrm>
          <a:prstGeom prst="rect">
            <a:avLst/>
          </a:prstGeom>
        </p:spPr>
      </p:pic>
      <p:sp>
        <p:nvSpPr>
          <p:cNvPr id="30" name="object 30"/>
          <p:cNvSpPr txBox="1"/>
          <p:nvPr/>
        </p:nvSpPr>
        <p:spPr>
          <a:xfrm>
            <a:off x="227277" y="4406860"/>
            <a:ext cx="64135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50" dirty="0">
                <a:latin typeface="Arial MT"/>
                <a:cs typeface="Arial MT"/>
              </a:rPr>
              <a:t>•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118420" y="700634"/>
            <a:ext cx="3297554" cy="416559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70"/>
              </a:spcBef>
            </a:pPr>
            <a:r>
              <a:rPr sz="1050" spc="-200" dirty="0">
                <a:latin typeface="Arial Black"/>
                <a:cs typeface="Arial Black"/>
              </a:rPr>
              <a:t>DEMONSYRATIVO</a:t>
            </a:r>
            <a:r>
              <a:rPr sz="1050" spc="140" dirty="0">
                <a:latin typeface="Arial Black"/>
                <a:cs typeface="Arial Black"/>
              </a:rPr>
              <a:t> </a:t>
            </a:r>
            <a:r>
              <a:rPr sz="1050" spc="-195" dirty="0">
                <a:latin typeface="Arial Black"/>
                <a:cs typeface="Arial Black"/>
              </a:rPr>
              <a:t>INTEGRAL</a:t>
            </a:r>
            <a:r>
              <a:rPr sz="1050" dirty="0">
                <a:latin typeface="Arial Black"/>
                <a:cs typeface="Arial Black"/>
              </a:rPr>
              <a:t> </a:t>
            </a:r>
            <a:r>
              <a:rPr sz="1050" spc="-160" dirty="0">
                <a:latin typeface="Arial Black"/>
                <a:cs typeface="Arial Black"/>
              </a:rPr>
              <a:t>DAS</a:t>
            </a:r>
            <a:r>
              <a:rPr sz="1050" spc="-95" dirty="0">
                <a:latin typeface="Arial Black"/>
                <a:cs typeface="Arial Black"/>
              </a:rPr>
              <a:t> </a:t>
            </a:r>
            <a:r>
              <a:rPr sz="1050" spc="-204" dirty="0">
                <a:latin typeface="Arial Black"/>
                <a:cs typeface="Arial Black"/>
              </a:rPr>
              <a:t>RECEITAS</a:t>
            </a:r>
            <a:r>
              <a:rPr sz="1050" spc="105" dirty="0">
                <a:latin typeface="Arial Black"/>
                <a:cs typeface="Arial Black"/>
              </a:rPr>
              <a:t> </a:t>
            </a:r>
            <a:r>
              <a:rPr sz="1050" spc="-229" dirty="0">
                <a:latin typeface="Arial Black"/>
                <a:cs typeface="Arial Black"/>
              </a:rPr>
              <a:t>E</a:t>
            </a:r>
            <a:r>
              <a:rPr sz="1050" spc="-10" dirty="0">
                <a:latin typeface="Arial Black"/>
                <a:cs typeface="Arial Black"/>
              </a:rPr>
              <a:t> </a:t>
            </a:r>
            <a:r>
              <a:rPr sz="1050" spc="-145" dirty="0">
                <a:latin typeface="Arial Black"/>
                <a:cs typeface="Arial Black"/>
              </a:rPr>
              <a:t>DESPESAS</a:t>
            </a:r>
            <a:endParaRPr sz="1050">
              <a:latin typeface="Arial Black"/>
              <a:cs typeface="Arial Black"/>
            </a:endParaRPr>
          </a:p>
          <a:p>
            <a:pPr algn="ctr">
              <a:lnSpc>
                <a:spcPct val="100000"/>
              </a:lnSpc>
              <a:spcBef>
                <a:spcPts val="280"/>
              </a:spcBef>
            </a:pPr>
            <a:r>
              <a:rPr sz="1050" b="1" spc="-110" dirty="0">
                <a:latin typeface="Arial"/>
                <a:cs typeface="Arial"/>
              </a:rPr>
              <a:t>TERf4O</a:t>
            </a:r>
            <a:r>
              <a:rPr sz="1050" b="1" spc="40" dirty="0">
                <a:latin typeface="Arial"/>
                <a:cs typeface="Arial"/>
              </a:rPr>
              <a:t> </a:t>
            </a:r>
            <a:r>
              <a:rPr sz="1050" b="1" spc="-85" dirty="0">
                <a:latin typeface="Arial"/>
                <a:cs typeface="Arial"/>
              </a:rPr>
              <a:t>DE</a:t>
            </a:r>
            <a:r>
              <a:rPr sz="1050" b="1" spc="-45" dirty="0">
                <a:latin typeface="Arial"/>
                <a:cs typeface="Arial"/>
              </a:rPr>
              <a:t> </a:t>
            </a:r>
            <a:r>
              <a:rPr sz="1050" spc="-35" dirty="0">
                <a:latin typeface="Arial MT"/>
                <a:cs typeface="Arial MT"/>
              </a:rPr>
              <a:t>COLABORAÇAO</a:t>
            </a:r>
            <a:endParaRPr sz="1050">
              <a:latin typeface="Arial MT"/>
              <a:cs typeface="Arial MT"/>
            </a:endParaRPr>
          </a:p>
        </p:txBody>
      </p:sp>
      <p:graphicFrame>
        <p:nvGraphicFramePr>
          <p:cNvPr id="32" name="object 32"/>
          <p:cNvGraphicFramePr>
            <a:graphicFrameLocks noGrp="1"/>
          </p:cNvGraphicFramePr>
          <p:nvPr/>
        </p:nvGraphicFramePr>
        <p:xfrm>
          <a:off x="631658" y="1200112"/>
          <a:ext cx="6384290" cy="86277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34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28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5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37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15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74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2405">
                <a:tc gridSpan="6">
                  <a:txBody>
                    <a:bodyPr/>
                    <a:lstStyle/>
                    <a:p>
                      <a:pPr marR="22860" algn="ctr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850" spc="-90" dirty="0">
                          <a:latin typeface="Arial Black"/>
                          <a:cs typeface="Arial Black"/>
                        </a:rPr>
                        <a:t>DEjqOySTRAggVD</a:t>
                      </a:r>
                      <a:r>
                        <a:rPr sz="850" spc="-15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850" spc="-95" dirty="0">
                          <a:latin typeface="Arial Black"/>
                          <a:cs typeface="Arial Black"/>
                        </a:rPr>
                        <a:t>DAS</a:t>
                      </a:r>
                      <a:r>
                        <a:rPr sz="850" spc="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850" spc="-80" dirty="0">
                          <a:latin typeface="Arial Black"/>
                          <a:cs typeface="Arial Black"/>
                        </a:rPr>
                        <a:t>DE5Pg5A5</a:t>
                      </a:r>
                      <a:r>
                        <a:rPr sz="850" spc="4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850" spc="-110" dirty="0">
                          <a:latin typeface="Arial Black"/>
                          <a:cs typeface="Arial Black"/>
                        </a:rPr>
                        <a:t>INCORRIDAS</a:t>
                      </a:r>
                      <a:r>
                        <a:rPr sz="850" spc="13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850" spc="-95" dirty="0">
                          <a:latin typeface="Arial Black"/>
                          <a:cs typeface="Arial Black"/>
                        </a:rPr>
                        <a:t>NO</a:t>
                      </a:r>
                      <a:r>
                        <a:rPr sz="850" spc="-1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850" spc="-10" dirty="0">
                          <a:latin typeface="Arial Black"/>
                          <a:cs typeface="Arial Black"/>
                        </a:rPr>
                        <a:t>EXERCICIO</a:t>
                      </a:r>
                      <a:endParaRPr sz="850">
                        <a:latin typeface="Arial Black"/>
                        <a:cs typeface="Arial Black"/>
                      </a:endParaRPr>
                    </a:p>
                  </a:txBody>
                  <a:tcPr marL="0" marR="0" marT="2857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58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263525">
                        <a:lnSpc>
                          <a:spcPct val="100000"/>
                        </a:lnSpc>
                      </a:pPr>
                      <a:r>
                        <a:rPr sz="850" spc="-125" dirty="0">
                          <a:latin typeface="Arial Black"/>
                          <a:cs typeface="Arial Black"/>
                        </a:rPr>
                        <a:t>CATEGORIA</a:t>
                      </a:r>
                      <a:r>
                        <a:rPr sz="850" spc="8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850" spc="-25" dirty="0">
                          <a:latin typeface="Arial Black"/>
                          <a:cs typeface="Arial Black"/>
                        </a:rPr>
                        <a:t>OU</a:t>
                      </a:r>
                      <a:endParaRPr sz="850">
                        <a:latin typeface="Arial Black"/>
                        <a:cs typeface="Arial Black"/>
                      </a:endParaRPr>
                    </a:p>
                    <a:p>
                      <a:pPr marL="327025"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r>
                        <a:rPr sz="800" spc="-50" dirty="0">
                          <a:latin typeface="Arial Black"/>
                          <a:cs typeface="Arial Black"/>
                        </a:rPr>
                        <a:t>DA</a:t>
                      </a:r>
                      <a:r>
                        <a:rPr sz="800" spc="-1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800" spc="-10" dirty="0">
                          <a:latin typeface="Arial Black"/>
                          <a:cs typeface="Arial Black"/>
                        </a:rPr>
                        <a:t>DESPESA</a:t>
                      </a:r>
                      <a:endParaRPr sz="80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49530" marR="71120" indent="192405">
                        <a:lnSpc>
                          <a:spcPct val="92900"/>
                        </a:lnSpc>
                      </a:pPr>
                      <a:r>
                        <a:rPr sz="850" spc="-10" dirty="0">
                          <a:latin typeface="Arial Black"/>
                          <a:cs typeface="Arial Black"/>
                        </a:rPr>
                        <a:t>DESPESAS </a:t>
                      </a:r>
                      <a:r>
                        <a:rPr sz="850" spc="-110" dirty="0">
                          <a:latin typeface="Arial Black"/>
                          <a:cs typeface="Arial Black"/>
                        </a:rPr>
                        <a:t>CONTAB1MZADÂ5</a:t>
                      </a:r>
                      <a:r>
                        <a:rPr sz="850" spc="50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160" dirty="0">
                          <a:latin typeface="Arial Black"/>
                          <a:cs typeface="Arial Black"/>
                        </a:rPr>
                        <a:t>NESTE</a:t>
                      </a:r>
                      <a:r>
                        <a:rPr sz="900" spc="6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145" dirty="0">
                          <a:latin typeface="Arial Black"/>
                          <a:cs typeface="Arial Black"/>
                        </a:rPr>
                        <a:t>EXERCICIO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9398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990" marR="90170" indent="1905" algn="ctr">
                        <a:lnSpc>
                          <a:spcPct val="88900"/>
                        </a:lnSpc>
                        <a:spcBef>
                          <a:spcPts val="180"/>
                        </a:spcBef>
                      </a:pPr>
                      <a:r>
                        <a:rPr sz="950" spc="-65" dirty="0">
                          <a:latin typeface="Arial Black"/>
                          <a:cs typeface="Arial Black"/>
                        </a:rPr>
                        <a:t>DESPESAS </a:t>
                      </a:r>
                      <a:r>
                        <a:rPr sz="900" spc="-150" dirty="0">
                          <a:latin typeface="Arial Black"/>
                          <a:cs typeface="Arial Black"/>
                        </a:rPr>
                        <a:t>CONTABIMZADAS</a:t>
                      </a:r>
                      <a:r>
                        <a:rPr sz="900" spc="50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114" dirty="0">
                          <a:latin typeface="Arial Black"/>
                          <a:cs typeface="Arial Black"/>
                        </a:rPr>
                        <a:t>Eíg</a:t>
                      </a:r>
                      <a:r>
                        <a:rPr sz="900" spc="-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75" dirty="0">
                          <a:latin typeface="Arial Black"/>
                          <a:cs typeface="Arial Black"/>
                        </a:rPr>
                        <a:t>EXERCICIDS </a:t>
                      </a:r>
                      <a:r>
                        <a:rPr sz="900" spc="-160" dirty="0">
                          <a:latin typeface="Arial Black"/>
                          <a:cs typeface="Arial Black"/>
                        </a:rPr>
                        <a:t>ANTERIORES</a:t>
                      </a:r>
                      <a:r>
                        <a:rPr sz="900" spc="12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50" dirty="0">
                          <a:latin typeface="Arial Black"/>
                          <a:cs typeface="Arial Black"/>
                        </a:rPr>
                        <a:t>E</a:t>
                      </a:r>
                      <a:endParaRPr sz="900">
                        <a:latin typeface="Arial Black"/>
                        <a:cs typeface="Arial Black"/>
                      </a:endParaRPr>
                    </a:p>
                    <a:p>
                      <a:pPr marR="31115" algn="ctr">
                        <a:lnSpc>
                          <a:spcPts val="935"/>
                        </a:lnSpc>
                      </a:pPr>
                      <a:r>
                        <a:rPr sz="950" spc="-200" dirty="0">
                          <a:latin typeface="Arial Black"/>
                          <a:cs typeface="Arial Black"/>
                        </a:rPr>
                        <a:t>PAGAS</a:t>
                      </a:r>
                      <a:r>
                        <a:rPr sz="950" spc="1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0" dirty="0">
                          <a:latin typeface="Arial Black"/>
                          <a:cs typeface="Arial Black"/>
                        </a:rPr>
                        <a:t>NESTE</a:t>
                      </a:r>
                      <a:endParaRPr sz="950">
                        <a:latin typeface="Arial Black"/>
                        <a:cs typeface="Arial Black"/>
                      </a:endParaRPr>
                    </a:p>
                    <a:p>
                      <a:pPr marR="15240" algn="ctr">
                        <a:lnSpc>
                          <a:spcPts val="965"/>
                        </a:lnSpc>
                      </a:pPr>
                      <a:r>
                        <a:rPr sz="900" spc="-130" dirty="0">
                          <a:latin typeface="Arial Black"/>
                          <a:cs typeface="Arial Black"/>
                        </a:rPr>
                        <a:t>EXERClCiO</a:t>
                      </a:r>
                      <a:r>
                        <a:rPr sz="900" spc="11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20" dirty="0">
                          <a:latin typeface="Arial Black"/>
                          <a:cs typeface="Arial Black"/>
                        </a:rPr>
                        <a:t>fR$)</a:t>
                      </a:r>
                      <a:endParaRPr sz="900">
                        <a:latin typeface="Arial Black"/>
                        <a:cs typeface="Arial Black"/>
                      </a:endParaRPr>
                    </a:p>
                    <a:p>
                      <a:pPr marR="15875" algn="ctr">
                        <a:lnSpc>
                          <a:spcPts val="1000"/>
                        </a:lnSpc>
                      </a:pPr>
                      <a:r>
                        <a:rPr sz="850" spc="-25" dirty="0">
                          <a:latin typeface="Arial Black"/>
                          <a:cs typeface="Arial Black"/>
                        </a:rPr>
                        <a:t>(H}</a:t>
                      </a:r>
                      <a:endParaRPr sz="850">
                        <a:latin typeface="Arial Black"/>
                        <a:cs typeface="Arial Black"/>
                      </a:endParaRPr>
                    </a:p>
                  </a:txBody>
                  <a:tcPr marL="0" marR="0" marT="228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marR="51435" indent="-5715" algn="ctr">
                        <a:lnSpc>
                          <a:spcPct val="88900"/>
                        </a:lnSpc>
                        <a:spcBef>
                          <a:spcPts val="180"/>
                        </a:spcBef>
                      </a:pPr>
                      <a:r>
                        <a:rPr sz="950" spc="-70" dirty="0">
                          <a:latin typeface="Arial Black"/>
                          <a:cs typeface="Arial Black"/>
                        </a:rPr>
                        <a:t>DESPESAS </a:t>
                      </a:r>
                      <a:r>
                        <a:rPr sz="900" spc="-150" dirty="0">
                          <a:latin typeface="Arial Black"/>
                          <a:cs typeface="Arial Black"/>
                        </a:rPr>
                        <a:t>CONTABIMZADAS</a:t>
                      </a:r>
                      <a:r>
                        <a:rPr sz="900" spc="-10" dirty="0">
                          <a:latin typeface="Arial Black"/>
                          <a:cs typeface="Arial Black"/>
                        </a:rPr>
                        <a:t> NESTE </a:t>
                      </a:r>
                      <a:r>
                        <a:rPr sz="900" spc="-145" dirty="0">
                          <a:latin typeface="Arial Black"/>
                          <a:cs typeface="Arial Black"/>
                        </a:rPr>
                        <a:t>EXERCICIO</a:t>
                      </a:r>
                      <a:r>
                        <a:rPr sz="900" spc="8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50" dirty="0">
                          <a:latin typeface="Arial Black"/>
                          <a:cs typeface="Arial Black"/>
                        </a:rPr>
                        <a:t>E</a:t>
                      </a:r>
                      <a:endParaRPr sz="900">
                        <a:latin typeface="Arial Black"/>
                        <a:cs typeface="Arial Black"/>
                      </a:endParaRPr>
                    </a:p>
                    <a:p>
                      <a:pPr marR="24765" algn="ctr">
                        <a:lnSpc>
                          <a:spcPts val="935"/>
                        </a:lnSpc>
                      </a:pPr>
                      <a:r>
                        <a:rPr sz="950" spc="-200" dirty="0">
                          <a:latin typeface="Arial Black"/>
                          <a:cs typeface="Arial Black"/>
                        </a:rPr>
                        <a:t>PAGAS</a:t>
                      </a:r>
                      <a:r>
                        <a:rPr sz="950" spc="1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0" dirty="0">
                          <a:latin typeface="Arial Black"/>
                          <a:cs typeface="Arial Black"/>
                        </a:rPr>
                        <a:t>NESTE</a:t>
                      </a:r>
                      <a:endParaRPr sz="950">
                        <a:latin typeface="Arial Black"/>
                        <a:cs typeface="Arial Black"/>
                      </a:endParaRPr>
                    </a:p>
                    <a:p>
                      <a:pPr marR="19050" algn="ctr">
                        <a:lnSpc>
                          <a:spcPts val="965"/>
                        </a:lnSpc>
                      </a:pPr>
                      <a:r>
                        <a:rPr sz="900" spc="-150" dirty="0">
                          <a:latin typeface="Arial Black"/>
                          <a:cs typeface="Arial Black"/>
                        </a:rPr>
                        <a:t>EXERCICIO</a:t>
                      </a:r>
                      <a:r>
                        <a:rPr sz="900" spc="10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20" dirty="0">
                          <a:latin typeface="Arial Black"/>
                          <a:cs typeface="Arial Black"/>
                        </a:rPr>
                        <a:t>(RÇ)</a:t>
                      </a:r>
                      <a:endParaRPr sz="900">
                        <a:latin typeface="Arial Black"/>
                        <a:cs typeface="Arial Black"/>
                      </a:endParaRPr>
                    </a:p>
                    <a:p>
                      <a:pPr marR="13335" algn="ctr">
                        <a:lnSpc>
                          <a:spcPts val="1000"/>
                        </a:lnSpc>
                      </a:pPr>
                      <a:r>
                        <a:rPr sz="850" spc="-25" dirty="0">
                          <a:latin typeface="Arial Black"/>
                          <a:cs typeface="Arial Black"/>
                        </a:rPr>
                        <a:t>(f)</a:t>
                      </a:r>
                      <a:endParaRPr sz="850">
                        <a:latin typeface="Arial Black"/>
                        <a:cs typeface="Arial Black"/>
                      </a:endParaRPr>
                    </a:p>
                  </a:txBody>
                  <a:tcPr marL="0" marR="0" marT="228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0175" marR="179705" indent="16510" algn="ctr">
                        <a:lnSpc>
                          <a:spcPts val="950"/>
                        </a:lnSpc>
                        <a:spcBef>
                          <a:spcPts val="695"/>
                        </a:spcBef>
                      </a:pPr>
                      <a:r>
                        <a:rPr sz="900" spc="-145" dirty="0">
                          <a:latin typeface="Arial Black"/>
                          <a:cs typeface="Arial Black"/>
                        </a:rPr>
                        <a:t>TOTAL</a:t>
                      </a:r>
                      <a:r>
                        <a:rPr sz="900" spc="-3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135" dirty="0">
                          <a:latin typeface="Arial Black"/>
                          <a:cs typeface="Arial Black"/>
                        </a:rPr>
                        <a:t>OE</a:t>
                      </a:r>
                      <a:r>
                        <a:rPr sz="900" spc="50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150" dirty="0">
                          <a:latin typeface="Arial Black"/>
                          <a:cs typeface="Arial Black"/>
                        </a:rPr>
                        <a:t>DESPESAS</a:t>
                      </a:r>
                      <a:endParaRPr sz="900">
                        <a:latin typeface="Arial Black"/>
                        <a:cs typeface="Arial Black"/>
                      </a:endParaRPr>
                    </a:p>
                    <a:p>
                      <a:pPr marR="45085" algn="ctr">
                        <a:lnSpc>
                          <a:spcPts val="869"/>
                        </a:lnSpc>
                      </a:pPr>
                      <a:r>
                        <a:rPr sz="950" spc="-195" dirty="0">
                          <a:latin typeface="Arial Black"/>
                          <a:cs typeface="Arial Black"/>
                        </a:rPr>
                        <a:t>PAGAS</a:t>
                      </a:r>
                      <a:r>
                        <a:rPr sz="950" spc="4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80" dirty="0">
                          <a:latin typeface="Arial Black"/>
                          <a:cs typeface="Arial Black"/>
                        </a:rPr>
                        <a:t>NBSTE</a:t>
                      </a:r>
                      <a:endParaRPr sz="950">
                        <a:latin typeface="Arial Black"/>
                        <a:cs typeface="Arial Black"/>
                      </a:endParaRPr>
                    </a:p>
                    <a:p>
                      <a:pPr marL="130175" marR="171450" algn="ctr">
                        <a:lnSpc>
                          <a:spcPts val="950"/>
                        </a:lnSpc>
                        <a:spcBef>
                          <a:spcPts val="70"/>
                        </a:spcBef>
                      </a:pPr>
                      <a:r>
                        <a:rPr sz="950" spc="-190" dirty="0">
                          <a:latin typeface="Arial Black"/>
                          <a:cs typeface="Arial Black"/>
                        </a:rPr>
                        <a:t>EXERCICIO</a:t>
                      </a:r>
                      <a:r>
                        <a:rPr sz="950" spc="-20" dirty="0">
                          <a:latin typeface="Arial Black"/>
                          <a:cs typeface="Arial Black"/>
                        </a:rPr>
                        <a:t> (R$}</a:t>
                      </a:r>
                      <a:endParaRPr sz="950">
                        <a:latin typeface="Arial Black"/>
                        <a:cs typeface="Arial Black"/>
                      </a:endParaRPr>
                    </a:p>
                    <a:p>
                      <a:pPr marR="19685" algn="ctr">
                        <a:lnSpc>
                          <a:spcPts val="1030"/>
                        </a:lnSpc>
                      </a:pPr>
                      <a:r>
                        <a:rPr sz="900" spc="-10" dirty="0">
                          <a:latin typeface="Arial Black"/>
                          <a:cs typeface="Arial Black"/>
                        </a:rPr>
                        <a:t>{j=H+I)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marR="107314" indent="-15875" algn="ctr">
                        <a:lnSpc>
                          <a:spcPts val="950"/>
                        </a:lnSpc>
                        <a:spcBef>
                          <a:spcPts val="695"/>
                        </a:spcBef>
                      </a:pPr>
                      <a:r>
                        <a:rPr sz="900" spc="-30" dirty="0">
                          <a:latin typeface="Arial Black"/>
                          <a:cs typeface="Arial Black"/>
                        </a:rPr>
                        <a:t>DESPESAS </a:t>
                      </a:r>
                      <a:r>
                        <a:rPr sz="900" spc="-145" dirty="0">
                          <a:latin typeface="Arial Black"/>
                          <a:cs typeface="Arial Black"/>
                        </a:rPr>
                        <a:t>COIgTAB1LIZADA5</a:t>
                      </a:r>
                      <a:endParaRPr sz="900">
                        <a:latin typeface="Arial Black"/>
                        <a:cs typeface="Arial Black"/>
                      </a:endParaRPr>
                    </a:p>
                    <a:p>
                      <a:pPr marR="60325" algn="ctr">
                        <a:lnSpc>
                          <a:spcPts val="869"/>
                        </a:lnSpc>
                      </a:pPr>
                      <a:r>
                        <a:rPr sz="950" spc="-204" dirty="0">
                          <a:latin typeface="Arial Black"/>
                          <a:cs typeface="Arial Black"/>
                        </a:rPr>
                        <a:t>NESTE</a:t>
                      </a:r>
                      <a:r>
                        <a:rPr sz="950" spc="1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70" dirty="0">
                          <a:latin typeface="Arial Black"/>
                          <a:cs typeface="Arial Black"/>
                        </a:rPr>
                        <a:t>EXERCICIO</a:t>
                      </a:r>
                      <a:endParaRPr sz="950">
                        <a:latin typeface="Arial Black"/>
                        <a:cs typeface="Arial Black"/>
                      </a:endParaRPr>
                    </a:p>
                    <a:p>
                      <a:pPr marL="202565" marR="245110" algn="ctr">
                        <a:lnSpc>
                          <a:spcPts val="950"/>
                        </a:lnSpc>
                        <a:spcBef>
                          <a:spcPts val="70"/>
                        </a:spcBef>
                      </a:pPr>
                      <a:r>
                        <a:rPr sz="950" spc="-200" dirty="0">
                          <a:latin typeface="Arial Black"/>
                          <a:cs typeface="Arial Black"/>
                        </a:rPr>
                        <a:t>A</a:t>
                      </a:r>
                      <a:r>
                        <a:rPr sz="950" spc="-8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200" dirty="0">
                          <a:latin typeface="Arial Black"/>
                          <a:cs typeface="Arial Black"/>
                        </a:rPr>
                        <a:t>PAGAR</a:t>
                      </a:r>
                      <a:r>
                        <a:rPr sz="950" spc="-3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25" dirty="0">
                          <a:latin typeface="Arial Black"/>
                          <a:cs typeface="Arial Black"/>
                        </a:rPr>
                        <a:t>EM</a:t>
                      </a:r>
                      <a:r>
                        <a:rPr sz="950" spc="50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55" dirty="0">
                          <a:latin typeface="Arial Black"/>
                          <a:cs typeface="Arial Black"/>
                        </a:rPr>
                        <a:t>EXERCÍCIOS</a:t>
                      </a:r>
                      <a:endParaRPr sz="950">
                        <a:latin typeface="Arial Black"/>
                        <a:cs typeface="Arial Black"/>
                      </a:endParaRPr>
                    </a:p>
                    <a:p>
                      <a:pPr marR="8890" algn="ctr">
                        <a:lnSpc>
                          <a:spcPts val="1075"/>
                        </a:lnSpc>
                      </a:pPr>
                      <a:r>
                        <a:rPr sz="1350" spc="-247" baseline="3086" dirty="0">
                          <a:latin typeface="Arial Black"/>
                          <a:cs typeface="Arial Black"/>
                        </a:rPr>
                        <a:t>SEGUINTES</a:t>
                      </a:r>
                      <a:r>
                        <a:rPr sz="1350" spc="225" baseline="3086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350" spc="-30" baseline="3086" dirty="0">
                          <a:latin typeface="Arial Black"/>
                          <a:cs typeface="Arial Black"/>
                        </a:rPr>
                        <a:t>(R</a:t>
                      </a:r>
                      <a:r>
                        <a:rPr sz="900" spc="-20" dirty="0">
                          <a:latin typeface="Arial Black"/>
                          <a:cs typeface="Arial Black"/>
                        </a:rPr>
                        <a:t>J)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50" spc="-105" dirty="0">
                          <a:latin typeface="Arial MT"/>
                          <a:cs typeface="Arial MT"/>
                        </a:rPr>
                        <a:t>Água</a:t>
                      </a:r>
                      <a:r>
                        <a:rPr sz="95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55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95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0" dirty="0">
                          <a:latin typeface="Arial MT"/>
                          <a:cs typeface="Arial MT"/>
                        </a:rPr>
                        <a:t>Esgoto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1587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365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850" b="1" spc="-10" dirty="0">
                          <a:latin typeface="Arial"/>
                          <a:cs typeface="Arial"/>
                        </a:rPr>
                        <a:t>7.682,86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T="165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0640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50" spc="-20" dirty="0">
                          <a:latin typeface="Arial MT"/>
                          <a:cs typeface="Arial MT"/>
                        </a:rPr>
                        <a:t>0,00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115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50" spc="-10" dirty="0">
                          <a:latin typeface="Arial MT"/>
                          <a:cs typeface="Arial MT"/>
                        </a:rPr>
                        <a:t>7.682.86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800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spc="-10" dirty="0">
                          <a:latin typeface="Arial MT"/>
                          <a:cs typeface="Arial MT"/>
                        </a:rPr>
                        <a:t>7.6B2,86</a:t>
                      </a:r>
                      <a:endParaRPr sz="800">
                        <a:latin typeface="Arial MT"/>
                        <a:cs typeface="Arial MT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1275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spc="-20" dirty="0">
                          <a:latin typeface="Arial MT"/>
                          <a:cs typeface="Arial MT"/>
                        </a:rPr>
                        <a:t>0,00</a:t>
                      </a:r>
                      <a:endParaRPr sz="800">
                        <a:latin typeface="Arial MT"/>
                        <a:cs typeface="Arial MT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marL="55244" marR="198120" indent="3175">
                        <a:lnSpc>
                          <a:spcPts val="1019"/>
                        </a:lnSpc>
                        <a:spcBef>
                          <a:spcPts val="215"/>
                        </a:spcBef>
                      </a:pPr>
                      <a:r>
                        <a:rPr sz="900" spc="-50" dirty="0">
                          <a:latin typeface="Arial MT"/>
                          <a:cs typeface="Arial MT"/>
                        </a:rPr>
                        <a:t>Aparelhos</a:t>
                      </a:r>
                      <a:r>
                        <a:rPr sz="90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900" spc="-114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45" dirty="0">
                          <a:latin typeface="Arial MT"/>
                          <a:cs typeface="Arial MT"/>
                        </a:rPr>
                        <a:t>Utensílios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Domésticos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2730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0640" algn="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850" spc="-20" dirty="0">
                          <a:latin typeface="Arial MT"/>
                          <a:cs typeface="Arial MT"/>
                        </a:rPr>
                        <a:t>0,00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736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9209" algn="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850" spc="-10" dirty="0">
                          <a:latin typeface="Arial MT"/>
                          <a:cs typeface="Arial MT"/>
                        </a:rPr>
                        <a:t>1.110,88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7112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150" algn="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000" b="1" spc="-95" dirty="0">
                          <a:latin typeface="Courier New"/>
                          <a:cs typeface="Courier New"/>
                        </a:rPr>
                        <a:t>1.ll0.88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4889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8895" algn="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000" b="1" spc="-20" dirty="0">
                          <a:latin typeface="Courier New"/>
                          <a:cs typeface="Courier New"/>
                        </a:rPr>
                        <a:t>0,0D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4889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950" spc="-80" dirty="0">
                          <a:latin typeface="Arial MT"/>
                          <a:cs typeface="Arial MT"/>
                        </a:rPr>
                        <a:t>Assistência</a:t>
                      </a:r>
                      <a:r>
                        <a:rPr sz="95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85" dirty="0">
                          <a:latin typeface="Arial MT"/>
                          <a:cs typeface="Arial MT"/>
                        </a:rPr>
                        <a:t>Técnica</a:t>
                      </a:r>
                      <a:r>
                        <a:rPr sz="95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25" dirty="0">
                          <a:latin typeface="Arial MT"/>
                          <a:cs typeface="Arial MT"/>
                        </a:rPr>
                        <a:t>Pj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667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850" spc="-10" dirty="0">
                          <a:latin typeface="Arial MT"/>
                          <a:cs typeface="Arial MT"/>
                        </a:rPr>
                        <a:t>373.00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165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0640" algn="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900" spc="-20" dirty="0">
                          <a:latin typeface="Arial Black"/>
                          <a:cs typeface="Arial Black"/>
                        </a:rPr>
                        <a:t>O.0D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762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373,00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5085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373,00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0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6705">
                <a:tc>
                  <a:txBody>
                    <a:bodyPr/>
                    <a:lstStyle/>
                    <a:p>
                      <a:pPr marL="64135" marR="167005">
                        <a:lnSpc>
                          <a:spcPts val="950"/>
                        </a:lnSpc>
                        <a:spcBef>
                          <a:spcPts val="245"/>
                        </a:spcBef>
                      </a:pPr>
                      <a:r>
                        <a:rPr sz="900" spc="-155" dirty="0">
                          <a:latin typeface="Arial Black"/>
                          <a:cs typeface="Arial Black"/>
                        </a:rPr>
                        <a:t>Auxlllar</a:t>
                      </a:r>
                      <a:r>
                        <a:rPr sz="900" spc="6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145" dirty="0">
                          <a:latin typeface="Arial Black"/>
                          <a:cs typeface="Arial Black"/>
                        </a:rPr>
                        <a:t>Admlnlstzatlvo</a:t>
                      </a:r>
                      <a:r>
                        <a:rPr sz="900" spc="-10" dirty="0">
                          <a:latin typeface="Arial Black"/>
                          <a:cs typeface="Arial Black"/>
                        </a:rPr>
                        <a:t> (folha)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3111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6670" algn="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sz="800" spc="-10" dirty="0">
                          <a:latin typeface="Arial MT"/>
                          <a:cs typeface="Arial MT"/>
                        </a:rPr>
                        <a:t>10.D64,66</a:t>
                      </a:r>
                      <a:endParaRPr sz="800">
                        <a:latin typeface="Arial MT"/>
                        <a:cs typeface="Arial MT"/>
                      </a:endParaRPr>
                    </a:p>
                  </a:txBody>
                  <a:tcPr marL="0" marR="0" marT="800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195" algn="r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850" spc="-20" dirty="0">
                          <a:latin typeface="Arial MT"/>
                          <a:cs typeface="Arial MT"/>
                        </a:rPr>
                        <a:t>0,0D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6794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850" spc="-10" dirty="0">
                          <a:latin typeface="Arial MT"/>
                          <a:cs typeface="Arial MT"/>
                        </a:rPr>
                        <a:t>10.064.66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6794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5720" algn="r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850" spc="-10" dirty="0">
                          <a:latin typeface="Arial MT"/>
                          <a:cs typeface="Arial MT"/>
                        </a:rPr>
                        <a:t>10.054.66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6794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0005" algn="r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90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61594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marL="62865" marR="334645" indent="1270">
                        <a:lnSpc>
                          <a:spcPts val="990"/>
                        </a:lnSpc>
                        <a:spcBef>
                          <a:spcPts val="165"/>
                        </a:spcBef>
                      </a:pPr>
                      <a:r>
                        <a:rPr sz="900" spc="-30" dirty="0">
                          <a:latin typeface="Arial MT"/>
                          <a:cs typeface="Arial MT"/>
                        </a:rPr>
                        <a:t>Auxiliar</a:t>
                      </a:r>
                      <a:r>
                        <a:rPr sz="90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65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70" dirty="0">
                          <a:latin typeface="Arial MT"/>
                          <a:cs typeface="Arial MT"/>
                        </a:rPr>
                        <a:t>Cozinha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 (folha)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0" algn="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850" spc="-10" dirty="0">
                          <a:latin typeface="Arial MT"/>
                          <a:cs typeface="Arial MT"/>
                        </a:rPr>
                        <a:t>12.ó61,01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736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 algn="r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90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61594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780" algn="r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900" spc="-25" dirty="0">
                          <a:latin typeface="Arial Black"/>
                          <a:cs typeface="Arial Black"/>
                        </a:rPr>
                        <a:t>12.661.01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61594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900" spc="-25" dirty="0">
                          <a:latin typeface="Arial Black"/>
                          <a:cs typeface="Arial Black"/>
                        </a:rPr>
                        <a:t>12.661,01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61594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 algn="r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800" spc="-20" dirty="0">
                          <a:latin typeface="Arial Black"/>
                          <a:cs typeface="Arial Black"/>
                        </a:rPr>
                        <a:t>0,0D</a:t>
                      </a:r>
                      <a:endParaRPr sz="800">
                        <a:latin typeface="Arial Black"/>
                        <a:cs typeface="Arial Black"/>
                      </a:endParaRPr>
                    </a:p>
                  </a:txBody>
                  <a:tcPr marL="0" marR="0" marT="6794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8770">
                <a:tc>
                  <a:txBody>
                    <a:bodyPr/>
                    <a:lstStyle/>
                    <a:p>
                      <a:pPr marL="66040" marR="313690" indent="3810">
                        <a:lnSpc>
                          <a:spcPts val="990"/>
                        </a:lnSpc>
                        <a:spcBef>
                          <a:spcPts val="235"/>
                        </a:spcBef>
                      </a:pPr>
                      <a:r>
                        <a:rPr sz="900" spc="-45" dirty="0">
                          <a:latin typeface="Cambria"/>
                          <a:cs typeface="Cambria"/>
                        </a:rPr>
                        <a:t>Auxiliar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 de</a:t>
                      </a:r>
                      <a:r>
                        <a:rPr sz="900" spc="-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40" dirty="0">
                          <a:latin typeface="Cambria"/>
                          <a:cs typeface="Cambria"/>
                        </a:rPr>
                        <a:t>Limpeza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(folhaJ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2984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8575" algn="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900" spc="-20" dirty="0">
                          <a:latin typeface="Arial MT"/>
                          <a:cs typeface="Arial MT"/>
                        </a:rPr>
                        <a:t>0,00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7048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850" spc="-10" dirty="0">
                          <a:latin typeface="Arial Black"/>
                          <a:cs typeface="Arial Black"/>
                        </a:rPr>
                        <a:t>12.862,70</a:t>
                      </a:r>
                      <a:endParaRPr sz="850">
                        <a:latin typeface="Arial Black"/>
                        <a:cs typeface="Arial Black"/>
                      </a:endParaRPr>
                    </a:p>
                  </a:txBody>
                  <a:tcPr marL="0" marR="0" marT="7683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5720" algn="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850" spc="-10" dirty="0">
                          <a:latin typeface="Arial Black"/>
                          <a:cs typeface="Arial Black"/>
                        </a:rPr>
                        <a:t>12.8ô2,70</a:t>
                      </a:r>
                      <a:endParaRPr sz="850">
                        <a:latin typeface="Arial Black"/>
                        <a:cs typeface="Arial Black"/>
                      </a:endParaRPr>
                    </a:p>
                  </a:txBody>
                  <a:tcPr marL="0" marR="0" marT="7683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7940" algn="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850" spc="-20" dirty="0">
                          <a:latin typeface="Arial MT"/>
                          <a:cs typeface="Arial MT"/>
                        </a:rPr>
                        <a:t>0.00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7683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9245">
                <a:tc>
                  <a:txBody>
                    <a:bodyPr/>
                    <a:lstStyle/>
                    <a:p>
                      <a:pPr marL="69215" marR="136525" indent="-5080">
                        <a:lnSpc>
                          <a:spcPts val="990"/>
                        </a:lnSpc>
                        <a:spcBef>
                          <a:spcPts val="190"/>
                        </a:spcBef>
                      </a:pPr>
                      <a:r>
                        <a:rPr sz="900" spc="-30" dirty="0">
                          <a:latin typeface="Arial MT"/>
                          <a:cs typeface="Arial MT"/>
                        </a:rPr>
                        <a:t>Auxiliar</a:t>
                      </a:r>
                      <a:r>
                        <a:rPr sz="9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4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900" spc="-8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45" dirty="0">
                          <a:latin typeface="Arial MT"/>
                          <a:cs typeface="Arial MT"/>
                        </a:rPr>
                        <a:t>Nanutençào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(folha)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2413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7.043,29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7048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195" algn="r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sz="900" spc="-20" dirty="0">
                          <a:latin typeface="Arial MT"/>
                          <a:cs typeface="Arial MT"/>
                        </a:rPr>
                        <a:t>0,00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64769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sz="900" spc="-20" dirty="0">
                          <a:latin typeface="Arial Black"/>
                          <a:cs typeface="Arial Black"/>
                        </a:rPr>
                        <a:t>7.ó43,29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64769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5085" algn="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850" spc="-10" dirty="0">
                          <a:latin typeface="Arial Black"/>
                          <a:cs typeface="Arial Black"/>
                        </a:rPr>
                        <a:t>7.043,29</a:t>
                      </a:r>
                      <a:endParaRPr sz="850">
                        <a:latin typeface="Arial Black"/>
                        <a:cs typeface="Arial Black"/>
                      </a:endParaRPr>
                    </a:p>
                  </a:txBody>
                  <a:tcPr marL="0" marR="0" marT="7112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3655" algn="r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sz="900" spc="-20" dirty="0">
                          <a:latin typeface="Arial Black"/>
                          <a:cs typeface="Arial Black"/>
                        </a:rPr>
                        <a:t>0.00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64769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900" spc="-50" dirty="0">
                          <a:latin typeface="Arial MT"/>
                          <a:cs typeface="Arial MT"/>
                        </a:rPr>
                        <a:t>Auxilio/Vale</a:t>
                      </a:r>
                      <a:r>
                        <a:rPr sz="900" spc="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Transporte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762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4.Z09.12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762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195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00" spc="-20" dirty="0">
                          <a:latin typeface="Arial MT"/>
                          <a:cs typeface="Arial MT"/>
                        </a:rPr>
                        <a:t>0,00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510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4.309,E2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4.309,12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900" spc="-20" dirty="0">
                          <a:latin typeface="Arial MT"/>
                          <a:cs typeface="Arial MT"/>
                        </a:rPr>
                        <a:t>0.00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444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marL="69850">
                        <a:lnSpc>
                          <a:spcPts val="1125"/>
                        </a:lnSpc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Cadeira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970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277,D0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3020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900" spc="-20" dirty="0">
                          <a:latin typeface="Arial MT"/>
                          <a:cs typeface="Arial MT"/>
                        </a:rPr>
                        <a:t>D,00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444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795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277,00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444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0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850" spc="-10" dirty="0">
                          <a:latin typeface="Arial MT"/>
                          <a:cs typeface="Arial MT"/>
                        </a:rPr>
                        <a:t>277,0D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444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3020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900" spc="-20" dirty="0">
                          <a:latin typeface="Arial Black"/>
                          <a:cs typeface="Arial Black"/>
                        </a:rPr>
                        <a:t>0.00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444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900" dirty="0">
                          <a:latin typeface="Times New Roman"/>
                          <a:cs typeface="Times New Roman"/>
                        </a:rPr>
                        <a:t>Capacltaç5n</a:t>
                      </a:r>
                      <a:r>
                        <a:rPr sz="9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spc="-25" dirty="0">
                          <a:latin typeface="Times New Roman"/>
                          <a:cs typeface="Times New Roman"/>
                        </a:rPr>
                        <a:t>Pj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160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50" spc="-20" dirty="0">
                          <a:latin typeface="Arial MT"/>
                          <a:cs typeface="Arial MT"/>
                        </a:rPr>
                        <a:t>0,00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9209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900" spc="-20" dirty="0">
                          <a:latin typeface="Arial MT"/>
                          <a:cs typeface="Arial MT"/>
                        </a:rPr>
                        <a:t>0.00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444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900" spc="-20" dirty="0">
                          <a:latin typeface="Arial MT"/>
                          <a:cs typeface="Arial MT"/>
                        </a:rPr>
                        <a:t>0,00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444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0" algn="r">
                        <a:lnSpc>
                          <a:spcPts val="1100"/>
                        </a:lnSpc>
                      </a:pPr>
                      <a:r>
                        <a:rPr sz="1050" spc="-20" dirty="0">
                          <a:latin typeface="Arial MT"/>
                          <a:cs typeface="Arial MT"/>
                        </a:rPr>
                        <a:t>o,oo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3020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90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444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4640"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900" spc="-50" dirty="0">
                          <a:latin typeface="Arial MT"/>
                          <a:cs typeface="Arial MT"/>
                        </a:rPr>
                        <a:t>Contribuição</a:t>
                      </a:r>
                      <a:r>
                        <a:rPr sz="900" spc="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60" dirty="0">
                          <a:latin typeface="Arial MT"/>
                          <a:cs typeface="Arial MT"/>
                        </a:rPr>
                        <a:t>Bem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Estar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145" algn="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850" b="1" spc="-10" dirty="0">
                          <a:latin typeface="Arial"/>
                          <a:cs typeface="Arial"/>
                        </a:rPr>
                        <a:t>1.817,64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T="736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875" algn="r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900" spc="-10" dirty="0">
                          <a:latin typeface="Courier New"/>
                          <a:cs typeface="Courier New"/>
                        </a:rPr>
                        <a:t>1.81764</a:t>
                      </a:r>
                      <a:endParaRPr sz="900">
                        <a:latin typeface="Courier New"/>
                        <a:cs typeface="Courier New"/>
                      </a:endParaRPr>
                    </a:p>
                  </a:txBody>
                  <a:tcPr marL="0" marR="0" marT="61594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7940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850" spc="-20" dirty="0">
                          <a:latin typeface="Arial MT"/>
                          <a:cs typeface="Arial MT"/>
                        </a:rPr>
                        <a:t>g,gg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1310">
                <a:tc>
                  <a:txBody>
                    <a:bodyPr/>
                    <a:lstStyle/>
                    <a:p>
                      <a:pPr marL="6413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900" spc="-55" dirty="0">
                          <a:latin typeface="Arial MT"/>
                          <a:cs typeface="Arial MT"/>
                        </a:rPr>
                        <a:t>Coordenador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Pedagógico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225" algn="r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14.225,76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825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1590" algn="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900" spc="-30" dirty="0">
                          <a:latin typeface="Courier New"/>
                          <a:cs typeface="Courier New"/>
                        </a:rPr>
                        <a:t>14.2Z5,76</a:t>
                      </a:r>
                      <a:endParaRPr sz="900">
                        <a:latin typeface="Courier New"/>
                        <a:cs typeface="Courier New"/>
                      </a:endParaRPr>
                    </a:p>
                  </a:txBody>
                  <a:tcPr marL="0" marR="0" marT="7937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625"/>
                        </a:spcBef>
                        <a:tabLst>
                          <a:tab pos="320040" algn="l"/>
                        </a:tabLst>
                      </a:pPr>
                      <a:r>
                        <a:rPr sz="900" spc="-25" dirty="0">
                          <a:latin typeface="Courier New"/>
                          <a:cs typeface="Courier New"/>
                        </a:rPr>
                        <a:t>14.</a:t>
                      </a:r>
                      <a:r>
                        <a:rPr sz="900" dirty="0">
                          <a:latin typeface="Courier New"/>
                          <a:cs typeface="Courier New"/>
                        </a:rPr>
                        <a:t>	</a:t>
                      </a:r>
                      <a:r>
                        <a:rPr sz="900" spc="-25" dirty="0">
                          <a:latin typeface="Courier New"/>
                          <a:cs typeface="Courier New"/>
                        </a:rPr>
                        <a:t>,76</a:t>
                      </a:r>
                      <a:endParaRPr sz="900">
                        <a:latin typeface="Courier New"/>
                        <a:cs typeface="Courier New"/>
                      </a:endParaRPr>
                    </a:p>
                  </a:txBody>
                  <a:tcPr marL="0" marR="0" marT="7937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3990"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900" spc="-65" dirty="0">
                          <a:latin typeface="Arial MT"/>
                          <a:cs typeface="Arial MT"/>
                        </a:rPr>
                        <a:t>Coz1nfieiro(a)</a:t>
                      </a:r>
                      <a:r>
                        <a:rPr sz="90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(folha)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762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3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850" spc="-10" dirty="0">
                          <a:latin typeface="Arial MT"/>
                          <a:cs typeface="Arial MT"/>
                        </a:rPr>
                        <a:t>7.874,74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165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7305" algn="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90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762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160" algn="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850" spc="-10" dirty="0">
                          <a:latin typeface="Arial MT"/>
                          <a:cs typeface="Arial MT"/>
                        </a:rPr>
                        <a:t>7.874,74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762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0" algn="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850" spc="-10" dirty="0">
                          <a:latin typeface="Arial MT"/>
                          <a:cs typeface="Arial MT"/>
                        </a:rPr>
                        <a:t>7.874,74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1397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6670" algn="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850" spc="-20" dirty="0">
                          <a:latin typeface="Arial Black"/>
                          <a:cs typeface="Arial Black"/>
                        </a:rPr>
                        <a:t>0,OD</a:t>
                      </a:r>
                      <a:endParaRPr sz="850">
                        <a:latin typeface="Arial Black"/>
                        <a:cs typeface="Arial Black"/>
                      </a:endParaRPr>
                    </a:p>
                  </a:txBody>
                  <a:tcPr marL="0" marR="0" marT="1397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9245">
                <a:tc>
                  <a:txBody>
                    <a:bodyPr/>
                    <a:lstStyle/>
                    <a:p>
                      <a:pPr marL="70485" marR="133350" indent="-1270">
                        <a:lnSpc>
                          <a:spcPts val="950"/>
                        </a:lnSpc>
                        <a:spcBef>
                          <a:spcPts val="290"/>
                        </a:spcBef>
                      </a:pPr>
                      <a:r>
                        <a:rPr sz="900" spc="-25" dirty="0">
                          <a:latin typeface="Cambria"/>
                          <a:cs typeface="Cambria"/>
                        </a:rPr>
                        <a:t>Dedetização</a:t>
                      </a:r>
                      <a:r>
                        <a:rPr sz="900" spc="4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e</a:t>
                      </a:r>
                      <a:r>
                        <a:rPr sz="900" spc="6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30" dirty="0">
                          <a:latin typeface="Cambria"/>
                          <a:cs typeface="Cambria"/>
                        </a:rPr>
                        <a:t>Controle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de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Pragas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3683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8575" algn="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0.00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730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145" algn="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850" spc="-10" dirty="0">
                          <a:latin typeface="Arial Black"/>
                          <a:cs typeface="Arial Black"/>
                        </a:rPr>
                        <a:t>1.050,00</a:t>
                      </a:r>
                      <a:endParaRPr sz="850">
                        <a:latin typeface="Arial Black"/>
                        <a:cs typeface="Arial Black"/>
                      </a:endParaRPr>
                    </a:p>
                  </a:txBody>
                  <a:tcPr marL="0" marR="0" marT="857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7465" algn="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850" spc="-10" dirty="0">
                          <a:latin typeface="Arial Black"/>
                          <a:cs typeface="Arial Black"/>
                        </a:rPr>
                        <a:t>1.050,00</a:t>
                      </a:r>
                      <a:endParaRPr sz="850">
                        <a:latin typeface="Arial Black"/>
                        <a:cs typeface="Arial Black"/>
                      </a:endParaRPr>
                    </a:p>
                  </a:txBody>
                  <a:tcPr marL="0" marR="0" marT="857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3020" algn="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90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857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4945"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900" spc="-20" dirty="0">
                          <a:latin typeface="Arial MT"/>
                          <a:cs typeface="Arial MT"/>
                        </a:rPr>
                        <a:t>Diretor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40" dirty="0">
                          <a:latin typeface="Arial MT"/>
                          <a:cs typeface="Arial MT"/>
                        </a:rPr>
                        <a:t>(a)</a:t>
                      </a:r>
                      <a:r>
                        <a:rPr sz="9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(folha)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333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794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40" dirty="0">
                          <a:latin typeface="Arial Black"/>
                          <a:cs typeface="Arial Black"/>
                        </a:rPr>
                        <a:t>16,564.84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165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7940" algn="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90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1333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16.564,84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333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4290" algn="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16.564,84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333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302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85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850">
                        <a:latin typeface="Arial Black"/>
                        <a:cs typeface="Arial Black"/>
                      </a:endParaRPr>
                    </a:p>
                  </a:txBody>
                  <a:tcPr marL="0" marR="0" marT="228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91465">
                <a:tc>
                  <a:txBody>
                    <a:bodyPr/>
                    <a:lstStyle/>
                    <a:p>
                      <a:pPr marL="73660">
                        <a:lnSpc>
                          <a:spcPts val="980"/>
                        </a:lnSpc>
                        <a:spcBef>
                          <a:spcPts val="60"/>
                        </a:spcBef>
                      </a:pPr>
                      <a:r>
                        <a:rPr sz="850" dirty="0">
                          <a:latin typeface="Arial MT"/>
                          <a:cs typeface="Arial MT"/>
                        </a:rPr>
                        <a:t>Diretor</a:t>
                      </a:r>
                      <a:r>
                        <a:rPr sz="85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-10" dirty="0">
                          <a:latin typeface="Arial MT"/>
                          <a:cs typeface="Arial MT"/>
                        </a:rPr>
                        <a:t>Pedagógico</a:t>
                      </a:r>
                      <a:endParaRPr sz="850">
                        <a:latin typeface="Arial MT"/>
                        <a:cs typeface="Arial MT"/>
                      </a:endParaRPr>
                    </a:p>
                    <a:p>
                      <a:pPr marL="74930">
                        <a:lnSpc>
                          <a:spcPts val="1040"/>
                        </a:lnSpc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(folha)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762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445" algn="r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900" spc="-20" dirty="0">
                          <a:latin typeface="Arial MT"/>
                          <a:cs typeface="Arial MT"/>
                        </a:rPr>
                        <a:t>0,00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61594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6670" algn="r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900" spc="-20" dirty="0">
                          <a:latin typeface="Arial Black"/>
                          <a:cs typeface="Arial Black"/>
                        </a:rPr>
                        <a:t>0,D0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61594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540" algn="r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800" spc="-20" dirty="0">
                          <a:latin typeface="Arial MT"/>
                          <a:cs typeface="Arial MT"/>
                        </a:rPr>
                        <a:t>0,0D</a:t>
                      </a:r>
                      <a:endParaRPr sz="800">
                        <a:latin typeface="Arial MT"/>
                        <a:cs typeface="Arial MT"/>
                      </a:endParaRPr>
                    </a:p>
                  </a:txBody>
                  <a:tcPr marL="0" marR="0" marT="7429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9209" algn="r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900" spc="-20" dirty="0">
                          <a:latin typeface="Arial MT"/>
                          <a:cs typeface="Arial MT"/>
                        </a:rPr>
                        <a:t>0,00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61594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7940" algn="r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900" spc="-20" dirty="0">
                          <a:latin typeface="Arial Black"/>
                          <a:cs typeface="Arial Black"/>
                        </a:rPr>
                        <a:t>0,o0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673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9230">
                <a:tc>
                  <a:txBody>
                    <a:bodyPr/>
                    <a:lstStyle/>
                    <a:p>
                      <a:pPr marL="7366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800" dirty="0">
                          <a:latin typeface="Arial MT"/>
                          <a:cs typeface="Arial MT"/>
                        </a:rPr>
                        <a:t>Energia</a:t>
                      </a:r>
                      <a:r>
                        <a:rPr sz="80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10" dirty="0">
                          <a:latin typeface="Arial MT"/>
                          <a:cs typeface="Arial MT"/>
                        </a:rPr>
                        <a:t>E|étrlca</a:t>
                      </a:r>
                      <a:endParaRPr sz="800">
                        <a:latin typeface="Arial MT"/>
                        <a:cs typeface="Arial MT"/>
                      </a:endParaRPr>
                    </a:p>
                  </a:txBody>
                  <a:tcPr marL="0" marR="0" marT="26034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510" algn="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2.992,29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730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85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850">
                        <a:latin typeface="Arial Black"/>
                        <a:cs typeface="Arial Black"/>
                      </a:endParaRPr>
                    </a:p>
                  </a:txBody>
                  <a:tcPr marL="0" marR="0" marT="228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87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20" dirty="0">
                          <a:latin typeface="Arial Black"/>
                          <a:cs typeface="Arial Black"/>
                        </a:rPr>
                        <a:t>2.992,29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165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302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2.992,29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65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7940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90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213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620" algn="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I1O,O0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736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875" algn="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sz="850" spc="-20" dirty="0">
                          <a:latin typeface="Arial MT"/>
                          <a:cs typeface="Arial MT"/>
                        </a:rPr>
                        <a:t>0,00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800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15" algn="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llO,0O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736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0" algn="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110,00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7937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7940" algn="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90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7937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73025" marR="243840" indent="-7620">
                        <a:lnSpc>
                          <a:spcPct val="86900"/>
                        </a:lnSpc>
                        <a:spcBef>
                          <a:spcPts val="90"/>
                        </a:spcBef>
                      </a:pPr>
                      <a:r>
                        <a:rPr sz="1000" spc="-120" dirty="0">
                          <a:latin typeface="Arial MT"/>
                          <a:cs typeface="Arial MT"/>
                        </a:rPr>
                        <a:t>Exames</a:t>
                      </a:r>
                      <a:r>
                        <a:rPr sz="10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105" dirty="0">
                          <a:latin typeface="Arial MT"/>
                          <a:cs typeface="Arial MT"/>
                        </a:rPr>
                        <a:t>Admissional,</a:t>
                      </a:r>
                      <a:r>
                        <a:rPr sz="100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5" dirty="0">
                          <a:latin typeface="Arial MT"/>
                          <a:cs typeface="Arial MT"/>
                        </a:rPr>
                        <a:t>Demissional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ou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Ocupacional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875" algn="r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sz="90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12192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3020" algn="r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sz="90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12192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0" algn="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sz="90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1244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R="33020" algn="r">
                        <a:lnSpc>
                          <a:spcPct val="100000"/>
                        </a:lnSpc>
                      </a:pPr>
                      <a:r>
                        <a:rPr sz="85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850">
                        <a:latin typeface="Arial Black"/>
                        <a:cs typeface="Arial Black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R="33020" algn="r">
                        <a:lnSpc>
                          <a:spcPct val="100000"/>
                        </a:lnSpc>
                      </a:pPr>
                      <a:r>
                        <a:rPr sz="85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850">
                        <a:latin typeface="Arial Black"/>
                        <a:cs typeface="Arial Black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85115">
                <a:tc>
                  <a:txBody>
                    <a:bodyPr/>
                    <a:lstStyle/>
                    <a:p>
                      <a:pPr marL="78740">
                        <a:lnSpc>
                          <a:spcPts val="965"/>
                        </a:lnSpc>
                      </a:pPr>
                      <a:r>
                        <a:rPr sz="900" spc="-70" dirty="0">
                          <a:latin typeface="Arial MT"/>
                          <a:cs typeface="Arial MT"/>
                        </a:rPr>
                        <a:t>Exames</a:t>
                      </a:r>
                      <a:r>
                        <a:rPr sz="900" spc="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60" dirty="0">
                          <a:latin typeface="Arial MT"/>
                          <a:cs typeface="Arial MT"/>
                        </a:rPr>
                        <a:t>Ol?iicos</a:t>
                      </a:r>
                      <a:r>
                        <a:rPr sz="9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0" dirty="0">
                          <a:latin typeface="Arial MT"/>
                          <a:cs typeface="Arial MT"/>
                        </a:rPr>
                        <a:t>e</a:t>
                      </a:r>
                      <a:endParaRPr sz="900">
                        <a:latin typeface="Arial MT"/>
                        <a:cs typeface="Arial MT"/>
                      </a:endParaRPr>
                    </a:p>
                    <a:p>
                      <a:pPr marL="79375">
                        <a:lnSpc>
                          <a:spcPts val="1060"/>
                        </a:lnSpc>
                      </a:pPr>
                      <a:r>
                        <a:rPr sz="950" spc="-60" dirty="0">
                          <a:latin typeface="Arial MT"/>
                          <a:cs typeface="Arial MT"/>
                        </a:rPr>
                        <a:t>Laboratoriais</a:t>
                      </a:r>
                      <a:r>
                        <a:rPr sz="950" spc="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25" dirty="0">
                          <a:latin typeface="Arial MT"/>
                          <a:cs typeface="Arial MT"/>
                        </a:rPr>
                        <a:t>fj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145" algn="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800" spc="-20" dirty="0">
                          <a:latin typeface="Arial MT"/>
                          <a:cs typeface="Arial MT"/>
                        </a:rPr>
                        <a:t>0,00</a:t>
                      </a:r>
                      <a:endParaRPr sz="800">
                        <a:latin typeface="Arial MT"/>
                        <a:cs typeface="Arial MT"/>
                      </a:endParaRPr>
                    </a:p>
                  </a:txBody>
                  <a:tcPr marL="0" marR="0" marT="7112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7940" algn="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850" spc="-10" dirty="0">
                          <a:latin typeface="Arial MT"/>
                          <a:cs typeface="Arial MT"/>
                        </a:rPr>
                        <a:t>2.808.00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7112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875" algn="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850" spc="-20" dirty="0">
                          <a:latin typeface="Arial MT"/>
                          <a:cs typeface="Arial MT"/>
                        </a:rPr>
                        <a:t>0,00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7112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303530">
                <a:tc>
                  <a:txBody>
                    <a:bodyPr/>
                    <a:lstStyle/>
                    <a:p>
                      <a:pPr marL="73025">
                        <a:lnSpc>
                          <a:spcPts val="980"/>
                        </a:lnSpc>
                        <a:spcBef>
                          <a:spcPts val="155"/>
                        </a:spcBef>
                      </a:pPr>
                      <a:r>
                        <a:rPr sz="850" spc="-25" dirty="0">
                          <a:latin typeface="Arial MT"/>
                          <a:cs typeface="Arial MT"/>
                        </a:rPr>
                        <a:t>Férias</a:t>
                      </a:r>
                      <a:r>
                        <a:rPr sz="85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-50" dirty="0">
                          <a:latin typeface="Arial MT"/>
                          <a:cs typeface="Arial MT"/>
                        </a:rPr>
                        <a:t>Pecúnia</a:t>
                      </a:r>
                      <a:r>
                        <a:rPr sz="850" spc="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85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-25" dirty="0">
                          <a:latin typeface="Arial MT"/>
                          <a:cs typeface="Arial MT"/>
                        </a:rPr>
                        <a:t>I/3</a:t>
                      </a:r>
                      <a:endParaRPr sz="850">
                        <a:latin typeface="Arial MT"/>
                        <a:cs typeface="Arial MT"/>
                      </a:endParaRPr>
                    </a:p>
                    <a:p>
                      <a:pPr marL="72390">
                        <a:lnSpc>
                          <a:spcPts val="1040"/>
                        </a:lnSpc>
                      </a:pPr>
                      <a:r>
                        <a:rPr sz="900" spc="-45" dirty="0">
                          <a:latin typeface="Arial MT"/>
                          <a:cs typeface="Arial MT"/>
                        </a:rPr>
                        <a:t>Férias</a:t>
                      </a:r>
                      <a:r>
                        <a:rPr sz="9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(fdha)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68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685" algn="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0,og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58419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540" algn="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900" spc="-20" dirty="0">
                          <a:latin typeface="Arial MT"/>
                          <a:cs typeface="Arial MT"/>
                        </a:rPr>
                        <a:t>o,oo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7937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900" spc="-20" dirty="0">
                          <a:latin typeface="Arial MT"/>
                          <a:cs typeface="Arial MT"/>
                        </a:rPr>
                        <a:t>0,õ0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7937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780" algn="r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sz="750" spc="-20" dirty="0">
                          <a:latin typeface="Arial MT"/>
                          <a:cs typeface="Arial MT"/>
                        </a:rPr>
                        <a:t>D.0D</a:t>
                      </a:r>
                      <a:endParaRPr sz="750">
                        <a:latin typeface="Arial MT"/>
                        <a:cs typeface="Arial MT"/>
                      </a:endParaRPr>
                    </a:p>
                  </a:txBody>
                  <a:tcPr marL="0" marR="0" marT="10477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9230"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900" spc="-50" dirty="0">
                          <a:latin typeface="Arial MT"/>
                          <a:cs typeface="Arial MT"/>
                        </a:rPr>
                        <a:t>FcT5</a:t>
                      </a:r>
                      <a:r>
                        <a:rPr sz="90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</a:t>
                      </a:r>
                      <a:r>
                        <a:rPr sz="90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80" dirty="0">
                          <a:latin typeface="Arial MT"/>
                          <a:cs typeface="Arial MT"/>
                        </a:rPr>
                        <a:t>Fundo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4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90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Garantia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240" algn="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900" spc="-35" dirty="0">
                          <a:latin typeface="Arial Black"/>
                          <a:cs typeface="Arial Black"/>
                        </a:rPr>
                        <a:t>21.074.66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860" algn="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850" spc="-20" dirty="0">
                          <a:latin typeface="Arial MT"/>
                          <a:cs typeface="Arial MT"/>
                        </a:rPr>
                        <a:t>0,00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2540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900" spc="-30" dirty="0">
                          <a:latin typeface="Arial Black"/>
                          <a:cs typeface="Arial Black"/>
                        </a:rPr>
                        <a:t>21.074.66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 algn="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900" spc="-40" dirty="0">
                          <a:latin typeface="Arial Black"/>
                          <a:cs typeface="Arial Black"/>
                        </a:rPr>
                        <a:t>21.074,66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900" spc="-20" dirty="0">
                          <a:latin typeface="Arial MT"/>
                          <a:cs typeface="Arial MT"/>
                        </a:rPr>
                        <a:t>0.00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3429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2405">
                <a:tc>
                  <a:txBody>
                    <a:bodyPr/>
                    <a:lstStyle/>
                    <a:p>
                      <a:pPr marL="77470">
                        <a:lnSpc>
                          <a:spcPts val="1185"/>
                        </a:lnSpc>
                      </a:pPr>
                      <a:r>
                        <a:rPr sz="1000" spc="-145" dirty="0">
                          <a:latin typeface="Arial MT"/>
                          <a:cs typeface="Arial MT"/>
                        </a:rPr>
                        <a:t>FcYS</a:t>
                      </a:r>
                      <a:r>
                        <a:rPr sz="10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25" dirty="0">
                          <a:latin typeface="Arial MT"/>
                          <a:cs typeface="Arial MT"/>
                        </a:rPr>
                        <a:t>sl13*</a:t>
                      </a:r>
                      <a:r>
                        <a:rPr sz="100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10" dirty="0">
                          <a:latin typeface="Arial MT"/>
                          <a:cs typeface="Arial MT"/>
                        </a:rPr>
                        <a:t>salário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80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800">
                        <a:latin typeface="Arial Black"/>
                        <a:cs typeface="Arial Black"/>
                      </a:endParaRPr>
                    </a:p>
                  </a:txBody>
                  <a:tcPr marL="0" marR="0" marT="228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620" algn="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2.464,33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333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8575" algn="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2.464,33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333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850" spc="-20" dirty="0">
                          <a:latin typeface="Arial MT"/>
                          <a:cs typeface="Arial MT"/>
                        </a:rPr>
                        <a:t>0,0O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165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marL="86995">
                        <a:lnSpc>
                          <a:spcPts val="1070"/>
                        </a:lnSpc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financeira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15" algn="r">
                        <a:lnSpc>
                          <a:spcPts val="1070"/>
                        </a:lnSpc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27,96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7305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85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850">
                        <a:latin typeface="Arial Black"/>
                        <a:cs typeface="Arial Black"/>
                      </a:endParaRPr>
                    </a:p>
                  </a:txBody>
                  <a:tcPr marL="0" marR="0" marT="444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540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27.96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27,96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0955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850" spc="-20" dirty="0">
                          <a:latin typeface="Arial MT"/>
                          <a:cs typeface="Arial MT"/>
                        </a:rPr>
                        <a:t>g,gg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444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73990"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50" spc="-120" dirty="0">
                          <a:latin typeface="Arial MT"/>
                          <a:cs typeface="Arial MT"/>
                        </a:rPr>
                        <a:t>Gãs</a:t>
                      </a:r>
                      <a:r>
                        <a:rPr sz="9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0" dirty="0">
                          <a:latin typeface="Arial MT"/>
                          <a:cs typeface="Arial MT"/>
                        </a:rPr>
                        <a:t>(GLP)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7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2.427,35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2.4Z7.Z5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857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2.427,35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89230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900" spc="-135" dirty="0">
                          <a:latin typeface="Arial MT"/>
                          <a:cs typeface="Arial MT"/>
                        </a:rPr>
                        <a:t>GRRF/FGTS</a:t>
                      </a:r>
                      <a:r>
                        <a:rPr sz="900" spc="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Rescls8o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0" algn="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7.777,63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i="1" spc="-20" dirty="0">
                          <a:latin typeface="Arial"/>
                          <a:cs typeface="Arial"/>
                        </a:rPr>
                        <a:t>0,00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65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525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7.777,63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7.777,63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7305" algn="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90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3429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950" spc="-80" dirty="0">
                          <a:latin typeface="Arial MT"/>
                          <a:cs typeface="Arial MT"/>
                        </a:rPr>
                        <a:t>Higiene</a:t>
                      </a:r>
                      <a:r>
                        <a:rPr sz="950" spc="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55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95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0" dirty="0">
                          <a:latin typeface="Arial MT"/>
                          <a:cs typeface="Arial MT"/>
                        </a:rPr>
                        <a:t>Mmpeza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 algn="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1.19B,25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333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145" algn="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800" spc="-20" dirty="0">
                          <a:latin typeface="Arial MT"/>
                          <a:cs typeface="Arial MT"/>
                        </a:rPr>
                        <a:t>0.00</a:t>
                      </a:r>
                      <a:endParaRPr sz="800">
                        <a:latin typeface="Arial MT"/>
                        <a:cs typeface="Arial MT"/>
                      </a:endParaRPr>
                    </a:p>
                  </a:txBody>
                  <a:tcPr marL="0" marR="0" marT="26034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1.19B,25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333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8100" algn="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1.198,25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333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050" spc="-20" dirty="0">
                          <a:latin typeface="Arial MT"/>
                          <a:cs typeface="Arial MT"/>
                        </a:rPr>
                        <a:t>0,00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T="1206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306705">
                <a:tc>
                  <a:txBody>
                    <a:bodyPr/>
                    <a:lstStyle/>
                    <a:p>
                      <a:pPr marL="73660" marR="389255" indent="3175">
                        <a:lnSpc>
                          <a:spcPts val="950"/>
                        </a:lnSpc>
                        <a:spcBef>
                          <a:spcPts val="80"/>
                        </a:spcBef>
                      </a:pPr>
                      <a:r>
                        <a:rPr sz="900" spc="-45" dirty="0">
                          <a:latin typeface="Arial MT"/>
                          <a:cs typeface="Arial MT"/>
                        </a:rPr>
                        <a:t>Imposto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0" dirty="0">
                          <a:latin typeface="Arial MT"/>
                          <a:cs typeface="Arial MT"/>
                        </a:rPr>
                        <a:t>Predial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0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900" spc="-30" dirty="0">
                          <a:latin typeface="Arial MT"/>
                          <a:cs typeface="Arial MT"/>
                        </a:rPr>
                        <a:t> Territorial</a:t>
                      </a:r>
                      <a:r>
                        <a:rPr sz="900" spc="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0" dirty="0">
                          <a:latin typeface="Arial MT"/>
                          <a:cs typeface="Arial MT"/>
                        </a:rPr>
                        <a:t>Urbano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900" spc="-10" dirty="0">
                          <a:latin typeface="Arial Black"/>
                          <a:cs typeface="Arial Black"/>
                        </a:rPr>
                        <a:t>537,53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58419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0" algn="r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sz="85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850">
                        <a:latin typeface="Arial Black"/>
                        <a:cs typeface="Arial Black"/>
                      </a:endParaRPr>
                    </a:p>
                  </a:txBody>
                  <a:tcPr marL="0" marR="0" marT="64769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195" algn="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850" spc="-10" dirty="0">
                          <a:latin typeface="Arial Black"/>
                          <a:cs typeface="Arial Black"/>
                        </a:rPr>
                        <a:t>537,53</a:t>
                      </a:r>
                      <a:endParaRPr sz="850">
                        <a:latin typeface="Arial Black"/>
                        <a:cs typeface="Arial Black"/>
                      </a:endParaRPr>
                    </a:p>
                  </a:txBody>
                  <a:tcPr marL="0" marR="0" marT="7112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sz="800" spc="-20" dirty="0">
                          <a:latin typeface="Arial MT"/>
                          <a:cs typeface="Arial MT"/>
                        </a:rPr>
                        <a:t>D,00</a:t>
                      </a:r>
                      <a:endParaRPr sz="800">
                        <a:latin typeface="Arial MT"/>
                        <a:cs typeface="Arial MT"/>
                      </a:endParaRPr>
                    </a:p>
                  </a:txBody>
                  <a:tcPr marL="0" marR="0" marT="8318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89230">
                <a:tc>
                  <a:txBody>
                    <a:bodyPr/>
                    <a:lstStyle/>
                    <a:p>
                      <a:pPr marL="70485">
                        <a:lnSpc>
                          <a:spcPts val="1080"/>
                        </a:lnSpc>
                      </a:pPr>
                      <a:r>
                        <a:rPr sz="950" spc="-60" dirty="0">
                          <a:latin typeface="Arial MT"/>
                          <a:cs typeface="Arial MT"/>
                        </a:rPr>
                        <a:t>Impostos</a:t>
                      </a:r>
                      <a:r>
                        <a:rPr sz="9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0" dirty="0">
                          <a:latin typeface="Arial MT"/>
                          <a:cs typeface="Arial MT"/>
                        </a:rPr>
                        <a:t>eTaxas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spc="-10" dirty="0">
                          <a:latin typeface="Arial MT"/>
                          <a:cs typeface="Arial MT"/>
                        </a:rPr>
                        <a:t>706.40</a:t>
                      </a:r>
                      <a:endParaRPr sz="800">
                        <a:latin typeface="Arial MT"/>
                        <a:cs typeface="Arial MT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0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850" spc="-25" dirty="0">
                          <a:latin typeface="Arial MT"/>
                          <a:cs typeface="Arial MT"/>
                        </a:rPr>
                        <a:t>BOO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444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255" algn="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900" spc="-10" dirty="0">
                          <a:latin typeface="Arial Black"/>
                          <a:cs typeface="Arial Black"/>
                        </a:rPr>
                        <a:t>706.40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762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850" spc="-10" dirty="0">
                          <a:latin typeface="Arial MT"/>
                          <a:cs typeface="Arial MT"/>
                        </a:rPr>
                        <a:t>706,40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1397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0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750" spc="-20" dirty="0">
                          <a:latin typeface="Arial MT"/>
                          <a:cs typeface="Arial MT"/>
                        </a:rPr>
                        <a:t>O,DD</a:t>
                      </a:r>
                      <a:endParaRPr sz="750">
                        <a:latin typeface="Arial MT"/>
                        <a:cs typeface="Arial MT"/>
                      </a:endParaRPr>
                    </a:p>
                  </a:txBody>
                  <a:tcPr marL="0" marR="0" marT="355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327660">
                <a:tc>
                  <a:txBody>
                    <a:bodyPr/>
                    <a:lstStyle/>
                    <a:p>
                      <a:pPr marL="78740" marR="482600" indent="-8255">
                        <a:lnSpc>
                          <a:spcPts val="990"/>
                        </a:lnSpc>
                        <a:spcBef>
                          <a:spcPts val="70"/>
                        </a:spcBef>
                      </a:pPr>
                      <a:r>
                        <a:rPr sz="900" spc="-95" dirty="0">
                          <a:latin typeface="Arial MT"/>
                          <a:cs typeface="Arial MT"/>
                        </a:rPr>
                        <a:t>INSS</a:t>
                      </a:r>
                      <a:r>
                        <a:rPr sz="900" spc="-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5" dirty="0">
                          <a:latin typeface="Arial MT"/>
                          <a:cs typeface="Arial MT"/>
                        </a:rPr>
                        <a:t>Patrona]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0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 Empregados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889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795" algn="r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sz="850" spc="-10" dirty="0">
                          <a:latin typeface="Arial MT"/>
                          <a:cs typeface="Arial MT"/>
                        </a:rPr>
                        <a:t>94.3.42,16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64769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8415" algn="r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800" spc="-20" dirty="0">
                          <a:latin typeface="Arial MT"/>
                          <a:cs typeface="Arial MT"/>
                        </a:rPr>
                        <a:t>D,0D</a:t>
                      </a:r>
                      <a:endParaRPr sz="800">
                        <a:latin typeface="Arial MT"/>
                        <a:cs typeface="Arial MT"/>
                      </a:endParaRPr>
                    </a:p>
                  </a:txBody>
                  <a:tcPr marL="0" marR="0" marT="7429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875" algn="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94.143,16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7048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0" algn="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94.142,16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7048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800" spc="-20" dirty="0">
                          <a:latin typeface="Arial MT"/>
                          <a:cs typeface="Arial MT"/>
                        </a:rPr>
                        <a:t>O.0D</a:t>
                      </a:r>
                      <a:endParaRPr sz="800">
                        <a:latin typeface="Arial MT"/>
                        <a:cs typeface="Arial MT"/>
                      </a:endParaRPr>
                    </a:p>
                  </a:txBody>
                  <a:tcPr marL="0" marR="0" marT="9207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</a:tbl>
          </a:graphicData>
        </a:graphic>
      </p:graphicFrame>
      <p:sp>
        <p:nvSpPr>
          <p:cNvPr id="33" name="object 33"/>
          <p:cNvSpPr txBox="1"/>
          <p:nvPr/>
        </p:nvSpPr>
        <p:spPr>
          <a:xfrm>
            <a:off x="6533381" y="9911557"/>
            <a:ext cx="414020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i="1" spc="-65" dirty="0">
                <a:latin typeface="Arial"/>
                <a:cs typeface="Arial"/>
              </a:rPr>
              <a:t>Pág.</a:t>
            </a:r>
            <a:r>
              <a:rPr sz="900" i="1" spc="-35" dirty="0">
                <a:latin typeface="Arial"/>
                <a:cs typeface="Arial"/>
              </a:rPr>
              <a:t> </a:t>
            </a:r>
            <a:r>
              <a:rPr sz="900" i="1" spc="-25" dirty="0">
                <a:latin typeface="Arial"/>
                <a:cs typeface="Arial"/>
              </a:rPr>
              <a:t>2/4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04047" y="120278"/>
            <a:ext cx="5071311" cy="90236"/>
          </a:xfrm>
          <a:prstGeom prst="rect">
            <a:avLst/>
          </a:prstGeom>
        </p:spPr>
      </p:pic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64745" y="715840"/>
          <a:ext cx="6384290" cy="90341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28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98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8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99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09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01295">
                <a:tc gridSpan="6">
                  <a:txBody>
                    <a:bodyPr/>
                    <a:lstStyle/>
                    <a:p>
                      <a:pPr marR="41275"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900" spc="-145" dirty="0">
                          <a:latin typeface="Arial Black"/>
                          <a:cs typeface="Arial Black"/>
                        </a:rPr>
                        <a:t>DEMONSTRATIVO</a:t>
                      </a:r>
                      <a:r>
                        <a:rPr sz="900" spc="10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125" dirty="0">
                          <a:latin typeface="Arial Black"/>
                          <a:cs typeface="Arial Black"/>
                        </a:rPr>
                        <a:t>DAS</a:t>
                      </a:r>
                      <a:r>
                        <a:rPr sz="900" spc="-2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145" dirty="0">
                          <a:latin typeface="Arial Black"/>
                          <a:cs typeface="Arial Black"/>
                        </a:rPr>
                        <a:t>DESPEßAS</a:t>
                      </a:r>
                      <a:r>
                        <a:rPr sz="900" spc="10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130" dirty="0">
                          <a:latin typeface="Arial Black"/>
                          <a:cs typeface="Arial Black"/>
                        </a:rPr>
                        <a:t>IN¢ORRiDA5</a:t>
                      </a:r>
                      <a:r>
                        <a:rPr sz="900" spc="8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135" dirty="0">
                          <a:latin typeface="Arial Black"/>
                          <a:cs typeface="Arial Black"/>
                        </a:rPr>
                        <a:t>NO</a:t>
                      </a:r>
                      <a:r>
                        <a:rPr sz="900" spc="2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40" dirty="0">
                          <a:latin typeface="Arial Black"/>
                          <a:cs typeface="Arial Black"/>
                        </a:rPr>
                        <a:t>EXERC(CIO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2540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58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5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1115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DADZSPESA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6990" marR="71120" indent="5080" algn="ctr">
                        <a:lnSpc>
                          <a:spcPts val="990"/>
                        </a:lnSpc>
                        <a:spcBef>
                          <a:spcPts val="5"/>
                        </a:spcBef>
                      </a:pPr>
                      <a:r>
                        <a:rPr sz="900" b="1" spc="-35" dirty="0">
                          <a:latin typeface="Cambria"/>
                          <a:cs typeface="Cambria"/>
                        </a:rPr>
                        <a:t>COt4TABILIZADAS</a:t>
                      </a:r>
                      <a:r>
                        <a:rPr sz="900" b="1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b="1" spc="-10" dirty="0">
                          <a:latin typeface="Cambria"/>
                          <a:cs typeface="Cambria"/>
                        </a:rPr>
                        <a:t>HESTE</a:t>
                      </a:r>
                      <a:r>
                        <a:rPr sz="900" b="1" spc="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b="1" spc="-30" dirty="0">
                          <a:latin typeface="Cambria"/>
                          <a:cs typeface="Cambria"/>
                        </a:rPr>
                        <a:t>R8ERCÍCID</a:t>
                      </a:r>
                      <a:r>
                        <a:rPr sz="900" b="1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0" dirty="0">
                          <a:latin typeface="Cambria"/>
                          <a:cs typeface="Cambria"/>
                        </a:rPr>
                        <a:t>IRQ)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685" algn="ctr">
                        <a:lnSpc>
                          <a:spcPts val="1435"/>
                        </a:lnSpc>
                        <a:spcBef>
                          <a:spcPts val="680"/>
                        </a:spcBef>
                      </a:pPr>
                      <a:r>
                        <a:rPr sz="1250" spc="-150" dirty="0">
                          <a:latin typeface="Arial Black"/>
                          <a:cs typeface="Arial Black"/>
                        </a:rPr>
                        <a:t>co</a:t>
                      </a:r>
                      <a:r>
                        <a:rPr sz="1250" spc="-204" dirty="0">
                          <a:latin typeface="Arial Black"/>
                          <a:cs typeface="Arial Black"/>
                        </a:rPr>
                        <a:t>f</a:t>
                      </a:r>
                      <a:r>
                        <a:rPr sz="1350" spc="-1192" baseline="58641" dirty="0">
                          <a:latin typeface="Arial Black"/>
                          <a:cs typeface="Arial Black"/>
                        </a:rPr>
                        <a:t>D</a:t>
                      </a:r>
                      <a:r>
                        <a:rPr sz="1250" spc="-150" dirty="0">
                          <a:latin typeface="Arial Black"/>
                          <a:cs typeface="Arial Black"/>
                        </a:rPr>
                        <a:t>r</a:t>
                      </a:r>
                      <a:r>
                        <a:rPr sz="1250" spc="-605" dirty="0">
                          <a:latin typeface="Arial Black"/>
                          <a:cs typeface="Arial Black"/>
                        </a:rPr>
                        <a:t>z</a:t>
                      </a:r>
                      <a:r>
                        <a:rPr sz="1350" spc="-555" baseline="58641" dirty="0">
                          <a:latin typeface="Arial Black"/>
                          <a:cs typeface="Arial Black"/>
                        </a:rPr>
                        <a:t>g</a:t>
                      </a:r>
                      <a:r>
                        <a:rPr sz="1250" spc="-844" dirty="0">
                          <a:latin typeface="Arial Black"/>
                          <a:cs typeface="Arial Black"/>
                        </a:rPr>
                        <a:t>A</a:t>
                      </a:r>
                      <a:r>
                        <a:rPr sz="1350" spc="-337" baseline="58641" dirty="0">
                          <a:latin typeface="Arial Black"/>
                          <a:cs typeface="Arial Black"/>
                        </a:rPr>
                        <a:t>S</a:t>
                      </a:r>
                      <a:r>
                        <a:rPr sz="1250" spc="-1035" dirty="0">
                          <a:latin typeface="Arial Black"/>
                          <a:cs typeface="Arial Black"/>
                        </a:rPr>
                        <a:t>B</a:t>
                      </a:r>
                      <a:r>
                        <a:rPr sz="1350" spc="-225" baseline="58641" dirty="0">
                          <a:latin typeface="Arial Black"/>
                          <a:cs typeface="Arial Black"/>
                        </a:rPr>
                        <a:t>P</a:t>
                      </a:r>
                      <a:r>
                        <a:rPr sz="1350" spc="-1095" baseline="58641" dirty="0">
                          <a:latin typeface="Arial Black"/>
                          <a:cs typeface="Arial Black"/>
                        </a:rPr>
                        <a:t>E</a:t>
                      </a:r>
                      <a:r>
                        <a:rPr sz="1250" spc="-150" dirty="0">
                          <a:latin typeface="Arial Black"/>
                          <a:cs typeface="Arial Black"/>
                        </a:rPr>
                        <a:t>i</a:t>
                      </a:r>
                      <a:r>
                        <a:rPr sz="1250" spc="-695" dirty="0">
                          <a:latin typeface="Arial Black"/>
                          <a:cs typeface="Arial Black"/>
                        </a:rPr>
                        <a:t>u</a:t>
                      </a:r>
                      <a:r>
                        <a:rPr sz="1350" spc="-457" baseline="58641" dirty="0">
                          <a:latin typeface="Arial Black"/>
                          <a:cs typeface="Arial Black"/>
                        </a:rPr>
                        <a:t>5</a:t>
                      </a:r>
                      <a:r>
                        <a:rPr sz="1250" spc="-869" dirty="0">
                          <a:latin typeface="Arial Black"/>
                          <a:cs typeface="Arial Black"/>
                        </a:rPr>
                        <a:t>Z</a:t>
                      </a:r>
                      <a:r>
                        <a:rPr sz="1350" spc="-390" baseline="58641" dirty="0">
                          <a:latin typeface="Arial Black"/>
                          <a:cs typeface="Arial Black"/>
                        </a:rPr>
                        <a:t>A</a:t>
                      </a:r>
                      <a:r>
                        <a:rPr sz="1250" spc="-855" dirty="0">
                          <a:latin typeface="Arial Black"/>
                          <a:cs typeface="Arial Black"/>
                        </a:rPr>
                        <a:t>a</a:t>
                      </a:r>
                      <a:r>
                        <a:rPr sz="1350" spc="-262" baseline="58641" dirty="0">
                          <a:latin typeface="Arial Black"/>
                          <a:cs typeface="Arial Black"/>
                        </a:rPr>
                        <a:t>5</a:t>
                      </a:r>
                      <a:r>
                        <a:rPr sz="1250" spc="-150" dirty="0">
                          <a:latin typeface="Arial Black"/>
                          <a:cs typeface="Arial Black"/>
                        </a:rPr>
                        <a:t>oas</a:t>
                      </a:r>
                      <a:endParaRPr sz="1250">
                        <a:latin typeface="Arial Black"/>
                        <a:cs typeface="Arial Black"/>
                      </a:endParaRPr>
                    </a:p>
                    <a:p>
                      <a:pPr marL="85725" marR="114300" indent="-15240" algn="ctr">
                        <a:lnSpc>
                          <a:spcPct val="87800"/>
                        </a:lnSpc>
                        <a:spcBef>
                          <a:spcPts val="65"/>
                        </a:spcBef>
                      </a:pPr>
                      <a:r>
                        <a:rPr sz="900" spc="-130" dirty="0">
                          <a:latin typeface="Arial Black"/>
                          <a:cs typeface="Arial Black"/>
                        </a:rPr>
                        <a:t>EM</a:t>
                      </a:r>
                      <a:r>
                        <a:rPr sz="900" spc="-8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120" dirty="0">
                          <a:latin typeface="Arial Black"/>
                          <a:cs typeface="Arial Black"/>
                        </a:rPr>
                        <a:t>EXERCfCiOS</a:t>
                      </a:r>
                      <a:r>
                        <a:rPr sz="900" spc="50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165" dirty="0">
                          <a:latin typeface="Arial Black"/>
                          <a:cs typeface="Arial Black"/>
                        </a:rPr>
                        <a:t>ANTERIORES</a:t>
                      </a:r>
                      <a:r>
                        <a:rPr sz="900" spc="12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50" dirty="0">
                          <a:latin typeface="Arial Black"/>
                          <a:cs typeface="Arial Black"/>
                        </a:rPr>
                        <a:t>E </a:t>
                      </a:r>
                      <a:r>
                        <a:rPr sz="850" spc="-90" dirty="0">
                          <a:latin typeface="Arial Black"/>
                          <a:cs typeface="Arial Black"/>
                        </a:rPr>
                        <a:t>pAGAS</a:t>
                      </a:r>
                      <a:r>
                        <a:rPr sz="850" spc="-2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850" spc="-65" dirty="0">
                          <a:latin typeface="Arial Black"/>
                          <a:cs typeface="Arial Black"/>
                        </a:rPr>
                        <a:t>NEMITE </a:t>
                      </a:r>
                      <a:r>
                        <a:rPr sz="950" spc="-190" dirty="0">
                          <a:latin typeface="Arial Black"/>
                          <a:cs typeface="Arial Black"/>
                        </a:rPr>
                        <a:t>EXERCICIO</a:t>
                      </a:r>
                      <a:r>
                        <a:rPr sz="950" spc="14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14" dirty="0">
                          <a:latin typeface="Arial Black"/>
                          <a:cs typeface="Arial Black"/>
                        </a:rPr>
                        <a:t>(RS)</a:t>
                      </a:r>
                      <a:r>
                        <a:rPr sz="950" spc="-2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25" dirty="0">
                          <a:latin typeface="Arial MT"/>
                          <a:cs typeface="Arial MT"/>
                        </a:rPr>
                        <a:t>(H)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863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4604" algn="ctr">
                        <a:lnSpc>
                          <a:spcPts val="1435"/>
                        </a:lnSpc>
                        <a:spcBef>
                          <a:spcPts val="680"/>
                        </a:spcBef>
                      </a:pPr>
                      <a:r>
                        <a:rPr sz="1250" spc="-170" dirty="0">
                          <a:latin typeface="Arial Black"/>
                          <a:cs typeface="Arial Black"/>
                        </a:rPr>
                        <a:t>cof</a:t>
                      </a:r>
                      <a:r>
                        <a:rPr sz="1250" spc="-425" dirty="0">
                          <a:latin typeface="Arial Black"/>
                          <a:cs typeface="Arial Black"/>
                        </a:rPr>
                        <a:t>i</a:t>
                      </a:r>
                      <a:r>
                        <a:rPr sz="1350" spc="-989" baseline="58641" dirty="0">
                          <a:latin typeface="Arial Black"/>
                          <a:cs typeface="Arial Black"/>
                        </a:rPr>
                        <a:t>D</a:t>
                      </a:r>
                      <a:r>
                        <a:rPr sz="1250" spc="-170" dirty="0">
                          <a:latin typeface="Arial Black"/>
                          <a:cs typeface="Arial Black"/>
                        </a:rPr>
                        <a:t>í</a:t>
                      </a:r>
                      <a:r>
                        <a:rPr sz="1250" spc="-635" dirty="0">
                          <a:latin typeface="Arial Black"/>
                          <a:cs typeface="Arial Black"/>
                        </a:rPr>
                        <a:t>z</a:t>
                      </a:r>
                      <a:r>
                        <a:rPr sz="1350" spc="-682" baseline="58641" dirty="0">
                          <a:latin typeface="Arial Black"/>
                          <a:cs typeface="Arial Black"/>
                        </a:rPr>
                        <a:t>S</a:t>
                      </a:r>
                      <a:r>
                        <a:rPr sz="1250" spc="-770" dirty="0">
                          <a:latin typeface="Arial Black"/>
                          <a:cs typeface="Arial Black"/>
                        </a:rPr>
                        <a:t>A</a:t>
                      </a:r>
                      <a:r>
                        <a:rPr sz="1350" spc="-525" baseline="58641" dirty="0">
                          <a:latin typeface="Arial Black"/>
                          <a:cs typeface="Arial Black"/>
                        </a:rPr>
                        <a:t>S</a:t>
                      </a:r>
                      <a:r>
                        <a:rPr sz="1250" spc="-905" dirty="0">
                          <a:latin typeface="Arial Black"/>
                          <a:cs typeface="Arial Black"/>
                        </a:rPr>
                        <a:t>B</a:t>
                      </a:r>
                      <a:r>
                        <a:rPr sz="1350" spc="-367" baseline="58641" dirty="0">
                          <a:latin typeface="Arial Black"/>
                          <a:cs typeface="Arial Black"/>
                        </a:rPr>
                        <a:t>P</a:t>
                      </a:r>
                      <a:r>
                        <a:rPr sz="1250" spc="-475" dirty="0">
                          <a:latin typeface="Arial Black"/>
                          <a:cs typeface="Arial Black"/>
                        </a:rPr>
                        <a:t>l</a:t>
                      </a:r>
                      <a:r>
                        <a:rPr sz="1350" spc="-869" baseline="58641" dirty="0">
                          <a:latin typeface="Arial Black"/>
                          <a:cs typeface="Arial Black"/>
                        </a:rPr>
                        <a:t>E</a:t>
                      </a:r>
                      <a:r>
                        <a:rPr sz="1250" spc="-470" dirty="0">
                          <a:latin typeface="Arial Black"/>
                          <a:cs typeface="Arial Black"/>
                        </a:rPr>
                        <a:t>L</a:t>
                      </a:r>
                      <a:r>
                        <a:rPr sz="1350" spc="-869" baseline="58641" dirty="0">
                          <a:latin typeface="Arial Black"/>
                          <a:cs typeface="Arial Black"/>
                        </a:rPr>
                        <a:t>S</a:t>
                      </a:r>
                      <a:r>
                        <a:rPr sz="1250" spc="-170" dirty="0">
                          <a:latin typeface="Arial Black"/>
                          <a:cs typeface="Arial Black"/>
                        </a:rPr>
                        <a:t>l</a:t>
                      </a:r>
                      <a:r>
                        <a:rPr sz="1250" spc="-955" dirty="0">
                          <a:latin typeface="Arial Black"/>
                          <a:cs typeface="Arial Black"/>
                        </a:rPr>
                        <a:t>Z</a:t>
                      </a:r>
                      <a:r>
                        <a:rPr sz="1350" spc="-390" baseline="58641" dirty="0">
                          <a:latin typeface="Arial Black"/>
                          <a:cs typeface="Arial Black"/>
                        </a:rPr>
                        <a:t>A</a:t>
                      </a:r>
                      <a:r>
                        <a:rPr sz="1250" spc="-885" dirty="0">
                          <a:latin typeface="Arial Black"/>
                          <a:cs typeface="Arial Black"/>
                        </a:rPr>
                        <a:t>a</a:t>
                      </a:r>
                      <a:r>
                        <a:rPr sz="1350" spc="-397" baseline="58641" dirty="0">
                          <a:latin typeface="Arial Black"/>
                          <a:cs typeface="Arial Black"/>
                        </a:rPr>
                        <a:t>S</a:t>
                      </a:r>
                      <a:r>
                        <a:rPr sz="1250" spc="-170" dirty="0">
                          <a:latin typeface="Arial Black"/>
                          <a:cs typeface="Arial Black"/>
                        </a:rPr>
                        <a:t>ØAs</a:t>
                      </a:r>
                      <a:endParaRPr sz="1250">
                        <a:latin typeface="Arial Black"/>
                        <a:cs typeface="Arial Black"/>
                      </a:endParaRPr>
                    </a:p>
                    <a:p>
                      <a:pPr marL="64135" marR="90170" indent="-8890" algn="ctr">
                        <a:lnSpc>
                          <a:spcPct val="89500"/>
                        </a:lnSpc>
                        <a:spcBef>
                          <a:spcPts val="45"/>
                        </a:spcBef>
                      </a:pPr>
                      <a:r>
                        <a:rPr sz="900" spc="-10" dirty="0">
                          <a:latin typeface="Arial Black"/>
                          <a:cs typeface="Arial Black"/>
                        </a:rPr>
                        <a:t>NESTE </a:t>
                      </a:r>
                      <a:r>
                        <a:rPr sz="900" spc="-150" dirty="0">
                          <a:latin typeface="Arial Black"/>
                          <a:cs typeface="Arial Black"/>
                        </a:rPr>
                        <a:t>EXERCÏCIO</a:t>
                      </a:r>
                      <a:r>
                        <a:rPr sz="900" spc="8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50" dirty="0">
                          <a:latin typeface="Arial Black"/>
                          <a:cs typeface="Arial Black"/>
                        </a:rPr>
                        <a:t>E </a:t>
                      </a:r>
                      <a:r>
                        <a:rPr sz="850" spc="-85" dirty="0">
                          <a:latin typeface="Arial Black"/>
                          <a:cs typeface="Arial Black"/>
                        </a:rPr>
                        <a:t>PASAS</a:t>
                      </a:r>
                      <a:r>
                        <a:rPr sz="850" spc="2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850" spc="-10" dirty="0">
                          <a:latin typeface="Arial Black"/>
                          <a:cs typeface="Arial Black"/>
                        </a:rPr>
                        <a:t>łg£SW </a:t>
                      </a:r>
                      <a:r>
                        <a:rPr sz="950" spc="-190" dirty="0">
                          <a:latin typeface="Arial Black"/>
                          <a:cs typeface="Arial Black"/>
                        </a:rPr>
                        <a:t>EXERCICIO</a:t>
                      </a:r>
                      <a:r>
                        <a:rPr sz="950" spc="14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25" dirty="0">
                          <a:latin typeface="Arial Black"/>
                          <a:cs typeface="Arial Black"/>
                        </a:rPr>
                        <a:t>(RS)</a:t>
                      </a:r>
                      <a:endParaRPr sz="950">
                        <a:latin typeface="Arial Black"/>
                        <a:cs typeface="Arial Black"/>
                      </a:endParaRPr>
                    </a:p>
                    <a:p>
                      <a:pPr marR="32384" algn="ctr">
                        <a:lnSpc>
                          <a:spcPts val="944"/>
                        </a:lnSpc>
                      </a:pPr>
                      <a:r>
                        <a:rPr sz="950" spc="-25" dirty="0">
                          <a:latin typeface="Arial MT"/>
                          <a:cs typeface="Arial MT"/>
                        </a:rPr>
                        <a:t>th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863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" marR="65405" indent="10160" algn="ctr">
                        <a:lnSpc>
                          <a:spcPct val="86600"/>
                        </a:lnSpc>
                        <a:spcBef>
                          <a:spcPts val="610"/>
                        </a:spcBef>
                      </a:pPr>
                      <a:r>
                        <a:rPr sz="950" spc="-200" dirty="0">
                          <a:latin typeface="Arial Black"/>
                          <a:cs typeface="Arial Black"/>
                        </a:rPr>
                        <a:t>YOTAL</a:t>
                      </a:r>
                      <a:r>
                        <a:rPr sz="950" spc="-4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25" dirty="0">
                          <a:latin typeface="Arial Black"/>
                          <a:cs typeface="Arial Black"/>
                        </a:rPr>
                        <a:t>DE </a:t>
                      </a:r>
                      <a:r>
                        <a:rPr sz="950" spc="-65" dirty="0">
                          <a:latin typeface="Arial Black"/>
                          <a:cs typeface="Arial Black"/>
                        </a:rPr>
                        <a:t>DESPESAS </a:t>
                      </a:r>
                      <a:r>
                        <a:rPr sz="950" spc="-195" dirty="0">
                          <a:latin typeface="Arial Black"/>
                          <a:cs typeface="Arial Black"/>
                        </a:rPr>
                        <a:t>PAGAS</a:t>
                      </a:r>
                      <a:r>
                        <a:rPr sz="950" spc="4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210" dirty="0">
                          <a:latin typeface="Arial Black"/>
                          <a:cs typeface="Arial Black"/>
                        </a:rPr>
                        <a:t>MESTE</a:t>
                      </a:r>
                      <a:r>
                        <a:rPr sz="950" spc="-70" dirty="0">
                          <a:latin typeface="Arial Black"/>
                          <a:cs typeface="Arial Black"/>
                        </a:rPr>
                        <a:t> EXERCICIo </a:t>
                      </a:r>
                      <a:r>
                        <a:rPr sz="900" spc="-20" dirty="0">
                          <a:latin typeface="Arial Black"/>
                          <a:cs typeface="Arial Black"/>
                        </a:rPr>
                        <a:t>(Rg)</a:t>
                      </a:r>
                      <a:endParaRPr sz="900">
                        <a:latin typeface="Arial Black"/>
                        <a:cs typeface="Arial Black"/>
                      </a:endParaRPr>
                    </a:p>
                    <a:p>
                      <a:pPr marR="8255" algn="ctr">
                        <a:lnSpc>
                          <a:spcPts val="980"/>
                        </a:lnSpc>
                      </a:pPr>
                      <a:r>
                        <a:rPr sz="950" spc="-10" dirty="0">
                          <a:latin typeface="Arial Black"/>
                          <a:cs typeface="Arial Black"/>
                        </a:rPr>
                        <a:t>fț=H+I)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7747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 marR="112395" indent="-20955" algn="ctr">
                        <a:lnSpc>
                          <a:spcPct val="87300"/>
                        </a:lnSpc>
                        <a:spcBef>
                          <a:spcPts val="600"/>
                        </a:spcBef>
                      </a:pPr>
                      <a:r>
                        <a:rPr sz="950" spc="-60" dirty="0">
                          <a:latin typeface="Arial Black"/>
                          <a:cs typeface="Arial Black"/>
                        </a:rPr>
                        <a:t>DESPg5AS </a:t>
                      </a:r>
                      <a:r>
                        <a:rPr sz="950" spc="-160" dirty="0">
                          <a:latin typeface="Arial Black"/>
                          <a:cs typeface="Arial Black"/>
                        </a:rPr>
                        <a:t>CONTABfLIZADAS</a:t>
                      </a:r>
                      <a:r>
                        <a:rPr sz="950" spc="50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204" dirty="0">
                          <a:latin typeface="Arial Black"/>
                          <a:cs typeface="Arial Black"/>
                        </a:rPr>
                        <a:t>NESTS</a:t>
                      </a:r>
                      <a:r>
                        <a:rPr sz="950" spc="1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60" dirty="0">
                          <a:latin typeface="Arial Black"/>
                          <a:cs typeface="Arial Black"/>
                        </a:rPr>
                        <a:t>EXERCICIO</a:t>
                      </a:r>
                      <a:r>
                        <a:rPr sz="950" spc="50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50" dirty="0">
                          <a:latin typeface="Arial Black"/>
                          <a:cs typeface="Arial Black"/>
                        </a:rPr>
                        <a:t>A</a:t>
                      </a:r>
                      <a:r>
                        <a:rPr sz="950" spc="-13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50" dirty="0">
                          <a:latin typeface="Arial Black"/>
                          <a:cs typeface="Arial Black"/>
                        </a:rPr>
                        <a:t>PAGARE$/I </a:t>
                      </a:r>
                      <a:r>
                        <a:rPr sz="900" spc="-50" dirty="0">
                          <a:latin typeface="Arial Black"/>
                          <a:cs typeface="Arial Black"/>
                        </a:rPr>
                        <a:t>EXERCfClO5 </a:t>
                      </a:r>
                      <a:r>
                        <a:rPr sz="1425" spc="-307" baseline="2923" dirty="0">
                          <a:latin typeface="Arial Black"/>
                          <a:cs typeface="Arial Black"/>
                        </a:rPr>
                        <a:t>SEGUtNTE5</a:t>
                      </a:r>
                      <a:r>
                        <a:rPr sz="1425" spc="270" baseline="2923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425" spc="-30" baseline="2923" dirty="0">
                          <a:latin typeface="Arial Black"/>
                          <a:cs typeface="Arial Black"/>
                        </a:rPr>
                        <a:t>(R</a:t>
                      </a:r>
                      <a:r>
                        <a:rPr sz="950" spc="-20" dirty="0">
                          <a:latin typeface="Arial Black"/>
                          <a:cs typeface="Arial Black"/>
                        </a:rPr>
                        <a:t>R)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7620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130" dirty="0">
                          <a:latin typeface="Arial MT"/>
                          <a:cs typeface="Arial MT"/>
                        </a:rPr>
                        <a:t>IRRA</a:t>
                      </a:r>
                      <a:r>
                        <a:rPr sz="900" spc="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70" dirty="0">
                          <a:latin typeface="Arial MT"/>
                          <a:cs typeface="Arial MT"/>
                        </a:rPr>
                        <a:t>s/I3°</a:t>
                      </a:r>
                      <a:r>
                        <a:rPr sz="900" spc="-8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Sałário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65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365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5O8,Z6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195" algn="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85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850">
                        <a:latin typeface="Arial Black"/>
                        <a:cs typeface="Arial Black"/>
                      </a:endParaRPr>
                    </a:p>
                  </a:txBody>
                  <a:tcPr marL="0" marR="0" marT="1397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850" spc="-10" dirty="0">
                          <a:latin typeface="Arial MT"/>
                          <a:cs typeface="Arial MT"/>
                        </a:rPr>
                        <a:t>50g,36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762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850" spc="-10" dirty="0">
                          <a:latin typeface="Arial MT"/>
                          <a:cs typeface="Arial MT"/>
                        </a:rPr>
                        <a:t>508,36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762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9530" algn="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850" spc="-20" dirty="0">
                          <a:latin typeface="Arial MT"/>
                          <a:cs typeface="Arial MT"/>
                        </a:rPr>
                        <a:t>0,00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762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4064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850" dirty="0">
                          <a:latin typeface="Arial MT"/>
                          <a:cs typeface="Arial MT"/>
                        </a:rPr>
                        <a:t>URL</a:t>
                      </a:r>
                      <a:r>
                        <a:rPr sz="850" spc="-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dirty="0">
                          <a:latin typeface="Arial MT"/>
                          <a:cs typeface="Arial MT"/>
                        </a:rPr>
                        <a:t>st</a:t>
                      </a:r>
                      <a:r>
                        <a:rPr sz="85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-10" dirty="0">
                          <a:latin typeface="Arial MT"/>
                          <a:cs typeface="Arial MT"/>
                        </a:rPr>
                        <a:t>Proventos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228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1910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2.1B5,77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794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85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850">
                        <a:latin typeface="Arial Black"/>
                        <a:cs typeface="Arial Black"/>
                      </a:endParaRPr>
                    </a:p>
                  </a:txBody>
                  <a:tcPr marL="0" marR="0" marT="165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ts val="1125"/>
                        </a:lnSpc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3.1Bs,77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 algn="r">
                        <a:lnSpc>
                          <a:spcPts val="1125"/>
                        </a:lnSpc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2.18S,77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4450" algn="r">
                        <a:lnSpc>
                          <a:spcPts val="1125"/>
                        </a:lnSpc>
                      </a:pPr>
                      <a:r>
                        <a:rPr sz="950" spc="-20" dirty="0">
                          <a:latin typeface="Arial MT"/>
                          <a:cs typeface="Arial MT"/>
                        </a:rPr>
                        <a:t>0,00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50" spc="-35" dirty="0">
                          <a:latin typeface="Arial MT"/>
                          <a:cs typeface="Arial MT"/>
                        </a:rPr>
                        <a:t>Locaçâo</a:t>
                      </a:r>
                      <a:r>
                        <a:rPr sz="85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85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dirty="0">
                          <a:latin typeface="Arial MT"/>
                          <a:cs typeface="Arial MT"/>
                        </a:rPr>
                        <a:t>lmdvel</a:t>
                      </a:r>
                      <a:r>
                        <a:rPr sz="85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-25" dirty="0">
                          <a:latin typeface="Arial MT"/>
                          <a:cs typeface="Arial MT"/>
                        </a:rPr>
                        <a:t>PF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1968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746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850" spc="-10" dirty="0">
                          <a:latin typeface="Arial MT"/>
                          <a:cs typeface="Arial MT"/>
                        </a:rPr>
                        <a:t>ZO.000.00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165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900" spc="-20" dirty="0">
                          <a:latin typeface="Arial MT"/>
                          <a:cs typeface="Arial MT"/>
                        </a:rPr>
                        <a:t>0,00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762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4290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900" spc="-45" dirty="0">
                          <a:latin typeface="Arial Black"/>
                          <a:cs typeface="Arial Black"/>
                        </a:rPr>
                        <a:t>20.000,0O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444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195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900" spc="-10" dirty="0">
                          <a:latin typeface="Arial Black"/>
                          <a:cs typeface="Arial Black"/>
                        </a:rPr>
                        <a:t>20.00000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444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2069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900" spc="-25" dirty="0">
                          <a:latin typeface="Arial Black"/>
                          <a:cs typeface="Arial Black"/>
                        </a:rPr>
                        <a:t>000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444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9245">
                <a:tc>
                  <a:txBody>
                    <a:bodyPr/>
                    <a:lstStyle/>
                    <a:p>
                      <a:pPr marL="45720" marR="107950">
                        <a:lnSpc>
                          <a:spcPts val="969"/>
                        </a:lnSpc>
                        <a:spcBef>
                          <a:spcPts val="254"/>
                        </a:spcBef>
                      </a:pPr>
                      <a:r>
                        <a:rPr sz="950" spc="-70" dirty="0">
                          <a:latin typeface="Arial MT"/>
                          <a:cs typeface="Arial MT"/>
                        </a:rPr>
                        <a:t>Nanutenção</a:t>
                      </a:r>
                      <a:r>
                        <a:rPr sz="950" spc="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90" dirty="0">
                          <a:latin typeface="Arial MT"/>
                          <a:cs typeface="Arial MT"/>
                        </a:rPr>
                        <a:t>da</a:t>
                      </a:r>
                      <a:r>
                        <a:rPr sz="95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70" dirty="0">
                          <a:latin typeface="Arial MT"/>
                          <a:cs typeface="Arial MT"/>
                        </a:rPr>
                        <a:t>Unldede</a:t>
                      </a:r>
                      <a:r>
                        <a:rPr sz="95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20" dirty="0">
                          <a:latin typeface="Arial MT"/>
                          <a:cs typeface="Arial MT"/>
                        </a:rPr>
                        <a:t>Escobar</a:t>
                      </a:r>
                      <a:r>
                        <a:rPr sz="95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25" dirty="0">
                          <a:latin typeface="Arial MT"/>
                          <a:cs typeface="Arial MT"/>
                        </a:rPr>
                        <a:t>Pj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32384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2384" algn="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900" spc="-20" dirty="0">
                          <a:latin typeface="Arial MT"/>
                          <a:cs typeface="Arial MT"/>
                        </a:rPr>
                        <a:t>0.00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7048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3020" algn="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850" spc="-25" dirty="0">
                          <a:latin typeface="Arial Black"/>
                          <a:cs typeface="Arial Black"/>
                        </a:rPr>
                        <a:t>000</a:t>
                      </a:r>
                      <a:endParaRPr sz="850">
                        <a:latin typeface="Arial Black"/>
                        <a:cs typeface="Arial Black"/>
                      </a:endParaRPr>
                    </a:p>
                  </a:txBody>
                  <a:tcPr marL="0" marR="0" marT="7112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7940" algn="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850" spc="-25" dirty="0">
                          <a:latin typeface="Arial Black"/>
                          <a:cs typeface="Arial Black"/>
                        </a:rPr>
                        <a:t>SOO</a:t>
                      </a:r>
                      <a:endParaRPr sz="850">
                        <a:latin typeface="Arial Black"/>
                        <a:cs typeface="Arial Black"/>
                      </a:endParaRPr>
                    </a:p>
                  </a:txBody>
                  <a:tcPr marL="0" marR="0" marT="7112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85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850">
                        <a:latin typeface="Arial Black"/>
                        <a:cs typeface="Arial Black"/>
                      </a:endParaRPr>
                    </a:p>
                  </a:txBody>
                  <a:tcPr marL="0" marR="0" marT="7112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355">
                <a:tc>
                  <a:txBody>
                    <a:bodyPr/>
                    <a:lstStyle/>
                    <a:p>
                      <a:pPr marL="50165" marR="44450" indent="1905">
                        <a:lnSpc>
                          <a:spcPts val="969"/>
                        </a:lnSpc>
                        <a:spcBef>
                          <a:spcPts val="180"/>
                        </a:spcBef>
                      </a:pPr>
                      <a:r>
                        <a:rPr sz="900" spc="-45" dirty="0">
                          <a:latin typeface="Arial MT"/>
                          <a:cs typeface="Arial MT"/>
                        </a:rPr>
                        <a:t>Nanutenção</a:t>
                      </a:r>
                      <a:r>
                        <a:rPr sz="900" spc="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de </a:t>
                      </a:r>
                      <a:r>
                        <a:rPr sz="900" spc="-65" dirty="0">
                          <a:latin typeface="Arial MT"/>
                          <a:cs typeface="Arial MT"/>
                        </a:rPr>
                        <a:t>Infofmătica</a:t>
                      </a:r>
                      <a:r>
                        <a:rPr sz="9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90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45" dirty="0">
                          <a:latin typeface="Arial MT"/>
                          <a:cs typeface="Arial MT"/>
                        </a:rPr>
                        <a:t>Telefonia</a:t>
                      </a:r>
                      <a:r>
                        <a:rPr sz="9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Pj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228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850" spc="-20" dirty="0">
                          <a:latin typeface="Arial MT"/>
                          <a:cs typeface="Arial MT"/>
                        </a:rPr>
                        <a:t>0,0d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736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0" algn="r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3.275,75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61594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0" algn="r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3.275,75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61594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3655" algn="r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750" spc="-20" dirty="0">
                          <a:latin typeface="Arial MT"/>
                          <a:cs typeface="Arial MT"/>
                        </a:rPr>
                        <a:t>g,gg</a:t>
                      </a:r>
                      <a:endParaRPr sz="750">
                        <a:latin typeface="Arial MT"/>
                        <a:cs typeface="Arial MT"/>
                      </a:endParaRPr>
                    </a:p>
                  </a:txBody>
                  <a:tcPr marL="0" marR="0" marT="5969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6705">
                <a:tc>
                  <a:txBody>
                    <a:bodyPr/>
                    <a:lstStyle/>
                    <a:p>
                      <a:pPr marL="55880" marR="156210" indent="-2540">
                        <a:lnSpc>
                          <a:spcPts val="969"/>
                        </a:lnSpc>
                        <a:spcBef>
                          <a:spcPts val="229"/>
                        </a:spcBef>
                      </a:pPr>
                      <a:r>
                        <a:rPr sz="950" spc="-60" dirty="0">
                          <a:latin typeface="Arial MT"/>
                          <a:cs typeface="Arial MT"/>
                        </a:rPr>
                        <a:t>uanutenção</a:t>
                      </a:r>
                      <a:r>
                        <a:rPr sz="950" spc="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25" dirty="0">
                          <a:latin typeface="Arial MT"/>
                          <a:cs typeface="Arial MT"/>
                        </a:rPr>
                        <a:t>de </a:t>
                      </a:r>
                      <a:r>
                        <a:rPr sz="950" spc="-75" dirty="0">
                          <a:latin typeface="Arial MT"/>
                          <a:cs typeface="Arial MT"/>
                        </a:rPr>
                        <a:t>Softwafes</a:t>
                      </a:r>
                      <a:r>
                        <a:rPr sz="950" spc="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55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950" spc="-114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80" dirty="0">
                          <a:latin typeface="Arial MT"/>
                          <a:cs typeface="Arial MT"/>
                        </a:rPr>
                        <a:t>Hardwams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29209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0" algn="r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950" b="1" spc="-10" dirty="0">
                          <a:latin typeface="Courier New"/>
                          <a:cs typeface="Courier New"/>
                        </a:rPr>
                        <a:t>348,00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673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6034" algn="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0,0¢l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736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6670" algn="r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900" spc="-10" dirty="0">
                          <a:latin typeface="Courier New"/>
                          <a:cs typeface="Courier New"/>
                        </a:rPr>
                        <a:t>348,00</a:t>
                      </a:r>
                      <a:endParaRPr sz="900">
                        <a:latin typeface="Courier New"/>
                        <a:cs typeface="Courier New"/>
                      </a:endParaRPr>
                    </a:p>
                  </a:txBody>
                  <a:tcPr marL="0" marR="0" marT="673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8575" algn="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348,00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609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4450" algn="r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900" spc="-20" dirty="0">
                          <a:latin typeface="Arial MT"/>
                          <a:cs typeface="Arial MT"/>
                        </a:rPr>
                        <a:t>0,00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673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5609">
                <a:tc>
                  <a:txBody>
                    <a:bodyPr/>
                    <a:lstStyle/>
                    <a:p>
                      <a:pPr marL="53340" marR="238760" indent="4445">
                        <a:lnSpc>
                          <a:spcPct val="84100"/>
                        </a:lnSpc>
                        <a:spcBef>
                          <a:spcPts val="260"/>
                        </a:spcBef>
                      </a:pPr>
                      <a:r>
                        <a:rPr sz="950" spc="-30" dirty="0">
                          <a:latin typeface="Arial MT"/>
                          <a:cs typeface="Arial MT"/>
                        </a:rPr>
                        <a:t>Nanutençăo </a:t>
                      </a:r>
                      <a:r>
                        <a:rPr sz="950" spc="-75" dirty="0">
                          <a:latin typeface="Arial MT"/>
                          <a:cs typeface="Arial MT"/>
                        </a:rPr>
                        <a:t>Equipamentos</a:t>
                      </a:r>
                      <a:r>
                        <a:rPr sz="950" spc="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60" dirty="0">
                          <a:latin typeface="Arial MT"/>
                          <a:cs typeface="Arial MT"/>
                        </a:rPr>
                        <a:t>contra lncèndlas</a:t>
                      </a:r>
                      <a:r>
                        <a:rPr sz="95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415" dirty="0">
                          <a:latin typeface="Arial MT"/>
                          <a:cs typeface="Arial MT"/>
                        </a:rPr>
                        <a:t>PQ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3302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9209" algn="r">
                        <a:lnSpc>
                          <a:spcPct val="100000"/>
                        </a:lnSpc>
                        <a:spcBef>
                          <a:spcPts val="955"/>
                        </a:spcBef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0,0o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12128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2476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190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860" algn="r">
                        <a:lnSpc>
                          <a:spcPct val="100000"/>
                        </a:lnSpc>
                        <a:spcBef>
                          <a:spcPts val="955"/>
                        </a:spcBef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12128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225" algn="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sz="950" spc="-20" dirty="0">
                          <a:latin typeface="Arial MT"/>
                          <a:cs typeface="Arial MT"/>
                        </a:rPr>
                        <a:t>0,00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1244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7465" algn="r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sz="900" spc="-20" dirty="0">
                          <a:latin typeface="Arial MT"/>
                          <a:cs typeface="Arial MT"/>
                        </a:rPr>
                        <a:t>0,00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2763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marL="5270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900" spc="-50" dirty="0">
                          <a:latin typeface="Arial MT"/>
                          <a:cs typeface="Arial MT"/>
                        </a:rPr>
                        <a:t>Maquinas</a:t>
                      </a:r>
                      <a:r>
                        <a:rPr sz="9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fav8r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762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7940" algn="r">
                        <a:lnSpc>
                          <a:spcPts val="1070"/>
                        </a:lnSpc>
                      </a:pPr>
                      <a:r>
                        <a:rPr sz="90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ts val="1100"/>
                        </a:lnSpc>
                      </a:pPr>
                      <a:r>
                        <a:rPr sz="950" spc="-20" dirty="0">
                          <a:latin typeface="Arial MT"/>
                          <a:cs typeface="Arial MT"/>
                        </a:rPr>
                        <a:t>o,od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0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0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7465" algn="r">
                        <a:lnSpc>
                          <a:spcPts val="1070"/>
                        </a:lnSpc>
                      </a:pPr>
                      <a:r>
                        <a:rPr sz="900" spc="-20" dirty="0">
                          <a:latin typeface="Arial MT"/>
                          <a:cs typeface="Arial MT"/>
                        </a:rPr>
                        <a:t>0,00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900" spc="-75" dirty="0">
                          <a:latin typeface="Arial MT"/>
                          <a:cs typeface="Arial MT"/>
                        </a:rPr>
                        <a:t>NaI:ei1aîs</a:t>
                      </a:r>
                      <a:r>
                        <a:rPr sz="90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4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900" spc="-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E5critdrło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333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9.699,09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90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1333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667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9.699,09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095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9.ü99,09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0005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950" spc="-20" dirty="0">
                          <a:latin typeface="Arial MT"/>
                          <a:cs typeface="Arial MT"/>
                        </a:rPr>
                        <a:t>0.00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900" spc="-45" dirty="0">
                          <a:latin typeface="Arial MT"/>
                          <a:cs typeface="Arial MT"/>
                        </a:rPr>
                        <a:t>Materiaís</a:t>
                      </a:r>
                      <a:r>
                        <a:rPr sz="90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4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900" spc="-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Hłgiene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333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692,87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900" spc="-20" dirty="0">
                          <a:latin typeface="Arial MT"/>
                          <a:cs typeface="Arial MT"/>
                        </a:rPr>
                        <a:t>0,00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225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692,87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693,87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810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900" spc="-20" dirty="0">
                          <a:latin typeface="Arial MT"/>
                          <a:cs typeface="Arial MT"/>
                        </a:rPr>
                        <a:t>0,00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900" spc="-35" dirty="0">
                          <a:latin typeface="Arial MT"/>
                          <a:cs typeface="Arial MT"/>
                        </a:rPr>
                        <a:t>Nab•rlais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6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900" spc="-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Umpeza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0320" algn="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Z.326,58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762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90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762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780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3.325,58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3.326,5B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8100" algn="r">
                        <a:lnSpc>
                          <a:spcPts val="1100"/>
                        </a:lnSpc>
                      </a:pPr>
                      <a:r>
                        <a:rPr sz="950" spc="-20" dirty="0">
                          <a:latin typeface="Arial MT"/>
                          <a:cs typeface="Arial MT"/>
                        </a:rPr>
                        <a:t>o,0D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6705">
                <a:tc>
                  <a:txBody>
                    <a:bodyPr/>
                    <a:lstStyle/>
                    <a:p>
                      <a:pPr marL="71755" marR="46990" indent="-13970">
                        <a:lnSpc>
                          <a:spcPts val="990"/>
                        </a:lnSpc>
                        <a:spcBef>
                          <a:spcPts val="215"/>
                        </a:spcBef>
                      </a:pPr>
                      <a:r>
                        <a:rPr sz="950" spc="-90" dirty="0">
                          <a:latin typeface="Arial MT"/>
                          <a:cs typeface="Arial MT"/>
                        </a:rPr>
                        <a:t>MateüaWdeManutençăA</a:t>
                      </a:r>
                      <a:r>
                        <a:rPr sz="950" spc="-20" dirty="0">
                          <a:latin typeface="Arial MT"/>
                          <a:cs typeface="Arial MT"/>
                        </a:rPr>
                        <a:t> Weda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2730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950" spc="-55" dirty="0">
                          <a:latin typeface="Courier New"/>
                          <a:cs typeface="Courier New"/>
                        </a:rPr>
                        <a:t>4.049,21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 algn="r">
                        <a:lnSpc>
                          <a:spcPct val="100000"/>
                        </a:lnSpc>
                        <a:spcBef>
                          <a:spcPts val="464"/>
                        </a:spcBef>
                      </a:pPr>
                      <a:r>
                        <a:rPr sz="850" spc="-20" dirty="0">
                          <a:latin typeface="Arial MT"/>
                          <a:cs typeface="Arial MT"/>
                        </a:rPr>
                        <a:t>g,gg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59054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0" algn="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950" spc="-45" dirty="0">
                          <a:latin typeface="Arial Black"/>
                          <a:cs typeface="Arial Black"/>
                        </a:rPr>
                        <a:t>4,049,Z1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609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145" algn="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950" spc="-45" dirty="0">
                          <a:latin typeface="Arial Black"/>
                          <a:cs typeface="Arial Black"/>
                        </a:rPr>
                        <a:t>4.049,21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609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90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673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3990"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950" spc="-50" dirty="0">
                          <a:latin typeface="Arial MT"/>
                          <a:cs typeface="Arial MT"/>
                        </a:rPr>
                        <a:t>Nateriais</a:t>
                      </a:r>
                      <a:r>
                        <a:rPr sz="95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7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950" spc="-9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0" dirty="0">
                          <a:latin typeface="Arial MT"/>
                          <a:cs typeface="Arial MT"/>
                        </a:rPr>
                        <a:t>Pinbira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9845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50" spc="-65" dirty="0">
                          <a:latin typeface="Courier New"/>
                          <a:cs typeface="Courier New"/>
                        </a:rPr>
                        <a:t>3.572.77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950" spc="-20" dirty="0">
                          <a:latin typeface="Arial MT"/>
                          <a:cs typeface="Arial MT"/>
                        </a:rPr>
                        <a:t>0.00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115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50" spc="-55" dirty="0">
                          <a:latin typeface="Arial Black"/>
                          <a:cs typeface="Arial Black"/>
                        </a:rPr>
                        <a:t>3,572,77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115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50" spc="-60" dirty="0">
                          <a:latin typeface="Arial Black"/>
                          <a:cs typeface="Arial Black"/>
                        </a:rPr>
                        <a:t>3.572,77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8100" algn="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900" spc="-20" dirty="0">
                          <a:latin typeface="Arial MT"/>
                          <a:cs typeface="Arial MT"/>
                        </a:rPr>
                        <a:t>0.00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333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1310">
                <a:tc>
                  <a:txBody>
                    <a:bodyPr/>
                    <a:lstStyle/>
                    <a:p>
                      <a:pPr marL="57785">
                        <a:lnSpc>
                          <a:spcPts val="1080"/>
                        </a:lnSpc>
                        <a:spcBef>
                          <a:spcPts val="125"/>
                        </a:spcBef>
                      </a:pPr>
                      <a:r>
                        <a:rPr sz="950" spc="-45" dirty="0">
                          <a:latin typeface="Arial MT"/>
                          <a:cs typeface="Arial MT"/>
                        </a:rPr>
                        <a:t>Nateriais</a:t>
                      </a:r>
                      <a:r>
                        <a:rPr sz="95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50" dirty="0">
                          <a:latin typeface="Arial MT"/>
                          <a:cs typeface="Arial MT"/>
                        </a:rPr>
                        <a:t>oldaticos</a:t>
                      </a:r>
                      <a:r>
                        <a:rPr sz="95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50" dirty="0">
                          <a:latin typeface="Arial MT"/>
                          <a:cs typeface="Arial MT"/>
                        </a:rPr>
                        <a:t>e</a:t>
                      </a:r>
                      <a:endParaRPr sz="950">
                        <a:latin typeface="Arial MT"/>
                        <a:cs typeface="Arial MT"/>
                      </a:endParaRPr>
                    </a:p>
                    <a:p>
                      <a:pPr marL="58419">
                        <a:lnSpc>
                          <a:spcPts val="1019"/>
                        </a:lnSpc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Padagóg\cos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587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225" algn="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950" spc="-10" dirty="0">
                          <a:latin typeface="Courier New"/>
                          <a:cs typeface="Courier New"/>
                        </a:rPr>
                        <a:t>2l0l,f3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7620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950" spc="-20" dirty="0">
                          <a:latin typeface="Arial MT"/>
                          <a:cs typeface="Arial MT"/>
                        </a:rPr>
                        <a:t>0,00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730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9845" algn="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950" spc="-55" dirty="0">
                          <a:latin typeface="Arial Black"/>
                          <a:cs typeface="Arial Black"/>
                        </a:rPr>
                        <a:t>2.101,53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730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950" spc="-55" dirty="0">
                          <a:latin typeface="Arial Black"/>
                          <a:cs typeface="Arial Black"/>
                        </a:rPr>
                        <a:t>2.101,53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730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950" spc="-20" dirty="0">
                          <a:latin typeface="Arial MT"/>
                          <a:cs typeface="Arial MT"/>
                        </a:rPr>
                        <a:t>0,0ß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730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1465">
                <a:tc>
                  <a:txBody>
                    <a:bodyPr/>
                    <a:lstStyle/>
                    <a:p>
                      <a:pPr marL="65405" marR="73660" indent="-1905">
                        <a:lnSpc>
                          <a:spcPts val="990"/>
                        </a:lnSpc>
                        <a:spcBef>
                          <a:spcPts val="165"/>
                        </a:spcBef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Naterials </a:t>
                      </a:r>
                      <a:r>
                        <a:rPr sz="950" spc="-65" dirty="0">
                          <a:latin typeface="Arial MT"/>
                          <a:cs typeface="Arial MT"/>
                        </a:rPr>
                        <a:t>pedagóglcosArlnquedos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145" algn="r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sz="900" spc="-20" dirty="0">
                          <a:latin typeface="Arial MT"/>
                          <a:cs typeface="Arial MT"/>
                        </a:rPr>
                        <a:t>0,00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64769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875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950" spc="-20" dirty="0">
                          <a:latin typeface="Arial MT"/>
                          <a:cs typeface="Arial MT"/>
                        </a:rPr>
                        <a:t>0,00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6413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115" algn="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850" spc="-20" dirty="0">
                          <a:latin typeface="Arial MT"/>
                          <a:cs typeface="Arial MT"/>
                        </a:rPr>
                        <a:t>0,00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7112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4945"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50" spc="-65" dirty="0">
                          <a:latin typeface="Arial MT"/>
                          <a:cs typeface="Arial MT"/>
                        </a:rPr>
                        <a:t>Nedlcina</a:t>
                      </a:r>
                      <a:r>
                        <a:rPr sz="950" spc="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90" dirty="0">
                          <a:latin typeface="Arial MT"/>
                          <a:cs typeface="Arial MT"/>
                        </a:rPr>
                        <a:t>do</a:t>
                      </a:r>
                      <a:r>
                        <a:rPr sz="95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0" dirty="0">
                          <a:latin typeface="Arial MT"/>
                          <a:cs typeface="Arial MT"/>
                        </a:rPr>
                        <a:t>Trabałho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1587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6034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1.506.53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1270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510" algn="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850" spc="-20" dirty="0">
                          <a:latin typeface="Arial MT"/>
                          <a:cs typeface="Arial MT"/>
                        </a:rPr>
                        <a:t>D,0O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2540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685" algn="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1.506.53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8415" algn="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1.506.53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4925" algn="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950" spc="-20" dirty="0">
                          <a:latin typeface="Arial MT"/>
                          <a:cs typeface="Arial MT"/>
                        </a:rPr>
                        <a:t>uesa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0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50" spc="-20" dirty="0">
                          <a:latin typeface="Arial MT"/>
                          <a:cs typeface="Arial MT"/>
                        </a:rPr>
                        <a:t>0,00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79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900" spc="-20" dirty="0">
                          <a:latin typeface="Arial MT"/>
                          <a:cs typeface="Arial MT"/>
                        </a:rPr>
                        <a:t>0,0ô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795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795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uobillãrîos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0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spc="-20" dirty="0">
                          <a:latin typeface="Arial MT"/>
                          <a:cs typeface="Arial MT"/>
                        </a:rPr>
                        <a:t>0,00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240" algn="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900" spc="-20" dirty="0">
                          <a:latin typeface="Arial MT"/>
                          <a:cs typeface="Arial MT"/>
                        </a:rPr>
                        <a:t>0,0B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762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970" algn="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900" spc="-20" dirty="0">
                          <a:latin typeface="Arial MT"/>
                          <a:cs typeface="Arial MT"/>
                        </a:rPr>
                        <a:t>0,00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762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620" algn="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900" spc="-20" dirty="0">
                          <a:latin typeface="Arial MT"/>
                          <a:cs typeface="Arial MT"/>
                        </a:rPr>
                        <a:t>ß,00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762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7465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50" spc="-20" dirty="0">
                          <a:latin typeface="Arial MT"/>
                          <a:cs typeface="Arial MT"/>
                        </a:rPr>
                        <a:t>D.DO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marL="6413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900" spc="-75" dirty="0">
                          <a:latin typeface="Arial MT"/>
                          <a:cs typeface="Arial MT"/>
                        </a:rPr>
                        <a:t>Pis</a:t>
                      </a:r>
                      <a:r>
                        <a:rPr sz="9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s/</a:t>
                      </a:r>
                      <a:r>
                        <a:rPr sz="900" spc="-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5" dirty="0">
                          <a:latin typeface="Arial MT"/>
                          <a:cs typeface="Arial MT"/>
                        </a:rPr>
                        <a:t>13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Salźrlo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685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334,32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97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850" spc="-20" dirty="0">
                          <a:latin typeface="Arial MT"/>
                          <a:cs typeface="Arial MT"/>
                        </a:rPr>
                        <a:t>0,00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165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780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334,32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510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334,32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195" algn="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85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850">
                        <a:latin typeface="Arial Black"/>
                        <a:cs typeface="Arial Black"/>
                      </a:endParaRPr>
                    </a:p>
                  </a:txBody>
                  <a:tcPr marL="0" marR="0" marT="1397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6413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900" spc="-110" dirty="0">
                          <a:latin typeface="Arial MT"/>
                          <a:cs typeface="Arial MT"/>
                        </a:rPr>
                        <a:t>PIS</a:t>
                      </a:r>
                      <a:r>
                        <a:rPr sz="9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sfsatérios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762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2.767,31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90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2.767,31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2.767.31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9845" algn="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50" spc="-20" dirty="0">
                          <a:latin typeface="Arial Black"/>
                          <a:cs typeface="Arial Black"/>
                        </a:rPr>
                        <a:t>0.00</a:t>
                      </a:r>
                      <a:endParaRPr sz="850">
                        <a:latin typeface="Arial Black"/>
                        <a:cs typeface="Arial Black"/>
                      </a:endParaRPr>
                    </a:p>
                  </a:txBody>
                  <a:tcPr marL="0" marR="0" marT="1968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240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spc="-90" dirty="0">
                          <a:latin typeface="Arial MT"/>
                          <a:cs typeface="Arial MT"/>
                        </a:rPr>
                        <a:t>Professor</a:t>
                      </a:r>
                      <a:r>
                        <a:rPr sz="950" spc="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60" dirty="0">
                          <a:latin typeface="Arial MT"/>
                          <a:cs typeface="Arial MT"/>
                        </a:rPr>
                        <a:t>(a)</a:t>
                      </a:r>
                      <a:r>
                        <a:rPr sz="95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dirty="0">
                          <a:latin typeface="Arial MT"/>
                          <a:cs typeface="Arial MT"/>
                        </a:rPr>
                        <a:t>I</a:t>
                      </a:r>
                      <a:r>
                        <a:rPr sz="950" spc="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0" dirty="0">
                          <a:latin typeface="Arial MT"/>
                          <a:cs typeface="Arial MT"/>
                        </a:rPr>
                        <a:t>(falha)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225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156.455,16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160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50" spc="-20" dirty="0">
                          <a:latin typeface="Arial MT"/>
                          <a:cs typeface="Arial MT"/>
                        </a:rPr>
                        <a:t>0,00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780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156.4Ț5,16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0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156.455,16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850" spc="-20" dirty="0">
                          <a:latin typeface="Arial MT"/>
                          <a:cs typeface="Arial MT"/>
                        </a:rPr>
                        <a:t>0.00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1397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marL="69850">
                        <a:lnSpc>
                          <a:spcPts val="1100"/>
                        </a:lnSpc>
                      </a:pPr>
                      <a:r>
                        <a:rPr sz="950" spc="-105" dirty="0">
                          <a:latin typeface="Arial MT"/>
                          <a:cs typeface="Arial MT"/>
                        </a:rPr>
                        <a:t>Recarga</a:t>
                      </a:r>
                      <a:r>
                        <a:rPr sz="950" spc="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7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95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50" dirty="0">
                          <a:latin typeface="Arial MT"/>
                          <a:cs typeface="Arial MT"/>
                        </a:rPr>
                        <a:t>Extlntor</a:t>
                      </a:r>
                      <a:r>
                        <a:rPr sz="950" spc="-25" dirty="0">
                          <a:latin typeface="Arial MT"/>
                          <a:cs typeface="Arial MT"/>
                        </a:rPr>
                        <a:t> Pj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780" algn="r">
                        <a:lnSpc>
                          <a:spcPts val="1100"/>
                        </a:lnSpc>
                      </a:pPr>
                      <a:r>
                        <a:rPr sz="950" spc="-10" dirty="0">
                          <a:latin typeface="Arial Black"/>
                          <a:cs typeface="Arial Black"/>
                        </a:rPr>
                        <a:t>425,00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0320" algn="r">
                        <a:lnSpc>
                          <a:spcPts val="1125"/>
                        </a:lnSpc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0,0fł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35" algn="r">
                        <a:lnSpc>
                          <a:spcPts val="1125"/>
                        </a:lnSpc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435,00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35" algn="r">
                        <a:lnSpc>
                          <a:spcPts val="1125"/>
                        </a:lnSpc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425,00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2384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900" spc="-20" dirty="0">
                          <a:latin typeface="Arial MT"/>
                          <a:cs typeface="Arial MT"/>
                        </a:rPr>
                        <a:t>0,00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303530">
                <a:tc>
                  <a:txBody>
                    <a:bodyPr/>
                    <a:lstStyle/>
                    <a:p>
                      <a:pPr marL="73025" marR="387985" indent="-3810">
                        <a:lnSpc>
                          <a:spcPts val="950"/>
                        </a:lnSpc>
                        <a:spcBef>
                          <a:spcPts val="175"/>
                        </a:spcBef>
                      </a:pPr>
                      <a:r>
                        <a:rPr sz="950" spc="-105" dirty="0">
                          <a:latin typeface="Arial MT"/>
                          <a:cs typeface="Arial MT"/>
                        </a:rPr>
                        <a:t>Recarga</a:t>
                      </a:r>
                      <a:r>
                        <a:rPr sz="950" spc="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80" dirty="0">
                          <a:latin typeface="Arial MT"/>
                          <a:cs typeface="Arial MT"/>
                        </a:rPr>
                        <a:t>Tanner</a:t>
                      </a:r>
                      <a:r>
                        <a:rPr sz="95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50" dirty="0">
                          <a:latin typeface="Arial MT"/>
                          <a:cs typeface="Arial MT"/>
                        </a:rPr>
                        <a:t>e </a:t>
                      </a:r>
                      <a:r>
                        <a:rPr sz="950" spc="-10" dirty="0">
                          <a:latin typeface="Arial MT"/>
                          <a:cs typeface="Arial MT"/>
                        </a:rPr>
                        <a:t>Cartucftos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319,9O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58419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525" algn="r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900" spc="-20" dirty="0">
                          <a:latin typeface="Arial MT"/>
                          <a:cs typeface="Arial MT"/>
                        </a:rPr>
                        <a:t>o,00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673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80" algn="r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319,90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64769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15" algn="r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950" spc="-10" dirty="0">
                          <a:latin typeface="Courier New"/>
                          <a:cs typeface="Courier New"/>
                        </a:rPr>
                        <a:t>319.90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673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115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0,0D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6413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309245">
                <a:tc>
                  <a:txBody>
                    <a:bodyPr/>
                    <a:lstStyle/>
                    <a:p>
                      <a:pPr marL="69850">
                        <a:lnSpc>
                          <a:spcPts val="1055"/>
                        </a:lnSpc>
                      </a:pPr>
                      <a:r>
                        <a:rPr sz="950" spc="-130" dirty="0">
                          <a:latin typeface="Arial MT"/>
                          <a:cs typeface="Arial MT"/>
                        </a:rPr>
                        <a:t>RœclsBo</a:t>
                      </a:r>
                      <a:r>
                        <a:rPr sz="950" spc="1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70" dirty="0">
                          <a:latin typeface="Arial MT"/>
                          <a:cs typeface="Arial MT"/>
                        </a:rPr>
                        <a:t>Contratual</a:t>
                      </a:r>
                      <a:r>
                        <a:rPr sz="950" spc="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50" dirty="0">
                          <a:latin typeface="Arial MT"/>
                          <a:cs typeface="Arial MT"/>
                        </a:rPr>
                        <a:t>-</a:t>
                      </a:r>
                      <a:endParaRPr sz="950">
                        <a:latin typeface="Arial MT"/>
                        <a:cs typeface="Arial MT"/>
                      </a:endParaRPr>
                    </a:p>
                    <a:p>
                      <a:pPr marL="64769">
                        <a:lnSpc>
                          <a:spcPts val="975"/>
                        </a:lnSpc>
                      </a:pPr>
                      <a:r>
                        <a:rPr sz="850" spc="-90" dirty="0">
                          <a:latin typeface="Arial MT"/>
                          <a:cs typeface="Arial MT"/>
                        </a:rPr>
                        <a:t>TRCT</a:t>
                      </a:r>
                      <a:r>
                        <a:rPr sz="85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-10" dirty="0">
                          <a:latin typeface="Arial MT"/>
                          <a:cs typeface="Arial MT"/>
                        </a:rPr>
                        <a:t>(folha)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510" algn="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27.855,24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609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950" spc="-25" dirty="0">
                          <a:latin typeface="Courier New"/>
                          <a:cs typeface="Courier New"/>
                        </a:rPr>
                        <a:t>000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609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240" algn="r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27.Bs5,24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673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240" algn="r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27.855,24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673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195" algn="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90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736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67945">
                        <a:lnSpc>
                          <a:spcPts val="1100"/>
                        </a:lnSpc>
                      </a:pPr>
                      <a:r>
                        <a:rPr sz="950" spc="-95" dirty="0">
                          <a:latin typeface="Arial MT"/>
                          <a:cs typeface="Arial MT"/>
                        </a:rPr>
                        <a:t>Segurança</a:t>
                      </a:r>
                      <a:r>
                        <a:rPr sz="950" spc="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70" dirty="0">
                          <a:latin typeface="Arial MT"/>
                          <a:cs typeface="Arial MT"/>
                        </a:rPr>
                        <a:t>do</a:t>
                      </a:r>
                      <a:r>
                        <a:rPr sz="950" spc="-75" dirty="0">
                          <a:latin typeface="Arial MT"/>
                          <a:cs typeface="Arial MT"/>
                        </a:rPr>
                        <a:t> Trabalho</a:t>
                      </a:r>
                      <a:r>
                        <a:rPr sz="95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25" dirty="0">
                          <a:latin typeface="Arial MT"/>
                          <a:cs typeface="Arial MT"/>
                        </a:rPr>
                        <a:t>Pj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160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850" spc="-20" dirty="0">
                          <a:latin typeface="Arial MT"/>
                          <a:cs typeface="Arial MT"/>
                        </a:rPr>
                        <a:t>0.00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444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ts val="1110"/>
                        </a:lnSpc>
                      </a:pPr>
                      <a:r>
                        <a:rPr sz="1000" spc="-20" dirty="0">
                          <a:latin typeface="Arial MT"/>
                          <a:cs typeface="Arial MT"/>
                        </a:rPr>
                        <a:t>0,o0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900" spc="-20" dirty="0">
                          <a:latin typeface="Arial MT"/>
                          <a:cs typeface="Arial MT"/>
                        </a:rPr>
                        <a:t>0,õ0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25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900" spc="-25" dirty="0">
                          <a:latin typeface="Arial MT"/>
                          <a:cs typeface="Arial MT"/>
                        </a:rPr>
                        <a:t>dÖ0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115" algn="r">
                        <a:lnSpc>
                          <a:spcPts val="1100"/>
                        </a:lnSpc>
                      </a:pPr>
                      <a:r>
                        <a:rPr sz="950" i="1" spc="-20" dirty="0">
                          <a:latin typeface="Arial"/>
                          <a:cs typeface="Arial"/>
                        </a:rPr>
                        <a:t>o,oo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950" spc="-65" dirty="0">
                          <a:latin typeface="Arial MT"/>
                          <a:cs typeface="Arial MT"/>
                        </a:rPr>
                        <a:t>servfços</a:t>
                      </a:r>
                      <a:r>
                        <a:rPr sz="950" spc="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85" dirty="0">
                          <a:latin typeface="Arial MT"/>
                          <a:cs typeface="Arial MT"/>
                        </a:rPr>
                        <a:t>Contãbeis</a:t>
                      </a:r>
                      <a:r>
                        <a:rPr sz="95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25" dirty="0">
                          <a:latin typeface="Arial MT"/>
                          <a:cs typeface="Arial MT"/>
                        </a:rPr>
                        <a:t>Pj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1270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850" spc="-20" dirty="0">
                          <a:latin typeface="Arial MT"/>
                          <a:cs typeface="Arial MT"/>
                        </a:rPr>
                        <a:t>0,00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317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240" algn="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3.880,25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2540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510" algn="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3.B80,25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2540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9209" algn="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2476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68275">
                <a:tc>
                  <a:txBody>
                    <a:bodyPr/>
                    <a:lstStyle/>
                    <a:p>
                      <a:pPr marL="73660">
                        <a:lnSpc>
                          <a:spcPts val="1100"/>
                        </a:lnSpc>
                      </a:pPr>
                      <a:r>
                        <a:rPr sz="950" spc="-80" dirty="0">
                          <a:latin typeface="Arial MT"/>
                          <a:cs typeface="Arial MT"/>
                        </a:rPr>
                        <a:t>Serviços</a:t>
                      </a:r>
                      <a:r>
                        <a:rPr sz="95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7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950" spc="-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70" dirty="0">
                          <a:latin typeface="Arial MT"/>
                          <a:cs typeface="Arial MT"/>
                        </a:rPr>
                        <a:t>Pintura</a:t>
                      </a:r>
                      <a:r>
                        <a:rPr sz="950" spc="-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25" dirty="0">
                          <a:latin typeface="Arial MT"/>
                          <a:cs typeface="Arial MT"/>
                        </a:rPr>
                        <a:t>Pj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780" algn="r">
                        <a:lnSpc>
                          <a:spcPts val="1125"/>
                        </a:lnSpc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28.20D,O0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620" algn="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850" spc="-20" dirty="0">
                          <a:latin typeface="Arial MT"/>
                          <a:cs typeface="Arial MT"/>
                        </a:rPr>
                        <a:t>0.00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1397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 algn="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850" spc="-10" dirty="0">
                          <a:latin typeface="Arial MT"/>
                          <a:cs typeface="Arial MT"/>
                        </a:rPr>
                        <a:t>28.2D0,0D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1397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35" algn="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850" spc="-10" dirty="0">
                          <a:latin typeface="Arial MT"/>
                          <a:cs typeface="Arial MT"/>
                        </a:rPr>
                        <a:t>2B.200,00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1397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9209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0.00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950" spc="-75" dirty="0">
                          <a:latin typeface="Arial MT"/>
                          <a:cs typeface="Arial MT"/>
                        </a:rPr>
                        <a:t>Servlços</a:t>
                      </a:r>
                      <a:r>
                        <a:rPr sz="95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7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950" spc="-8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65" dirty="0">
                          <a:latin typeface="Arial MT"/>
                          <a:cs typeface="Arial MT"/>
                        </a:rPr>
                        <a:t>Serralheria</a:t>
                      </a:r>
                      <a:r>
                        <a:rPr sz="950" spc="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25" dirty="0">
                          <a:latin typeface="Arial MT"/>
                          <a:cs typeface="Arial MT"/>
                        </a:rPr>
                        <a:t>Pj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97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850" spc="-20" dirty="0">
                          <a:latin typeface="Arial Black"/>
                          <a:cs typeface="Arial Black"/>
                        </a:rPr>
                        <a:t>0,0D</a:t>
                      </a:r>
                      <a:endParaRPr sz="850">
                        <a:latin typeface="Arial Black"/>
                        <a:cs typeface="Arial Black"/>
                      </a:endParaRPr>
                    </a:p>
                  </a:txBody>
                  <a:tcPr marL="0" marR="0" marT="228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16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50" spc="-20" dirty="0">
                          <a:latin typeface="Arial MT"/>
                          <a:cs typeface="Arial MT"/>
                        </a:rPr>
                        <a:t>0.00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1587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" algn="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850" spc="-20" dirty="0">
                          <a:latin typeface="Arial MT"/>
                          <a:cs typeface="Arial MT"/>
                        </a:rPr>
                        <a:t>0,00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317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620" algn="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850" spc="-20" dirty="0">
                          <a:latin typeface="Arial MT"/>
                          <a:cs typeface="Arial MT"/>
                        </a:rPr>
                        <a:t>0,00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317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50" spc="-20" dirty="0">
                          <a:latin typeface="Arial MT"/>
                          <a:cs typeface="Arial MT"/>
                        </a:rPr>
                        <a:t>0.00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1587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0" dirty="0">
                          <a:latin typeface="Arial MT"/>
                          <a:cs typeface="Arial MT"/>
                        </a:rPr>
                        <a:t>Serviços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5" dirty="0">
                          <a:latin typeface="Arial MT"/>
                          <a:cs typeface="Arial MT"/>
                        </a:rPr>
                        <a:t>Gráficos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PJ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65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950" spc="-20" dirty="0">
                          <a:latin typeface="Arial MT"/>
                          <a:cs typeface="Arial MT"/>
                        </a:rPr>
                        <a:t>0,o0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800" spc="-20" dirty="0">
                          <a:latin typeface="Arial MT"/>
                          <a:cs typeface="Arial MT"/>
                        </a:rPr>
                        <a:t>0,0õ</a:t>
                      </a:r>
                      <a:endParaRPr sz="800">
                        <a:latin typeface="Arial MT"/>
                        <a:cs typeface="Arial MT"/>
                      </a:endParaRPr>
                    </a:p>
                  </a:txBody>
                  <a:tcPr marL="0" marR="0" marT="317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620" algn="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850" spc="-20" dirty="0">
                          <a:latin typeface="Arial MT"/>
                          <a:cs typeface="Arial MT"/>
                        </a:rPr>
                        <a:t>0,00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2540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850" spc="-20" dirty="0">
                          <a:latin typeface="Arial MT"/>
                          <a:cs typeface="Arial MT"/>
                        </a:rPr>
                        <a:t>0,00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2540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794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850" spc="-20" dirty="0">
                          <a:latin typeface="Arial Black"/>
                          <a:cs typeface="Arial Black"/>
                        </a:rPr>
                        <a:t>0.00</a:t>
                      </a:r>
                      <a:endParaRPr sz="850">
                        <a:latin typeface="Arial Black"/>
                        <a:cs typeface="Arial Black"/>
                      </a:endParaRPr>
                    </a:p>
                  </a:txBody>
                  <a:tcPr marL="0" marR="0" marT="349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94945"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950" spc="-75" dirty="0">
                          <a:latin typeface="Arial MT"/>
                          <a:cs typeface="Arial MT"/>
                        </a:rPr>
                        <a:t>Teiefone</a:t>
                      </a:r>
                      <a:r>
                        <a:rPr sz="95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55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950" spc="-1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0" dirty="0">
                          <a:latin typeface="Arial MT"/>
                          <a:cs typeface="Arial MT"/>
                        </a:rPr>
                        <a:t>Internet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3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a95,80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620" algn="r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850" spc="-20" dirty="0">
                          <a:latin typeface="Arial MT"/>
                          <a:cs typeface="Arial MT"/>
                        </a:rPr>
                        <a:t>0.00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2857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795" algn="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895,80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795" algn="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895.80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6670" algn="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950" spc="-20" dirty="0">
                          <a:latin typeface="Arial MT"/>
                          <a:cs typeface="Arial MT"/>
                        </a:rPr>
                        <a:t>0,00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2476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70485">
                        <a:lnSpc>
                          <a:spcPts val="1100"/>
                        </a:lnSpc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Transportes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875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90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444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240" algn="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900" spc="-20" dirty="0">
                          <a:latin typeface="Arial MT"/>
                          <a:cs typeface="Arial MT"/>
                        </a:rPr>
                        <a:t>0,00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762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620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50" spc="-20" dirty="0">
                          <a:latin typeface="Arial MT"/>
                          <a:cs typeface="Arial MT"/>
                        </a:rPr>
                        <a:t>o,00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160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50" spc="-20" dirty="0">
                          <a:latin typeface="Arial MT"/>
                          <a:cs typeface="Arial MT"/>
                        </a:rPr>
                        <a:t>o,D0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2384" algn="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800" spc="-20" dirty="0">
                          <a:latin typeface="Arial MT"/>
                          <a:cs typeface="Arial MT"/>
                        </a:rPr>
                        <a:t>0.00</a:t>
                      </a:r>
                      <a:endParaRPr sz="800">
                        <a:latin typeface="Arial MT"/>
                        <a:cs typeface="Arial MT"/>
                      </a:endParaRPr>
                    </a:p>
                  </a:txBody>
                  <a:tcPr marL="0" marR="0" marT="317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marL="71120">
                        <a:lnSpc>
                          <a:spcPts val="1055"/>
                        </a:lnSpc>
                      </a:pPr>
                      <a:r>
                        <a:rPr sz="950" spc="-60" dirty="0">
                          <a:latin typeface="Arial MT"/>
                          <a:cs typeface="Arial MT"/>
                        </a:rPr>
                        <a:t>unlfcrme,TecIdos</a:t>
                      </a:r>
                      <a:r>
                        <a:rPr sz="9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50" dirty="0">
                          <a:latin typeface="Arial MT"/>
                          <a:cs typeface="Arial MT"/>
                        </a:rPr>
                        <a:t>e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525" algn="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900" b="1" spc="-10" dirty="0">
                          <a:latin typeface="Times New Roman"/>
                          <a:cs typeface="Times New Roman"/>
                        </a:rPr>
                        <a:t>495,00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58419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 algn="r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90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61594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810" algn="r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495,00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673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795" algn="r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495.00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673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900" spc="-20" dirty="0">
                          <a:latin typeface="Arial MT"/>
                          <a:cs typeface="Arial MT"/>
                        </a:rPr>
                        <a:t>0,00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7937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950" spc="-75" dirty="0">
                          <a:latin typeface="Arial MT"/>
                          <a:cs typeface="Arial MT"/>
                        </a:rPr>
                        <a:t>Utensílios</a:t>
                      </a:r>
                      <a:r>
                        <a:rPr sz="950" spc="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7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95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0" dirty="0">
                          <a:latin typeface="Arial MT"/>
                          <a:cs typeface="Arial MT"/>
                        </a:rPr>
                        <a:t>Cazłnha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78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1.478.92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1270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97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1270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97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1.47B,93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1587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875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1.478,93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2384" algn="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900" spc="-20" dirty="0">
                          <a:latin typeface="Arial MT"/>
                          <a:cs typeface="Arial MT"/>
                        </a:rPr>
                        <a:t>0,00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3746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marL="73025">
                        <a:lnSpc>
                          <a:spcPts val="1080"/>
                        </a:lnSpc>
                      </a:pPr>
                      <a:r>
                        <a:rPr sz="950" spc="-75" dirty="0">
                          <a:latin typeface="Arial MT"/>
                          <a:cs typeface="Arial MT"/>
                        </a:rPr>
                        <a:t>Vale</a:t>
                      </a:r>
                      <a:r>
                        <a:rPr sz="95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0" dirty="0">
                          <a:latin typeface="Arial MT"/>
                          <a:cs typeface="Arial MT"/>
                        </a:rPr>
                        <a:t>AlłmentaçBo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685" algn="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13.140,D0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609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0" algn="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900" spc="-20" dirty="0">
                          <a:latin typeface="Arial Black"/>
                          <a:cs typeface="Arial Black"/>
                        </a:rPr>
                        <a:t>0.00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7048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0955" algn="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900" spc="-10" dirty="0">
                          <a:latin typeface="Arial Black"/>
                          <a:cs typeface="Arial Black"/>
                        </a:rPr>
                        <a:t>I3.14D.00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736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8415" algn="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900" spc="-35" dirty="0">
                          <a:latin typeface="Arial Black"/>
                          <a:cs typeface="Arial Black"/>
                        </a:rPr>
                        <a:t>13.140,00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736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94945">
                <a:tc>
                  <a:txBody>
                    <a:bodyPr/>
                    <a:lstStyle/>
                    <a:p>
                      <a:pPr marL="73025">
                        <a:lnSpc>
                          <a:spcPts val="1055"/>
                        </a:lnSpc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Venülador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850" spc="-10" dirty="0">
                          <a:latin typeface="Arial MT"/>
                          <a:cs typeface="Arial MT"/>
                        </a:rPr>
                        <a:t>508.01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762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620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50" spc="-20" dirty="0">
                          <a:latin typeface="Arial MT"/>
                          <a:cs typeface="Arial MT"/>
                        </a:rPr>
                        <a:t>0,00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255" algn="r">
                        <a:lnSpc>
                          <a:spcPts val="1125"/>
                        </a:lnSpc>
                      </a:pPr>
                      <a:r>
                        <a:rPr sz="950" b="1" spc="-10" dirty="0">
                          <a:latin typeface="Courier New"/>
                          <a:cs typeface="Courier New"/>
                        </a:rPr>
                        <a:t>50801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9209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0.00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1587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55646" y="33049"/>
            <a:ext cx="0" cy="6199505"/>
          </a:xfrm>
          <a:custGeom>
            <a:avLst/>
            <a:gdLst/>
            <a:ahLst/>
            <a:cxnLst/>
            <a:rect l="l" t="t" r="r" b="b"/>
            <a:pathLst>
              <a:path h="6199505">
                <a:moveTo>
                  <a:pt x="0" y="6199270"/>
                </a:moveTo>
                <a:lnTo>
                  <a:pt x="0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5803" y="6229310"/>
            <a:ext cx="0" cy="4328795"/>
          </a:xfrm>
          <a:custGeom>
            <a:avLst/>
            <a:gdLst/>
            <a:ahLst/>
            <a:cxnLst/>
            <a:rect l="l" t="t" r="r" b="b"/>
            <a:pathLst>
              <a:path h="4328795">
                <a:moveTo>
                  <a:pt x="0" y="4328359"/>
                </a:moveTo>
                <a:lnTo>
                  <a:pt x="0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06040" y="213522"/>
            <a:ext cx="0" cy="9917430"/>
          </a:xfrm>
          <a:custGeom>
            <a:avLst/>
            <a:gdLst/>
            <a:ahLst/>
            <a:cxnLst/>
            <a:rect l="l" t="t" r="r" b="b"/>
            <a:pathLst>
              <a:path h="9917430">
                <a:moveTo>
                  <a:pt x="0" y="9917027"/>
                </a:moveTo>
                <a:lnTo>
                  <a:pt x="0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26331" y="10520071"/>
            <a:ext cx="7300595" cy="0"/>
          </a:xfrm>
          <a:custGeom>
            <a:avLst/>
            <a:gdLst/>
            <a:ahLst/>
            <a:cxnLst/>
            <a:rect l="l" t="t" r="r" b="b"/>
            <a:pathLst>
              <a:path w="7300595">
                <a:moveTo>
                  <a:pt x="0" y="0"/>
                </a:moveTo>
                <a:lnTo>
                  <a:pt x="7300159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4063" y="10489"/>
            <a:ext cx="3354070" cy="0"/>
          </a:xfrm>
          <a:custGeom>
            <a:avLst/>
            <a:gdLst/>
            <a:ahLst/>
            <a:cxnLst/>
            <a:rect l="l" t="t" r="r" b="b"/>
            <a:pathLst>
              <a:path w="3354070">
                <a:moveTo>
                  <a:pt x="0" y="0"/>
                </a:moveTo>
                <a:lnTo>
                  <a:pt x="3353802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9" name="object 9"/>
          <p:cNvGrpSpPr/>
          <p:nvPr/>
        </p:nvGrpSpPr>
        <p:grpSpPr>
          <a:xfrm>
            <a:off x="240631" y="10332078"/>
            <a:ext cx="3450590" cy="27305"/>
            <a:chOff x="240631" y="10332078"/>
            <a:chExt cx="3450590" cy="27305"/>
          </a:xfrm>
        </p:grpSpPr>
        <p:sp>
          <p:nvSpPr>
            <p:cNvPr id="10" name="object 10"/>
            <p:cNvSpPr/>
            <p:nvPr/>
          </p:nvSpPr>
          <p:spPr>
            <a:xfrm>
              <a:off x="240631" y="10351629"/>
              <a:ext cx="1910080" cy="0"/>
            </a:xfrm>
            <a:custGeom>
              <a:avLst/>
              <a:gdLst/>
              <a:ahLst/>
              <a:cxnLst/>
              <a:rect l="l" t="t" r="r" b="b"/>
              <a:pathLst>
                <a:path w="1910080">
                  <a:moveTo>
                    <a:pt x="0" y="0"/>
                  </a:moveTo>
                  <a:lnTo>
                    <a:pt x="1910012" y="0"/>
                  </a:lnTo>
                </a:path>
              </a:pathLst>
            </a:custGeom>
            <a:ln w="15039">
              <a:solidFill>
                <a:srgbClr val="1C1C1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183731" y="10339598"/>
              <a:ext cx="1507490" cy="0"/>
            </a:xfrm>
            <a:custGeom>
              <a:avLst/>
              <a:gdLst/>
              <a:ahLst/>
              <a:cxnLst/>
              <a:rect l="l" t="t" r="r" b="b"/>
              <a:pathLst>
                <a:path w="1507489">
                  <a:moveTo>
                    <a:pt x="0" y="0"/>
                  </a:moveTo>
                  <a:lnTo>
                    <a:pt x="1506955" y="0"/>
                  </a:lnTo>
                </a:path>
              </a:pathLst>
            </a:custGeom>
            <a:ln w="15039">
              <a:solidFill>
                <a:srgbClr val="1C1C1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932447" y="1221167"/>
            <a:ext cx="776605" cy="217170"/>
            <a:chOff x="932447" y="1221167"/>
            <a:chExt cx="776605" cy="217170"/>
          </a:xfrm>
        </p:grpSpPr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32447" y="1221167"/>
              <a:ext cx="776037" cy="90236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10653" y="1347498"/>
              <a:ext cx="619626" cy="90236"/>
            </a:xfrm>
            <a:prstGeom prst="rect">
              <a:avLst/>
            </a:prstGeom>
          </p:spPr>
        </p:pic>
      </p:grpSp>
      <p:pic>
        <p:nvPicPr>
          <p:cNvPr id="15" name="object 1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45958" y="8921376"/>
            <a:ext cx="547437" cy="90236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51973" y="9420686"/>
            <a:ext cx="643689" cy="102268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207795" y="1161008"/>
            <a:ext cx="541421" cy="84221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574758" y="2815350"/>
            <a:ext cx="403057" cy="90236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592806" y="7712202"/>
            <a:ext cx="403057" cy="96252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4782554" y="5396124"/>
            <a:ext cx="1028700" cy="90236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5498433" y="9619207"/>
            <a:ext cx="318836" cy="96252"/>
          </a:xfrm>
          <a:prstGeom prst="rect">
            <a:avLst/>
          </a:prstGeom>
        </p:spPr>
      </p:pic>
      <p:pic>
        <p:nvPicPr>
          <p:cNvPr id="22" name="object 22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2773279" y="2508546"/>
            <a:ext cx="198521" cy="96252"/>
          </a:xfrm>
          <a:prstGeom prst="rect">
            <a:avLst/>
          </a:prstGeom>
        </p:spPr>
      </p:pic>
      <p:pic>
        <p:nvPicPr>
          <p:cNvPr id="23" name="object 23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6725656" y="5829260"/>
            <a:ext cx="204536" cy="90236"/>
          </a:xfrm>
          <a:prstGeom prst="rect">
            <a:avLst/>
          </a:prstGeom>
        </p:spPr>
      </p:pic>
      <p:pic>
        <p:nvPicPr>
          <p:cNvPr id="24" name="object 24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6719640" y="9378575"/>
            <a:ext cx="210552" cy="96252"/>
          </a:xfrm>
          <a:prstGeom prst="rect">
            <a:avLst/>
          </a:prstGeom>
        </p:spPr>
      </p:pic>
      <p:sp>
        <p:nvSpPr>
          <p:cNvPr id="25" name="object 25"/>
          <p:cNvSpPr txBox="1"/>
          <p:nvPr/>
        </p:nvSpPr>
        <p:spPr>
          <a:xfrm>
            <a:off x="6555093" y="9863180"/>
            <a:ext cx="415290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b="1" spc="-135" dirty="0">
                <a:latin typeface="Courier New"/>
                <a:cs typeface="Courier New"/>
              </a:rPr>
              <a:t>Pép.3/4</a:t>
            </a:r>
            <a:endParaRPr sz="950">
              <a:latin typeface="Courier New"/>
              <a:cs typeface="Courier New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239162" y="9934869"/>
            <a:ext cx="199390" cy="1911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050" spc="25" dirty="0">
                <a:latin typeface="Courier New"/>
                <a:cs typeface="Courier New"/>
              </a:rPr>
              <a:t>*+</a:t>
            </a:r>
            <a:endParaRPr sz="105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943602" y="10335086"/>
            <a:ext cx="697831" cy="48126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51685" y="7014371"/>
            <a:ext cx="2352174" cy="114299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451685" y="6472950"/>
            <a:ext cx="2358190" cy="168442"/>
          </a:xfrm>
          <a:prstGeom prst="rect">
            <a:avLst/>
          </a:prstGeom>
        </p:spPr>
      </p:pic>
      <p:sp>
        <p:nvSpPr>
          <p:cNvPr id="5" name="object 5"/>
          <p:cNvSpPr/>
          <p:nvPr/>
        </p:nvSpPr>
        <p:spPr>
          <a:xfrm>
            <a:off x="2634917" y="4859214"/>
            <a:ext cx="2349500" cy="0"/>
          </a:xfrm>
          <a:custGeom>
            <a:avLst/>
            <a:gdLst/>
            <a:ahLst/>
            <a:cxnLst/>
            <a:rect l="l" t="t" r="r" b="b"/>
            <a:pathLst>
              <a:path w="2349500">
                <a:moveTo>
                  <a:pt x="0" y="0"/>
                </a:moveTo>
                <a:lnTo>
                  <a:pt x="2349165" y="0"/>
                </a:lnTo>
              </a:path>
            </a:pathLst>
          </a:custGeom>
          <a:ln w="15039">
            <a:solidFill>
              <a:srgbClr val="646B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329991" y="6767723"/>
            <a:ext cx="1209174" cy="96252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098132" y="1564067"/>
            <a:ext cx="1792705" cy="234615"/>
          </a:xfrm>
          <a:prstGeom prst="rect">
            <a:avLst/>
          </a:prstGeom>
        </p:spPr>
      </p:pic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649705" y="730880"/>
          <a:ext cx="6353810" cy="24041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69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28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98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99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188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2405">
                <a:tc gridSpan="6">
                  <a:txBody>
                    <a:bodyPr/>
                    <a:lstStyle/>
                    <a:p>
                      <a:pPr marR="190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50" spc="-175" dirty="0">
                          <a:solidFill>
                            <a:srgbClr val="444444"/>
                          </a:solidFill>
                          <a:latin typeface="Arial Black"/>
                          <a:cs typeface="Arial Black"/>
                        </a:rPr>
                        <a:t>DEPIONSTRATIVO</a:t>
                      </a:r>
                      <a:r>
                        <a:rPr sz="950" spc="-114" dirty="0">
                          <a:solidFill>
                            <a:srgbClr val="444444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60" dirty="0">
                          <a:solidFill>
                            <a:srgbClr val="444444"/>
                          </a:solidFill>
                          <a:latin typeface="Arial Black"/>
                          <a:cs typeface="Arial Black"/>
                        </a:rPr>
                        <a:t>DAS</a:t>
                      </a:r>
                      <a:r>
                        <a:rPr sz="950" dirty="0">
                          <a:solidFill>
                            <a:srgbClr val="444444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200" dirty="0">
                          <a:solidFill>
                            <a:srgbClr val="3D3D3D"/>
                          </a:solidFill>
                          <a:latin typeface="Arial Black"/>
                          <a:cs typeface="Arial Black"/>
                        </a:rPr>
                        <a:t>DESPESAS</a:t>
                      </a:r>
                      <a:r>
                        <a:rPr sz="950" spc="100" dirty="0">
                          <a:solidFill>
                            <a:srgbClr val="3D3D3D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90" dirty="0">
                          <a:solidFill>
                            <a:srgbClr val="3F3F3F"/>
                          </a:solidFill>
                          <a:latin typeface="Arial Black"/>
                          <a:cs typeface="Arial Black"/>
                        </a:rPr>
                        <a:t>INCORRIDAS</a:t>
                      </a:r>
                      <a:r>
                        <a:rPr sz="950" spc="155" dirty="0">
                          <a:solidFill>
                            <a:srgbClr val="3F3F3F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95" dirty="0">
                          <a:solidFill>
                            <a:srgbClr val="4B4B4B"/>
                          </a:solidFill>
                          <a:latin typeface="Arial Black"/>
                          <a:cs typeface="Arial Black"/>
                        </a:rPr>
                        <a:t>NO</a:t>
                      </a:r>
                      <a:r>
                        <a:rPr sz="950" spc="-15" dirty="0">
                          <a:solidFill>
                            <a:srgbClr val="4B4B4B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60" dirty="0">
                          <a:solidFill>
                            <a:srgbClr val="3F3F3F"/>
                          </a:solidFill>
                          <a:latin typeface="Arial Black"/>
                          <a:cs typeface="Arial Black"/>
                        </a:rPr>
                        <a:t>EXERCICIO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3810" marB="0">
                    <a:lnL w="19050">
                      <a:solidFill>
                        <a:srgbClr val="5B5B5B"/>
                      </a:solidFill>
                      <a:prstDash val="solid"/>
                    </a:lnL>
                    <a:lnR w="19050">
                      <a:solidFill>
                        <a:srgbClr val="5B5B5B"/>
                      </a:solidFill>
                      <a:prstDash val="solid"/>
                    </a:lnR>
                    <a:lnT w="19050">
                      <a:solidFill>
                        <a:srgbClr val="5B5B5B"/>
                      </a:solidFill>
                      <a:prstDash val="solid"/>
                    </a:lnT>
                    <a:lnB w="19050">
                      <a:solidFill>
                        <a:srgbClr val="5B5B5B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01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13690" marR="236220" indent="-62865">
                        <a:lnSpc>
                          <a:spcPts val="950"/>
                        </a:lnSpc>
                      </a:pPr>
                      <a:r>
                        <a:rPr sz="950" spc="-250" dirty="0">
                          <a:solidFill>
                            <a:srgbClr val="414141"/>
                          </a:solidFill>
                          <a:latin typeface="Arial Black"/>
                          <a:cs typeface="Arial Black"/>
                        </a:rPr>
                        <a:t>CAYEGORTA</a:t>
                      </a:r>
                      <a:r>
                        <a:rPr sz="950" spc="185" dirty="0">
                          <a:solidFill>
                            <a:srgbClr val="414141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45" dirty="0">
                          <a:solidFill>
                            <a:srgbClr val="4D4D4D"/>
                          </a:solidFill>
                          <a:latin typeface="Arial Black"/>
                          <a:cs typeface="Arial Black"/>
                        </a:rPr>
                        <a:t>Otf</a:t>
                      </a:r>
                      <a:r>
                        <a:rPr sz="950" spc="-95" dirty="0">
                          <a:solidFill>
                            <a:srgbClr val="4D4D4D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95" dirty="0">
                          <a:solidFill>
                            <a:srgbClr val="424242"/>
                          </a:solidFill>
                          <a:latin typeface="Arial Black"/>
                          <a:cs typeface="Arial Black"/>
                        </a:rPr>
                        <a:t>FINALIDADE </a:t>
                      </a:r>
                      <a:r>
                        <a:rPr sz="950" spc="-190" dirty="0">
                          <a:solidFill>
                            <a:srgbClr val="3D3D3D"/>
                          </a:solidFill>
                          <a:latin typeface="Arial Black"/>
                          <a:cs typeface="Arial Black"/>
                        </a:rPr>
                        <a:t>DA</a:t>
                      </a:r>
                      <a:r>
                        <a:rPr sz="950" spc="-60" dirty="0">
                          <a:solidFill>
                            <a:srgbClr val="3D3D3D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05" dirty="0">
                          <a:solidFill>
                            <a:srgbClr val="464646"/>
                          </a:solidFill>
                          <a:latin typeface="Arial Black"/>
                          <a:cs typeface="Arial Black"/>
                        </a:rPr>
                        <a:t>DESPESA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130175" marB="0">
                    <a:lnL w="19050">
                      <a:solidFill>
                        <a:srgbClr val="5B5B5B"/>
                      </a:solidFill>
                      <a:prstDash val="solid"/>
                    </a:lnL>
                    <a:lnR w="19050">
                      <a:solidFill>
                        <a:srgbClr val="5B5B5B"/>
                      </a:solidFill>
                      <a:prstDash val="solid"/>
                    </a:lnR>
                    <a:lnT w="19050">
                      <a:solidFill>
                        <a:srgbClr val="5B5B5B"/>
                      </a:solidFill>
                      <a:prstDash val="solid"/>
                    </a:lnT>
                    <a:lnB w="19050">
                      <a:solidFill>
                        <a:srgbClr val="5B5B5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67310" marR="52069" indent="-10160" algn="ctr">
                        <a:lnSpc>
                          <a:spcPts val="950"/>
                        </a:lnSpc>
                        <a:spcBef>
                          <a:spcPts val="5"/>
                        </a:spcBef>
                      </a:pPr>
                      <a:r>
                        <a:rPr sz="900" spc="-35" dirty="0">
                          <a:solidFill>
                            <a:srgbClr val="484848"/>
                          </a:solidFill>
                          <a:latin typeface="Arial Black"/>
                          <a:cs typeface="Arial Black"/>
                        </a:rPr>
                        <a:t>DIISPESAS </a:t>
                      </a:r>
                      <a:r>
                        <a:rPr sz="900" spc="-135" dirty="0">
                          <a:solidFill>
                            <a:srgbClr val="444444"/>
                          </a:solidFill>
                          <a:latin typeface="Arial Black"/>
                          <a:cs typeface="Arial Black"/>
                        </a:rPr>
                        <a:t>COMTABILIZADAS</a:t>
                      </a:r>
                      <a:r>
                        <a:rPr sz="900" spc="500" dirty="0">
                          <a:solidFill>
                            <a:srgbClr val="444444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135" dirty="0">
                          <a:solidFill>
                            <a:srgbClr val="494949"/>
                          </a:solidFill>
                          <a:latin typeface="Arial Black"/>
                          <a:cs typeface="Arial Black"/>
                        </a:rPr>
                        <a:t>NESTfi</a:t>
                      </a:r>
                      <a:r>
                        <a:rPr sz="900" spc="40" dirty="0">
                          <a:solidFill>
                            <a:srgbClr val="494949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140" dirty="0">
                          <a:solidFill>
                            <a:srgbClr val="424242"/>
                          </a:solidFill>
                          <a:latin typeface="Arial Black"/>
                          <a:cs typeface="Arial Black"/>
                        </a:rPr>
                        <a:t>EXERCÍCIO</a:t>
                      </a:r>
                      <a:r>
                        <a:rPr sz="900" spc="-20" dirty="0">
                          <a:solidFill>
                            <a:srgbClr val="424242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850" spc="-20" dirty="0">
                          <a:solidFill>
                            <a:srgbClr val="424242"/>
                          </a:solidFill>
                          <a:latin typeface="Arial Black"/>
                          <a:cs typeface="Arial Black"/>
                        </a:rPr>
                        <a:t>(R$)</a:t>
                      </a:r>
                      <a:endParaRPr sz="850">
                        <a:latin typeface="Arial Black"/>
                        <a:cs typeface="Arial Black"/>
                      </a:endParaRPr>
                    </a:p>
                  </a:txBody>
                  <a:tcPr marL="0" marR="0" marT="76835" marB="0">
                    <a:lnL w="19050">
                      <a:solidFill>
                        <a:srgbClr val="5B5B5B"/>
                      </a:solidFill>
                      <a:prstDash val="solid"/>
                    </a:lnL>
                    <a:lnR w="19050">
                      <a:solidFill>
                        <a:srgbClr val="5B5B5B"/>
                      </a:solidFill>
                      <a:prstDash val="solid"/>
                    </a:lnR>
                    <a:lnT w="19050">
                      <a:solidFill>
                        <a:srgbClr val="5B5B5B"/>
                      </a:solidFill>
                      <a:prstDash val="solid"/>
                    </a:lnT>
                    <a:lnB w="19050">
                      <a:solidFill>
                        <a:srgbClr val="5B5B5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8419" marR="64769" indent="10795" algn="ctr">
                        <a:lnSpc>
                          <a:spcPts val="969"/>
                        </a:lnSpc>
                        <a:spcBef>
                          <a:spcPts val="135"/>
                        </a:spcBef>
                      </a:pPr>
                      <a:r>
                        <a:rPr sz="900" spc="-30" dirty="0">
                          <a:solidFill>
                            <a:srgbClr val="3D3D3D"/>
                          </a:solidFill>
                          <a:latin typeface="Arial Black"/>
                          <a:cs typeface="Arial Black"/>
                        </a:rPr>
                        <a:t>DESPESAS </a:t>
                      </a:r>
                      <a:r>
                        <a:rPr sz="900" spc="-160" dirty="0">
                          <a:solidFill>
                            <a:srgbClr val="3F3F3F"/>
                          </a:solidFill>
                          <a:latin typeface="Arial Black"/>
                          <a:cs typeface="Arial Black"/>
                        </a:rPr>
                        <a:t>COMTABIMZADAS</a:t>
                      </a:r>
                      <a:endParaRPr sz="900">
                        <a:latin typeface="Arial Black"/>
                        <a:cs typeface="Arial Black"/>
                      </a:endParaRPr>
                    </a:p>
                    <a:p>
                      <a:pPr algn="ctr">
                        <a:lnSpc>
                          <a:spcPts val="940"/>
                        </a:lnSpc>
                      </a:pPr>
                      <a:r>
                        <a:rPr sz="1150" spc="-375" dirty="0">
                          <a:solidFill>
                            <a:srgbClr val="4D4D4D"/>
                          </a:solidFill>
                          <a:latin typeface="Arial Black"/>
                          <a:cs typeface="Arial Black"/>
                        </a:rPr>
                        <a:t>eus</a:t>
                      </a:r>
                      <a:r>
                        <a:rPr sz="1150" spc="-90" dirty="0">
                          <a:solidFill>
                            <a:srgbClr val="4D4D4D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150" spc="-110" dirty="0">
                          <a:solidFill>
                            <a:srgbClr val="3D3D3D"/>
                          </a:solidFill>
                          <a:latin typeface="Arial Black"/>
                          <a:cs typeface="Arial Black"/>
                        </a:rPr>
                        <a:t>exzncicios</a:t>
                      </a:r>
                      <a:endParaRPr sz="1150">
                        <a:latin typeface="Arial Black"/>
                        <a:cs typeface="Arial Black"/>
                      </a:endParaRPr>
                    </a:p>
                    <a:p>
                      <a:pPr marL="136525" marR="123189" algn="ctr">
                        <a:lnSpc>
                          <a:spcPts val="969"/>
                        </a:lnSpc>
                        <a:spcBef>
                          <a:spcPts val="30"/>
                        </a:spcBef>
                      </a:pPr>
                      <a:r>
                        <a:rPr sz="900" spc="-180" dirty="0">
                          <a:solidFill>
                            <a:srgbClr val="444444"/>
                          </a:solidFill>
                          <a:latin typeface="Arial Black"/>
                          <a:cs typeface="Arial Black"/>
                        </a:rPr>
                        <a:t>AJdTfiMORES</a:t>
                      </a:r>
                      <a:r>
                        <a:rPr sz="900" spc="185" dirty="0">
                          <a:solidFill>
                            <a:srgbClr val="444444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80" dirty="0">
                          <a:solidFill>
                            <a:srgbClr val="575757"/>
                          </a:solidFill>
                          <a:latin typeface="Arial Black"/>
                          <a:cs typeface="Arial Black"/>
                        </a:rPr>
                        <a:t>E </a:t>
                      </a:r>
                      <a:r>
                        <a:rPr sz="900" spc="-165" dirty="0">
                          <a:solidFill>
                            <a:srgbClr val="3D3D3D"/>
                          </a:solidFill>
                          <a:latin typeface="Arial Black"/>
                          <a:cs typeface="Arial Black"/>
                        </a:rPr>
                        <a:t>PAGAS</a:t>
                      </a:r>
                      <a:r>
                        <a:rPr sz="900" spc="125" dirty="0">
                          <a:solidFill>
                            <a:srgbClr val="3D3D3D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110" dirty="0">
                          <a:solidFill>
                            <a:srgbClr val="494949"/>
                          </a:solidFill>
                          <a:latin typeface="Arial Black"/>
                          <a:cs typeface="Arial Black"/>
                        </a:rPr>
                        <a:t>NESTE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17145" marB="0">
                    <a:lnL w="19050">
                      <a:solidFill>
                        <a:srgbClr val="5B5B5B"/>
                      </a:solidFill>
                      <a:prstDash val="solid"/>
                    </a:lnL>
                    <a:lnR w="19050">
                      <a:solidFill>
                        <a:srgbClr val="5B5B5B"/>
                      </a:solidFill>
                      <a:prstDash val="solid"/>
                    </a:lnR>
                    <a:lnT w="19050">
                      <a:solidFill>
                        <a:srgbClr val="5B5B5B"/>
                      </a:solidFill>
                      <a:prstDash val="solid"/>
                    </a:lnT>
                    <a:lnB w="19050">
                      <a:solidFill>
                        <a:srgbClr val="5B5B5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 marR="45085" indent="176530">
                        <a:lnSpc>
                          <a:spcPts val="969"/>
                        </a:lnSpc>
                        <a:spcBef>
                          <a:spcPts val="135"/>
                        </a:spcBef>
                      </a:pPr>
                      <a:r>
                        <a:rPr sz="900" spc="-40" dirty="0">
                          <a:solidFill>
                            <a:srgbClr val="3B3B3B"/>
                          </a:solidFill>
                          <a:latin typeface="Arial Black"/>
                          <a:cs typeface="Arial Black"/>
                        </a:rPr>
                        <a:t>DESPESAS </a:t>
                      </a:r>
                      <a:r>
                        <a:rPr sz="900" spc="-155" dirty="0">
                          <a:solidFill>
                            <a:srgbClr val="424242"/>
                          </a:solidFill>
                          <a:latin typeface="Arial Black"/>
                          <a:cs typeface="Arial Black"/>
                        </a:rPr>
                        <a:t>CONTABTMMDAS</a:t>
                      </a:r>
                      <a:endParaRPr sz="900">
                        <a:latin typeface="Arial Black"/>
                        <a:cs typeface="Arial Black"/>
                      </a:endParaRPr>
                    </a:p>
                    <a:p>
                      <a:pPr marL="58419" algn="ctr">
                        <a:lnSpc>
                          <a:spcPts val="940"/>
                        </a:lnSpc>
                      </a:pPr>
                      <a:r>
                        <a:rPr sz="1150" spc="-275" dirty="0">
                          <a:solidFill>
                            <a:srgbClr val="3B3B3B"/>
                          </a:solidFill>
                          <a:latin typeface="Arial Black"/>
                          <a:cs typeface="Arial Black"/>
                        </a:rPr>
                        <a:t>Esse</a:t>
                      </a:r>
                      <a:endParaRPr sz="1150">
                        <a:latin typeface="Arial Black"/>
                        <a:cs typeface="Arial Black"/>
                      </a:endParaRPr>
                    </a:p>
                    <a:p>
                      <a:pPr marL="118745" marR="125730" indent="41910">
                        <a:lnSpc>
                          <a:spcPts val="969"/>
                        </a:lnSpc>
                        <a:spcBef>
                          <a:spcPts val="30"/>
                        </a:spcBef>
                      </a:pPr>
                      <a:r>
                        <a:rPr sz="900" spc="-150" dirty="0">
                          <a:solidFill>
                            <a:srgbClr val="3D3D3D"/>
                          </a:solidFill>
                          <a:latin typeface="Arial Black"/>
                          <a:cs typeface="Arial Black"/>
                        </a:rPr>
                        <a:t>EXERCÍCIO</a:t>
                      </a:r>
                      <a:r>
                        <a:rPr sz="900" spc="135" dirty="0">
                          <a:solidFill>
                            <a:srgbClr val="3D3D3D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50" dirty="0">
                          <a:solidFill>
                            <a:srgbClr val="494949"/>
                          </a:solidFill>
                          <a:latin typeface="Arial Black"/>
                          <a:cs typeface="Arial Black"/>
                        </a:rPr>
                        <a:t>E </a:t>
                      </a:r>
                      <a:r>
                        <a:rPr sz="900" spc="-150" dirty="0">
                          <a:solidFill>
                            <a:srgbClr val="3F3F3F"/>
                          </a:solidFill>
                          <a:latin typeface="Arial Black"/>
                          <a:cs typeface="Arial Black"/>
                        </a:rPr>
                        <a:t>PAGAS</a:t>
                      </a:r>
                      <a:r>
                        <a:rPr sz="900" spc="50" dirty="0">
                          <a:solidFill>
                            <a:srgbClr val="3F3F3F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165" dirty="0">
                          <a:solidFill>
                            <a:srgbClr val="3B3B3B"/>
                          </a:solidFill>
                          <a:latin typeface="Arial Black"/>
                          <a:cs typeface="Arial Black"/>
                        </a:rPr>
                        <a:t>NESTE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17145" marB="0">
                    <a:lnL w="19050">
                      <a:solidFill>
                        <a:srgbClr val="5B5B5B"/>
                      </a:solidFill>
                      <a:prstDash val="solid"/>
                    </a:lnL>
                    <a:lnR w="19050">
                      <a:solidFill>
                        <a:srgbClr val="5B5B5B"/>
                      </a:solidFill>
                      <a:prstDash val="solid"/>
                    </a:lnR>
                    <a:lnT w="19050">
                      <a:solidFill>
                        <a:srgbClr val="5B5B5B"/>
                      </a:solidFill>
                      <a:prstDash val="solid"/>
                    </a:lnT>
                    <a:lnB w="19050">
                      <a:solidFill>
                        <a:srgbClr val="5B5B5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244" marR="55244" indent="11430" algn="ctr">
                        <a:lnSpc>
                          <a:spcPct val="83800"/>
                        </a:lnSpc>
                        <a:spcBef>
                          <a:spcPts val="600"/>
                        </a:spcBef>
                      </a:pPr>
                      <a:r>
                        <a:rPr sz="1000" spc="-245" dirty="0">
                          <a:solidFill>
                            <a:srgbClr val="4B4B4B"/>
                          </a:solidFill>
                          <a:latin typeface="Arial Black"/>
                          <a:cs typeface="Arial Black"/>
                        </a:rPr>
                        <a:t>TOYAL</a:t>
                      </a:r>
                      <a:r>
                        <a:rPr sz="1000" spc="-45" dirty="0">
                          <a:solidFill>
                            <a:srgbClr val="4B4B4B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25" dirty="0">
                          <a:solidFill>
                            <a:srgbClr val="494949"/>
                          </a:solidFill>
                          <a:latin typeface="Arial Black"/>
                          <a:cs typeface="Arial Black"/>
                        </a:rPr>
                        <a:t>DE </a:t>
                      </a:r>
                      <a:r>
                        <a:rPr sz="950" spc="-80" dirty="0">
                          <a:solidFill>
                            <a:srgbClr val="414141"/>
                          </a:solidFill>
                          <a:latin typeface="Arial Black"/>
                          <a:cs typeface="Arial Black"/>
                        </a:rPr>
                        <a:t>DESPESAS </a:t>
                      </a:r>
                      <a:r>
                        <a:rPr sz="950" spc="-170" dirty="0">
                          <a:solidFill>
                            <a:srgbClr val="414141"/>
                          </a:solidFill>
                          <a:latin typeface="Arial Black"/>
                          <a:cs typeface="Arial Black"/>
                        </a:rPr>
                        <a:t>P1GA5</a:t>
                      </a:r>
                      <a:r>
                        <a:rPr sz="950" spc="25" dirty="0">
                          <a:solidFill>
                            <a:srgbClr val="414141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200" dirty="0">
                          <a:solidFill>
                            <a:srgbClr val="3B3B3B"/>
                          </a:solidFill>
                          <a:latin typeface="Arial Black"/>
                          <a:cs typeface="Arial Black"/>
                        </a:rPr>
                        <a:t>NESTE</a:t>
                      </a:r>
                      <a:endParaRPr sz="950">
                        <a:latin typeface="Arial Black"/>
                        <a:cs typeface="Arial Black"/>
                      </a:endParaRPr>
                    </a:p>
                    <a:p>
                      <a:pPr marL="139700" marR="141605" algn="ctr">
                        <a:lnSpc>
                          <a:spcPct val="84100"/>
                        </a:lnSpc>
                        <a:spcBef>
                          <a:spcPts val="15"/>
                        </a:spcBef>
                      </a:pPr>
                      <a:r>
                        <a:rPr sz="950" spc="-190" dirty="0">
                          <a:solidFill>
                            <a:srgbClr val="424242"/>
                          </a:solidFill>
                          <a:latin typeface="Arial Black"/>
                          <a:cs typeface="Arial Black"/>
                        </a:rPr>
                        <a:t>EXERCICIO</a:t>
                      </a:r>
                      <a:r>
                        <a:rPr sz="950" spc="-20" dirty="0">
                          <a:solidFill>
                            <a:srgbClr val="424242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20" dirty="0">
                          <a:solidFill>
                            <a:srgbClr val="444444"/>
                          </a:solidFill>
                          <a:latin typeface="Arial Black"/>
                          <a:cs typeface="Arial Black"/>
                        </a:rPr>
                        <a:t>(R$) </a:t>
                      </a:r>
                      <a:r>
                        <a:rPr sz="950" spc="-10" dirty="0">
                          <a:solidFill>
                            <a:srgbClr val="4D4D4D"/>
                          </a:solidFill>
                          <a:latin typeface="Arial Black"/>
                          <a:cs typeface="Arial Black"/>
                        </a:rPr>
                        <a:t>Ç=H+I)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76200" marB="0">
                    <a:lnL w="19050">
                      <a:solidFill>
                        <a:srgbClr val="5B5B5B"/>
                      </a:solidFill>
                      <a:prstDash val="solid"/>
                    </a:lnL>
                    <a:lnR w="19050">
                      <a:solidFill>
                        <a:srgbClr val="5B5B5B"/>
                      </a:solidFill>
                      <a:prstDash val="solid"/>
                    </a:lnR>
                    <a:lnT w="19050">
                      <a:solidFill>
                        <a:srgbClr val="5B5B5B"/>
                      </a:solidFill>
                      <a:prstDash val="solid"/>
                    </a:lnT>
                    <a:lnB w="19050">
                      <a:solidFill>
                        <a:srgbClr val="5B5B5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 marR="92710" indent="-22225" algn="ctr">
                        <a:lnSpc>
                          <a:spcPct val="83800"/>
                        </a:lnSpc>
                        <a:spcBef>
                          <a:spcPts val="600"/>
                        </a:spcBef>
                      </a:pPr>
                      <a:r>
                        <a:rPr sz="1000" spc="-114" dirty="0">
                          <a:solidFill>
                            <a:srgbClr val="414141"/>
                          </a:solidFill>
                          <a:latin typeface="Arial Black"/>
                          <a:cs typeface="Arial Black"/>
                        </a:rPr>
                        <a:t>DESPESAS </a:t>
                      </a:r>
                      <a:r>
                        <a:rPr sz="950" spc="-180" dirty="0">
                          <a:solidFill>
                            <a:srgbClr val="363636"/>
                          </a:solidFill>
                          <a:latin typeface="Arial Black"/>
                          <a:cs typeface="Arial Black"/>
                        </a:rPr>
                        <a:t>CONTABILTZdDAS</a:t>
                      </a:r>
                      <a:r>
                        <a:rPr sz="950" spc="500" dirty="0">
                          <a:solidFill>
                            <a:srgbClr val="363636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210" dirty="0">
                          <a:solidFill>
                            <a:srgbClr val="464646"/>
                          </a:solidFill>
                          <a:latin typeface="Arial Black"/>
                          <a:cs typeface="Arial Black"/>
                        </a:rPr>
                        <a:t>NESTE</a:t>
                      </a:r>
                      <a:r>
                        <a:rPr sz="950" spc="35" dirty="0">
                          <a:solidFill>
                            <a:srgbClr val="464646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75" dirty="0">
                          <a:solidFill>
                            <a:srgbClr val="424242"/>
                          </a:solidFill>
                          <a:latin typeface="Arial Black"/>
                          <a:cs typeface="Arial Black"/>
                        </a:rPr>
                        <a:t>EXERCICIO</a:t>
                      </a:r>
                      <a:endParaRPr sz="950">
                        <a:latin typeface="Arial Black"/>
                        <a:cs typeface="Arial Black"/>
                      </a:endParaRPr>
                    </a:p>
                    <a:p>
                      <a:pPr marL="144145" marR="134620" indent="-15240" algn="ctr">
                        <a:lnSpc>
                          <a:spcPct val="84100"/>
                        </a:lnSpc>
                        <a:spcBef>
                          <a:spcPts val="15"/>
                        </a:spcBef>
                      </a:pPr>
                      <a:r>
                        <a:rPr sz="950" spc="-200" dirty="0">
                          <a:solidFill>
                            <a:srgbClr val="5D5D5D"/>
                          </a:solidFill>
                          <a:latin typeface="Arial Black"/>
                          <a:cs typeface="Arial Black"/>
                        </a:rPr>
                        <a:t>A</a:t>
                      </a:r>
                      <a:r>
                        <a:rPr sz="950" spc="-75" dirty="0">
                          <a:solidFill>
                            <a:srgbClr val="5D5D5D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210" dirty="0">
                          <a:solidFill>
                            <a:srgbClr val="414141"/>
                          </a:solidFill>
                          <a:latin typeface="Arial Black"/>
                          <a:cs typeface="Arial Black"/>
                        </a:rPr>
                        <a:t>PAGAR</a:t>
                      </a:r>
                      <a:r>
                        <a:rPr sz="950" spc="60" dirty="0">
                          <a:solidFill>
                            <a:srgbClr val="414141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20" dirty="0">
                          <a:solidFill>
                            <a:srgbClr val="494949"/>
                          </a:solidFill>
                          <a:latin typeface="Arial Black"/>
                          <a:cs typeface="Arial Black"/>
                        </a:rPr>
                        <a:t>EI¥I </a:t>
                      </a:r>
                      <a:r>
                        <a:rPr sz="950" spc="-95" dirty="0">
                          <a:solidFill>
                            <a:srgbClr val="4D4D4D"/>
                          </a:solidFill>
                          <a:latin typeface="Arial Black"/>
                          <a:cs typeface="Arial Black"/>
                        </a:rPr>
                        <a:t>EXERCÍCIOS </a:t>
                      </a:r>
                      <a:r>
                        <a:rPr sz="950" spc="-204" dirty="0">
                          <a:solidFill>
                            <a:srgbClr val="444444"/>
                          </a:solidFill>
                          <a:latin typeface="Arial Black"/>
                          <a:cs typeface="Arial Black"/>
                        </a:rPr>
                        <a:t>SEGUINTES</a:t>
                      </a:r>
                      <a:r>
                        <a:rPr sz="950" spc="125" dirty="0">
                          <a:solidFill>
                            <a:srgbClr val="444444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00" dirty="0">
                          <a:solidFill>
                            <a:srgbClr val="4B4B4B"/>
                          </a:solidFill>
                          <a:latin typeface="Arial Black"/>
                          <a:cs typeface="Arial Black"/>
                        </a:rPr>
                        <a:t>(R$f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76200" marB="0">
                    <a:lnL w="19050">
                      <a:solidFill>
                        <a:srgbClr val="5B5B5B"/>
                      </a:solidFill>
                      <a:prstDash val="solid"/>
                    </a:lnL>
                    <a:lnR w="19050">
                      <a:solidFill>
                        <a:srgbClr val="5B5B5B"/>
                      </a:solidFill>
                      <a:prstDash val="solid"/>
                    </a:lnR>
                    <a:lnT w="19050">
                      <a:solidFill>
                        <a:srgbClr val="5B5B5B"/>
                      </a:solidFill>
                      <a:prstDash val="solid"/>
                    </a:lnT>
                    <a:lnB w="19050">
                      <a:solidFill>
                        <a:srgbClr val="5B5B5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marL="43180">
                        <a:lnSpc>
                          <a:spcPts val="1080"/>
                        </a:lnSpc>
                      </a:pPr>
                      <a:r>
                        <a:rPr sz="950" spc="-10" dirty="0">
                          <a:solidFill>
                            <a:srgbClr val="484848"/>
                          </a:solidFill>
                          <a:latin typeface="Arial Black"/>
                          <a:cs typeface="Arial Black"/>
                        </a:rPr>
                        <a:t>TOTAL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L w="19050">
                      <a:solidFill>
                        <a:srgbClr val="5B5B5B"/>
                      </a:solidFill>
                      <a:prstDash val="solid"/>
                    </a:lnL>
                    <a:lnR w="19050">
                      <a:solidFill>
                        <a:srgbClr val="5B5B5B"/>
                      </a:solidFill>
                      <a:prstDash val="solid"/>
                    </a:lnR>
                    <a:lnT w="19050">
                      <a:solidFill>
                        <a:srgbClr val="5B5B5B"/>
                      </a:solidFill>
                      <a:prstDash val="solid"/>
                    </a:lnT>
                    <a:lnB w="19050">
                      <a:solidFill>
                        <a:srgbClr val="5B5B5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3865">
                        <a:lnSpc>
                          <a:spcPts val="1070"/>
                        </a:lnSpc>
                      </a:pPr>
                      <a:r>
                        <a:rPr sz="900" b="1" spc="-10" dirty="0">
                          <a:solidFill>
                            <a:srgbClr val="3D3D3D"/>
                          </a:solidFill>
                          <a:latin typeface="Calibri"/>
                          <a:cs typeface="Calibri"/>
                        </a:rPr>
                        <a:t>5Z2.205,43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9050">
                      <a:solidFill>
                        <a:srgbClr val="5B5B5B"/>
                      </a:solidFill>
                      <a:prstDash val="solid"/>
                    </a:lnL>
                    <a:lnR w="19050">
                      <a:solidFill>
                        <a:srgbClr val="5B5B5B"/>
                      </a:solidFill>
                      <a:prstDash val="solid"/>
                    </a:lnR>
                    <a:lnT w="19050">
                      <a:solidFill>
                        <a:srgbClr val="5B5B5B"/>
                      </a:solidFill>
                      <a:prstDash val="solid"/>
                    </a:lnT>
                    <a:lnB w="19050">
                      <a:solidFill>
                        <a:srgbClr val="5B5B5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875" algn="r">
                        <a:lnSpc>
                          <a:spcPts val="1070"/>
                        </a:lnSpc>
                      </a:pPr>
                      <a:r>
                        <a:rPr sz="900" b="1" spc="-20" dirty="0">
                          <a:solidFill>
                            <a:srgbClr val="3B3B3B"/>
                          </a:solidFill>
                          <a:latin typeface="Calibri"/>
                          <a:cs typeface="Calibri"/>
                        </a:rPr>
                        <a:t>0,G0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9050">
                      <a:solidFill>
                        <a:srgbClr val="5B5B5B"/>
                      </a:solidFill>
                      <a:prstDash val="solid"/>
                    </a:lnL>
                    <a:lnR w="19050">
                      <a:solidFill>
                        <a:srgbClr val="5B5B5B"/>
                      </a:solidFill>
                      <a:prstDash val="solid"/>
                    </a:lnR>
                    <a:lnT w="19050">
                      <a:solidFill>
                        <a:srgbClr val="5B5B5B"/>
                      </a:solidFill>
                      <a:prstDash val="solid"/>
                    </a:lnT>
                    <a:lnB w="19050">
                      <a:solidFill>
                        <a:srgbClr val="5B5B5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2585">
                        <a:lnSpc>
                          <a:spcPts val="1070"/>
                        </a:lnSpc>
                      </a:pPr>
                      <a:r>
                        <a:rPr sz="900" b="1" spc="-10" dirty="0">
                          <a:solidFill>
                            <a:srgbClr val="3B3B3B"/>
                          </a:solidFill>
                          <a:latin typeface="Calibri"/>
                          <a:cs typeface="Calibri"/>
                        </a:rPr>
                        <a:t>522.ZO5,43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9050">
                      <a:solidFill>
                        <a:srgbClr val="5B5B5B"/>
                      </a:solidFill>
                      <a:prstDash val="solid"/>
                    </a:lnL>
                    <a:lnR w="19050">
                      <a:solidFill>
                        <a:srgbClr val="5B5B5B"/>
                      </a:solidFill>
                      <a:prstDash val="solid"/>
                    </a:lnR>
                    <a:lnT w="19050">
                      <a:solidFill>
                        <a:srgbClr val="5B5B5B"/>
                      </a:solidFill>
                      <a:prstDash val="solid"/>
                    </a:lnT>
                    <a:lnB w="19050">
                      <a:solidFill>
                        <a:srgbClr val="5B5B5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0979">
                        <a:lnSpc>
                          <a:spcPts val="1070"/>
                        </a:lnSpc>
                      </a:pPr>
                      <a:r>
                        <a:rPr sz="900" b="1" spc="-10" dirty="0">
                          <a:solidFill>
                            <a:srgbClr val="444444"/>
                          </a:solidFill>
                          <a:latin typeface="Calibri"/>
                          <a:cs typeface="Calibri"/>
                        </a:rPr>
                        <a:t>522.2O$,4Z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9050">
                      <a:solidFill>
                        <a:srgbClr val="5B5B5B"/>
                      </a:solidFill>
                      <a:prstDash val="solid"/>
                    </a:lnL>
                    <a:lnR w="19050">
                      <a:solidFill>
                        <a:srgbClr val="5B5B5B"/>
                      </a:solidFill>
                      <a:prstDash val="solid"/>
                    </a:lnR>
                    <a:lnT w="19050">
                      <a:solidFill>
                        <a:srgbClr val="5B5B5B"/>
                      </a:solidFill>
                      <a:prstDash val="solid"/>
                    </a:lnT>
                    <a:lnB w="19050">
                      <a:solidFill>
                        <a:srgbClr val="5B5B5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6670" algn="r">
                        <a:lnSpc>
                          <a:spcPts val="1100"/>
                        </a:lnSpc>
                      </a:pPr>
                      <a:r>
                        <a:rPr sz="950" spc="-20" dirty="0">
                          <a:solidFill>
                            <a:srgbClr val="4F4F4F"/>
                          </a:solidFill>
                          <a:latin typeface="Arial Black"/>
                          <a:cs typeface="Arial Black"/>
                        </a:rPr>
                        <a:t>0,00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L w="19050">
                      <a:solidFill>
                        <a:srgbClr val="5B5B5B"/>
                      </a:solidFill>
                      <a:prstDash val="solid"/>
                    </a:lnL>
                    <a:lnR w="19050">
                      <a:solidFill>
                        <a:srgbClr val="5B5B5B"/>
                      </a:solidFill>
                      <a:prstDash val="solid"/>
                    </a:lnR>
                    <a:lnT w="19050">
                      <a:solidFill>
                        <a:srgbClr val="5B5B5B"/>
                      </a:solidFill>
                      <a:prstDash val="solid"/>
                    </a:lnT>
                    <a:lnB w="19050">
                      <a:solidFill>
                        <a:srgbClr val="5B5B5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6055">
                <a:tc gridSpan="5">
                  <a:txBody>
                    <a:bodyPr/>
                    <a:lstStyle/>
                    <a:p>
                      <a:pPr marL="1673225">
                        <a:lnSpc>
                          <a:spcPts val="1125"/>
                        </a:lnSpc>
                      </a:pPr>
                      <a:r>
                        <a:rPr sz="950" spc="-135" dirty="0">
                          <a:solidFill>
                            <a:srgbClr val="3B3B3B"/>
                          </a:solidFill>
                          <a:latin typeface="Arial Black"/>
                          <a:cs typeface="Arial Black"/>
                        </a:rPr>
                        <a:t>DE</a:t>
                      </a:r>
                      <a:r>
                        <a:rPr sz="950" spc="190" dirty="0">
                          <a:solidFill>
                            <a:srgbClr val="3B3B3B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85" dirty="0">
                          <a:solidFill>
                            <a:srgbClr val="3B3B3B"/>
                          </a:solidFill>
                          <a:latin typeface="Arial Black"/>
                          <a:cs typeface="Arial Black"/>
                        </a:rPr>
                        <a:t>tONST4ATIVO</a:t>
                      </a:r>
                      <a:r>
                        <a:rPr sz="950" spc="100" dirty="0">
                          <a:solidFill>
                            <a:srgbClr val="3B3B3B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45" dirty="0">
                          <a:solidFill>
                            <a:srgbClr val="444444"/>
                          </a:solidFill>
                          <a:latin typeface="Arial Black"/>
                          <a:cs typeface="Arial Black"/>
                        </a:rPr>
                        <a:t>DO</a:t>
                      </a:r>
                      <a:r>
                        <a:rPr sz="950" spc="-15" dirty="0">
                          <a:solidFill>
                            <a:srgbClr val="444444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90" dirty="0">
                          <a:solidFill>
                            <a:srgbClr val="424242"/>
                          </a:solidFill>
                          <a:latin typeface="Arial Black"/>
                          <a:cs typeface="Arial Black"/>
                        </a:rPr>
                        <a:t>SALDO</a:t>
                      </a:r>
                      <a:r>
                        <a:rPr sz="950" spc="-55" dirty="0">
                          <a:solidFill>
                            <a:srgbClr val="424242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85" dirty="0">
                          <a:solidFill>
                            <a:srgbClr val="3F3F3F"/>
                          </a:solidFill>
                          <a:latin typeface="Arial Black"/>
                          <a:cs typeface="Arial Black"/>
                        </a:rPr>
                        <a:t>FINANCEIRO</a:t>
                      </a:r>
                      <a:r>
                        <a:rPr sz="950" spc="85" dirty="0">
                          <a:solidFill>
                            <a:srgbClr val="3F3F3F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95" dirty="0">
                          <a:solidFill>
                            <a:srgbClr val="424242"/>
                          </a:solidFill>
                          <a:latin typeface="Arial Black"/>
                          <a:cs typeface="Arial Black"/>
                        </a:rPr>
                        <a:t>NO</a:t>
                      </a:r>
                      <a:r>
                        <a:rPr sz="950" spc="-45" dirty="0">
                          <a:solidFill>
                            <a:srgbClr val="424242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65" dirty="0">
                          <a:solidFill>
                            <a:srgbClr val="464646"/>
                          </a:solidFill>
                          <a:latin typeface="Arial Black"/>
                          <a:cs typeface="Arial Black"/>
                        </a:rPr>
                        <a:t>EXERCÍCIO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L w="19050">
                      <a:solidFill>
                        <a:srgbClr val="5B5B5B"/>
                      </a:solidFill>
                      <a:prstDash val="solid"/>
                    </a:lnL>
                    <a:lnR w="19050">
                      <a:solidFill>
                        <a:srgbClr val="5B5B5B"/>
                      </a:solidFill>
                      <a:prstDash val="solid"/>
                    </a:lnR>
                    <a:lnT w="19050">
                      <a:solidFill>
                        <a:srgbClr val="5B5B5B"/>
                      </a:solidFill>
                      <a:prstDash val="solid"/>
                    </a:lnT>
                    <a:lnB w="19050">
                      <a:solidFill>
                        <a:srgbClr val="5B5B5B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B5B5B"/>
                      </a:solidFill>
                      <a:prstDash val="solid"/>
                    </a:lnL>
                    <a:lnR w="19050">
                      <a:solidFill>
                        <a:srgbClr val="5B5B5B"/>
                      </a:solidFill>
                      <a:prstDash val="solid"/>
                    </a:lnR>
                    <a:lnT w="19050">
                      <a:solidFill>
                        <a:srgbClr val="5B5B5B"/>
                      </a:solidFill>
                      <a:prstDash val="solid"/>
                    </a:lnT>
                    <a:lnB w="19050">
                      <a:solidFill>
                        <a:srgbClr val="5B5B5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6055">
                <a:tc gridSpan="5">
                  <a:txBody>
                    <a:bodyPr/>
                    <a:lstStyle/>
                    <a:p>
                      <a:pPr marL="45720">
                        <a:lnSpc>
                          <a:spcPts val="1125"/>
                        </a:lnSpc>
                      </a:pPr>
                      <a:r>
                        <a:rPr sz="950" spc="-105" dirty="0">
                          <a:solidFill>
                            <a:srgbClr val="525252"/>
                          </a:solidFill>
                          <a:latin typeface="Arial Black"/>
                          <a:cs typeface="Arial Black"/>
                        </a:rPr>
                        <a:t>(G)</a:t>
                      </a:r>
                      <a:r>
                        <a:rPr sz="950" spc="-30" dirty="0">
                          <a:solidFill>
                            <a:srgbClr val="525252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204" dirty="0">
                          <a:solidFill>
                            <a:srgbClr val="414141"/>
                          </a:solidFill>
                          <a:latin typeface="Arial Black"/>
                          <a:cs typeface="Arial Black"/>
                        </a:rPr>
                        <a:t>TOTAL</a:t>
                      </a:r>
                      <a:r>
                        <a:rPr sz="950" spc="-5" dirty="0">
                          <a:solidFill>
                            <a:srgbClr val="414141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75" dirty="0">
                          <a:solidFill>
                            <a:srgbClr val="444444"/>
                          </a:solidFill>
                          <a:latin typeface="Arial Black"/>
                          <a:cs typeface="Arial Black"/>
                        </a:rPr>
                        <a:t>DE</a:t>
                      </a:r>
                      <a:r>
                        <a:rPr sz="950" spc="-25" dirty="0">
                          <a:solidFill>
                            <a:srgbClr val="444444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220" dirty="0">
                          <a:solidFill>
                            <a:srgbClr val="3D3D3D"/>
                          </a:solidFill>
                          <a:latin typeface="Arial Black"/>
                          <a:cs typeface="Arial Black"/>
                        </a:rPr>
                        <a:t>RECMRSOS</a:t>
                      </a:r>
                      <a:r>
                        <a:rPr sz="950" spc="80" dirty="0">
                          <a:solidFill>
                            <a:srgbClr val="3D3D3D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75" dirty="0">
                          <a:solidFill>
                            <a:srgbClr val="444444"/>
                          </a:solidFill>
                          <a:latin typeface="Arial Black"/>
                          <a:cs typeface="Arial Black"/>
                        </a:rPr>
                        <a:t>DISPONÍVEIS</a:t>
                      </a:r>
                      <a:r>
                        <a:rPr sz="950" spc="100" dirty="0">
                          <a:solidFill>
                            <a:srgbClr val="444444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75" dirty="0">
                          <a:solidFill>
                            <a:srgbClr val="494949"/>
                          </a:solidFill>
                          <a:latin typeface="Arial Black"/>
                          <a:cs typeface="Arial Black"/>
                        </a:rPr>
                        <a:t>NO</a:t>
                      </a:r>
                      <a:r>
                        <a:rPr sz="950" spc="-20" dirty="0">
                          <a:solidFill>
                            <a:srgbClr val="494949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70" dirty="0">
                          <a:solidFill>
                            <a:srgbClr val="3B3B3B"/>
                          </a:solidFill>
                          <a:latin typeface="Arial Black"/>
                          <a:cs typeface="Arial Black"/>
                        </a:rPr>
                        <a:t>EXERCICIO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L w="19050">
                      <a:solidFill>
                        <a:srgbClr val="5B5B5B"/>
                      </a:solidFill>
                      <a:prstDash val="solid"/>
                    </a:lnL>
                    <a:lnR w="19050">
                      <a:solidFill>
                        <a:srgbClr val="5B5B5B"/>
                      </a:solidFill>
                      <a:prstDash val="solid"/>
                    </a:lnR>
                    <a:lnT w="19050">
                      <a:solidFill>
                        <a:srgbClr val="5B5B5B"/>
                      </a:solidFill>
                      <a:prstDash val="solid"/>
                    </a:lnT>
                    <a:lnB w="19050">
                      <a:solidFill>
                        <a:srgbClr val="5B5B5B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5085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900" spc="-60" dirty="0">
                          <a:solidFill>
                            <a:srgbClr val="424242"/>
                          </a:solidFill>
                          <a:latin typeface="Arial Black"/>
                          <a:cs typeface="Arial Black"/>
                        </a:rPr>
                        <a:t>875.859,94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4445" marB="0">
                    <a:lnL w="19050">
                      <a:solidFill>
                        <a:srgbClr val="5B5B5B"/>
                      </a:solidFill>
                      <a:prstDash val="solid"/>
                    </a:lnL>
                    <a:lnR w="19050">
                      <a:solidFill>
                        <a:srgbClr val="5B5B5B"/>
                      </a:solidFill>
                      <a:prstDash val="solid"/>
                    </a:lnR>
                    <a:lnT w="19050">
                      <a:solidFill>
                        <a:srgbClr val="5B5B5B"/>
                      </a:solidFill>
                      <a:prstDash val="solid"/>
                    </a:lnT>
                    <a:lnB w="19050">
                      <a:solidFill>
                        <a:srgbClr val="5B5B5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340">
                <a:tc gridSpan="5">
                  <a:txBody>
                    <a:bodyPr/>
                    <a:lstStyle/>
                    <a:p>
                      <a:pPr marL="45720">
                        <a:lnSpc>
                          <a:spcPts val="1100"/>
                        </a:lnSpc>
                      </a:pPr>
                      <a:r>
                        <a:rPr sz="950" spc="-125" dirty="0">
                          <a:solidFill>
                            <a:srgbClr val="3D3D3D"/>
                          </a:solidFill>
                          <a:latin typeface="Arial Black"/>
                          <a:cs typeface="Arial Black"/>
                        </a:rPr>
                        <a:t>(K)</a:t>
                      </a:r>
                      <a:r>
                        <a:rPr sz="950" spc="-45" dirty="0">
                          <a:solidFill>
                            <a:srgbClr val="3D3D3D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200" dirty="0">
                          <a:solidFill>
                            <a:srgbClr val="444444"/>
                          </a:solidFill>
                          <a:latin typeface="Arial Black"/>
                          <a:cs typeface="Arial Black"/>
                        </a:rPr>
                        <a:t>DESPESAS</a:t>
                      </a:r>
                      <a:r>
                        <a:rPr sz="950" spc="90" dirty="0">
                          <a:solidFill>
                            <a:srgbClr val="444444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95" dirty="0">
                          <a:solidFill>
                            <a:srgbClr val="4D4D4D"/>
                          </a:solidFill>
                          <a:latin typeface="Arial Black"/>
                          <a:cs typeface="Arial Black"/>
                        </a:rPr>
                        <a:t>PAGAS</a:t>
                      </a:r>
                      <a:r>
                        <a:rPr sz="950" spc="20" dirty="0">
                          <a:solidFill>
                            <a:srgbClr val="4D4D4D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75" dirty="0">
                          <a:solidFill>
                            <a:srgbClr val="545454"/>
                          </a:solidFill>
                          <a:latin typeface="Arial Black"/>
                          <a:cs typeface="Arial Black"/>
                        </a:rPr>
                        <a:t>NO</a:t>
                      </a:r>
                      <a:r>
                        <a:rPr sz="950" spc="-80" dirty="0">
                          <a:solidFill>
                            <a:srgbClr val="545454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90" dirty="0">
                          <a:solidFill>
                            <a:srgbClr val="3B3B3B"/>
                          </a:solidFill>
                          <a:latin typeface="Arial Black"/>
                          <a:cs typeface="Arial Black"/>
                        </a:rPr>
                        <a:t>EXERCICIO</a:t>
                      </a:r>
                      <a:r>
                        <a:rPr sz="950" spc="114" dirty="0">
                          <a:solidFill>
                            <a:srgbClr val="3B3B3B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30" dirty="0">
                          <a:solidFill>
                            <a:srgbClr val="525252"/>
                          </a:solidFill>
                          <a:latin typeface="Arial Black"/>
                          <a:cs typeface="Arial Black"/>
                        </a:rPr>
                        <a:t>(N</a:t>
                      </a:r>
                      <a:r>
                        <a:rPr sz="950" dirty="0">
                          <a:solidFill>
                            <a:srgbClr val="525252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60" dirty="0">
                          <a:solidFill>
                            <a:srgbClr val="575757"/>
                          </a:solidFill>
                          <a:latin typeface="Arial Black"/>
                          <a:cs typeface="Arial Black"/>
                        </a:rPr>
                        <a:t>+</a:t>
                      </a:r>
                      <a:r>
                        <a:rPr sz="950" spc="-30" dirty="0">
                          <a:solidFill>
                            <a:srgbClr val="575757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484" dirty="0">
                          <a:solidFill>
                            <a:srgbClr val="4D4D4D"/>
                          </a:solidFill>
                          <a:latin typeface="Arial Black"/>
                          <a:cs typeface="Arial Black"/>
                        </a:rPr>
                        <a:t>T</a:t>
                      </a:r>
                      <a:r>
                        <a:rPr sz="950" spc="35" dirty="0">
                          <a:solidFill>
                            <a:srgbClr val="4D4D4D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60" dirty="0">
                          <a:solidFill>
                            <a:srgbClr val="4F4F4F"/>
                          </a:solidFill>
                          <a:latin typeface="Arial Black"/>
                          <a:cs typeface="Arial Black"/>
                        </a:rPr>
                        <a:t>+</a:t>
                      </a:r>
                      <a:r>
                        <a:rPr sz="950" dirty="0">
                          <a:solidFill>
                            <a:srgbClr val="4F4F4F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30" dirty="0">
                          <a:solidFill>
                            <a:srgbClr val="444444"/>
                          </a:solidFill>
                          <a:latin typeface="Arial Black"/>
                          <a:cs typeface="Arial Black"/>
                        </a:rPr>
                        <a:t>juros</a:t>
                      </a:r>
                      <a:r>
                        <a:rPr sz="950" spc="25" dirty="0">
                          <a:solidFill>
                            <a:srgbClr val="444444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85" dirty="0">
                          <a:solidFill>
                            <a:srgbClr val="707070"/>
                          </a:solidFill>
                          <a:latin typeface="Arial Black"/>
                          <a:cs typeface="Arial Black"/>
                        </a:rPr>
                        <a:t>e</a:t>
                      </a:r>
                      <a:r>
                        <a:rPr sz="950" spc="30" dirty="0">
                          <a:solidFill>
                            <a:srgbClr val="707070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70" dirty="0">
                          <a:solidFill>
                            <a:srgbClr val="383838"/>
                          </a:solidFill>
                          <a:latin typeface="Arial Black"/>
                          <a:cs typeface="Arial Black"/>
                        </a:rPr>
                        <a:t>f•tuka</a:t>
                      </a:r>
                      <a:r>
                        <a:rPr sz="950" spc="10" dirty="0">
                          <a:solidFill>
                            <a:srgbClr val="383838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25" dirty="0">
                          <a:solidFill>
                            <a:srgbClr val="545454"/>
                          </a:solidFill>
                          <a:latin typeface="Arial Black"/>
                          <a:cs typeface="Arial Black"/>
                        </a:rPr>
                        <a:t>”)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L w="19050">
                      <a:solidFill>
                        <a:srgbClr val="5B5B5B"/>
                      </a:solidFill>
                      <a:prstDash val="solid"/>
                    </a:lnL>
                    <a:lnR w="19050">
                      <a:solidFill>
                        <a:srgbClr val="5B5B5B"/>
                      </a:solidFill>
                      <a:prstDash val="solid"/>
                    </a:lnR>
                    <a:lnT w="19050">
                      <a:solidFill>
                        <a:srgbClr val="5B5B5B"/>
                      </a:solidFill>
                      <a:prstDash val="solid"/>
                    </a:lnT>
                    <a:lnB w="19050">
                      <a:solidFill>
                        <a:srgbClr val="5B5B5B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7940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50" spc="-10" dirty="0">
                          <a:solidFill>
                            <a:srgbClr val="565656"/>
                          </a:solidFill>
                          <a:latin typeface="Cambria"/>
                          <a:cs typeface="Cambria"/>
                        </a:rPr>
                        <a:t>822.</a:t>
                      </a:r>
                      <a:r>
                        <a:rPr sz="850" spc="-10" dirty="0">
                          <a:solidFill>
                            <a:srgbClr val="444444"/>
                          </a:solidFill>
                          <a:latin typeface="Cambria"/>
                          <a:cs typeface="Cambria"/>
                        </a:rPr>
                        <a:t>205,43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5B5B5B"/>
                      </a:solidFill>
                      <a:prstDash val="solid"/>
                    </a:lnL>
                    <a:lnR w="19050">
                      <a:solidFill>
                        <a:srgbClr val="5B5B5B"/>
                      </a:solidFill>
                      <a:prstDash val="solid"/>
                    </a:lnR>
                    <a:lnT w="19050">
                      <a:solidFill>
                        <a:srgbClr val="5B5B5B"/>
                      </a:solidFill>
                      <a:prstDash val="solid"/>
                    </a:lnT>
                    <a:lnB w="19050">
                      <a:solidFill>
                        <a:srgbClr val="5B5B5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7165">
                <a:tc gridSpan="5">
                  <a:txBody>
                    <a:bodyPr/>
                    <a:lstStyle/>
                    <a:p>
                      <a:pPr marL="45720">
                        <a:lnSpc>
                          <a:spcPts val="1125"/>
                        </a:lnSpc>
                      </a:pPr>
                      <a:r>
                        <a:rPr sz="950" spc="-105" dirty="0">
                          <a:solidFill>
                            <a:srgbClr val="3B3B3B"/>
                          </a:solidFill>
                          <a:latin typeface="Arial Black"/>
                          <a:cs typeface="Arial Black"/>
                        </a:rPr>
                        <a:t>(L)</a:t>
                      </a:r>
                      <a:r>
                        <a:rPr sz="950" spc="-40" dirty="0">
                          <a:solidFill>
                            <a:srgbClr val="3B3B3B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204" dirty="0">
                          <a:solidFill>
                            <a:srgbClr val="3F3F3F"/>
                          </a:solidFill>
                          <a:latin typeface="Arial Black"/>
                          <a:cs typeface="Arial Black"/>
                        </a:rPr>
                        <a:t>RECURSO</a:t>
                      </a:r>
                      <a:r>
                        <a:rPr sz="950" spc="20" dirty="0">
                          <a:solidFill>
                            <a:srgbClr val="3F3F3F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95" dirty="0">
                          <a:solidFill>
                            <a:srgbClr val="3D3D3D"/>
                          </a:solidFill>
                          <a:latin typeface="Arial Black"/>
                          <a:cs typeface="Arial Black"/>
                        </a:rPr>
                        <a:t>PÚBLICOS</a:t>
                      </a:r>
                      <a:r>
                        <a:rPr sz="950" spc="65" dirty="0">
                          <a:solidFill>
                            <a:srgbClr val="3D3D3D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85" dirty="0">
                          <a:solidFill>
                            <a:srgbClr val="4B4B4B"/>
                          </a:solidFill>
                          <a:latin typeface="Arial Black"/>
                          <a:cs typeface="Arial Black"/>
                        </a:rPr>
                        <a:t>NAO</a:t>
                      </a:r>
                      <a:r>
                        <a:rPr sz="950" spc="40" dirty="0">
                          <a:solidFill>
                            <a:srgbClr val="4B4B4B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85" dirty="0">
                          <a:solidFill>
                            <a:srgbClr val="444444"/>
                          </a:solidFill>
                          <a:latin typeface="Arial Black"/>
                          <a:cs typeface="Arial Black"/>
                        </a:rPr>
                        <a:t>APLICADO</a:t>
                      </a:r>
                      <a:r>
                        <a:rPr sz="950" spc="45" dirty="0">
                          <a:solidFill>
                            <a:srgbClr val="444444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35" dirty="0">
                          <a:solidFill>
                            <a:srgbClr val="4D4D4D"/>
                          </a:solidFill>
                          <a:latin typeface="Arial Black"/>
                          <a:cs typeface="Arial Black"/>
                        </a:rPr>
                        <a:t>(G</a:t>
                      </a:r>
                      <a:r>
                        <a:rPr sz="950" spc="10" dirty="0">
                          <a:solidFill>
                            <a:srgbClr val="4D4D4D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55" dirty="0">
                          <a:solidFill>
                            <a:srgbClr val="505050"/>
                          </a:solidFill>
                          <a:latin typeface="Arial Black"/>
                          <a:cs typeface="Arial Black"/>
                        </a:rPr>
                        <a:t>-</a:t>
                      </a:r>
                      <a:r>
                        <a:rPr sz="950" spc="-40" dirty="0">
                          <a:solidFill>
                            <a:srgbClr val="505050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25" dirty="0">
                          <a:solidFill>
                            <a:srgbClr val="444444"/>
                          </a:solidFill>
                          <a:latin typeface="Arial Black"/>
                          <a:cs typeface="Arial Black"/>
                        </a:rPr>
                        <a:t>K)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L w="19050">
                      <a:solidFill>
                        <a:srgbClr val="5B5B5B"/>
                      </a:solidFill>
                      <a:prstDash val="solid"/>
                    </a:lnL>
                    <a:lnR w="19050">
                      <a:solidFill>
                        <a:srgbClr val="5B5B5B"/>
                      </a:solidFill>
                      <a:prstDash val="solid"/>
                    </a:lnR>
                    <a:lnT w="19050">
                      <a:solidFill>
                        <a:srgbClr val="5B5B5B"/>
                      </a:solidFill>
                      <a:prstDash val="solid"/>
                    </a:lnT>
                    <a:lnB w="19050">
                      <a:solidFill>
                        <a:srgbClr val="5B5B5B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0480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50" spc="-10" dirty="0">
                          <a:solidFill>
                            <a:srgbClr val="595959"/>
                          </a:solidFill>
                          <a:latin typeface="Arial Black"/>
                          <a:cs typeface="Arial Black"/>
                        </a:rPr>
                        <a:t>353.654,51</a:t>
                      </a:r>
                      <a:endParaRPr sz="850">
                        <a:latin typeface="Arial Black"/>
                        <a:cs typeface="Arial Black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5B5B5B"/>
                      </a:solidFill>
                      <a:prstDash val="solid"/>
                    </a:lnL>
                    <a:lnR w="19050">
                      <a:solidFill>
                        <a:srgbClr val="5B5B5B"/>
                      </a:solidFill>
                      <a:prstDash val="solid"/>
                    </a:lnR>
                    <a:lnT w="19050">
                      <a:solidFill>
                        <a:srgbClr val="5B5B5B"/>
                      </a:solidFill>
                      <a:prstDash val="solid"/>
                    </a:lnT>
                    <a:lnB w="19050">
                      <a:solidFill>
                        <a:srgbClr val="5B5B5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9230">
                <a:tc gridSpan="5"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950" spc="-65" dirty="0">
                          <a:solidFill>
                            <a:srgbClr val="3F3F3F"/>
                          </a:solidFill>
                          <a:latin typeface="Arial Black"/>
                          <a:cs typeface="Arial Black"/>
                        </a:rPr>
                        <a:t>(N)</a:t>
                      </a:r>
                      <a:r>
                        <a:rPr sz="950" spc="30" dirty="0">
                          <a:solidFill>
                            <a:srgbClr val="3F3F3F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210" dirty="0">
                          <a:solidFill>
                            <a:srgbClr val="3F3F3F"/>
                          </a:solidFill>
                          <a:latin typeface="Arial Black"/>
                          <a:cs typeface="Arial Black"/>
                        </a:rPr>
                        <a:t>VALOR</a:t>
                      </a:r>
                      <a:r>
                        <a:rPr sz="950" spc="-20" dirty="0">
                          <a:solidFill>
                            <a:srgbClr val="3F3F3F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80" dirty="0">
                          <a:solidFill>
                            <a:srgbClr val="3F3F3F"/>
                          </a:solidFill>
                          <a:latin typeface="Arial Black"/>
                          <a:cs typeface="Arial Black"/>
                        </a:rPr>
                        <a:t>DEVOLVIDO</a:t>
                      </a:r>
                      <a:r>
                        <a:rPr sz="950" spc="140" dirty="0">
                          <a:solidFill>
                            <a:srgbClr val="3F3F3F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200" dirty="0">
                          <a:solidFill>
                            <a:srgbClr val="494949"/>
                          </a:solidFill>
                          <a:latin typeface="Arial Black"/>
                          <a:cs typeface="Arial Black"/>
                        </a:rPr>
                        <a:t>AO</a:t>
                      </a:r>
                      <a:r>
                        <a:rPr sz="950" spc="-65" dirty="0">
                          <a:solidFill>
                            <a:srgbClr val="494949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90" dirty="0">
                          <a:solidFill>
                            <a:srgbClr val="424242"/>
                          </a:solidFill>
                          <a:latin typeface="Arial Black"/>
                          <a:cs typeface="Arial Black"/>
                        </a:rPr>
                        <a:t>ÓRGAO</a:t>
                      </a:r>
                      <a:r>
                        <a:rPr sz="950" spc="30" dirty="0">
                          <a:solidFill>
                            <a:srgbClr val="424242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0" dirty="0">
                          <a:solidFill>
                            <a:srgbClr val="464646"/>
                          </a:solidFill>
                          <a:latin typeface="Arial Black"/>
                          <a:cs typeface="Arial Black"/>
                        </a:rPr>
                        <a:t>PúBLlCO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6985" marB="0">
                    <a:lnL w="19050">
                      <a:solidFill>
                        <a:srgbClr val="5B5B5B"/>
                      </a:solidFill>
                      <a:prstDash val="solid"/>
                    </a:lnL>
                    <a:lnR w="19050">
                      <a:solidFill>
                        <a:srgbClr val="5B5B5B"/>
                      </a:solidFill>
                      <a:prstDash val="solid"/>
                    </a:lnR>
                    <a:lnT w="19050">
                      <a:solidFill>
                        <a:srgbClr val="5B5B5B"/>
                      </a:solidFill>
                      <a:prstDash val="solid"/>
                    </a:lnT>
                    <a:lnB w="19050">
                      <a:solidFill>
                        <a:srgbClr val="5B5B5B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7305" algn="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900" spc="-20" dirty="0">
                          <a:solidFill>
                            <a:srgbClr val="5B5B5B"/>
                          </a:solidFill>
                          <a:latin typeface="Arial Black"/>
                          <a:cs typeface="Arial Black"/>
                        </a:rPr>
                        <a:t>0.00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13335" marB="0">
                    <a:lnL w="19050">
                      <a:solidFill>
                        <a:srgbClr val="5B5B5B"/>
                      </a:solidFill>
                      <a:prstDash val="solid"/>
                    </a:lnL>
                    <a:lnR w="19050">
                      <a:solidFill>
                        <a:srgbClr val="5B5B5B"/>
                      </a:solidFill>
                      <a:prstDash val="solid"/>
                    </a:lnR>
                    <a:lnT w="19050">
                      <a:solidFill>
                        <a:srgbClr val="5B5B5B"/>
                      </a:solidFill>
                      <a:prstDash val="solid"/>
                    </a:lnT>
                    <a:lnB w="19050">
                      <a:solidFill>
                        <a:srgbClr val="5B5B5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405">
                <a:tc gridSpan="5">
                  <a:txBody>
                    <a:bodyPr/>
                    <a:lstStyle/>
                    <a:p>
                      <a:pPr marL="52069">
                        <a:lnSpc>
                          <a:spcPts val="1125"/>
                        </a:lnSpc>
                      </a:pPr>
                      <a:r>
                        <a:rPr sz="950" spc="-210" dirty="0">
                          <a:solidFill>
                            <a:srgbClr val="383838"/>
                          </a:solidFill>
                          <a:latin typeface="Arial Black"/>
                          <a:cs typeface="Arial Black"/>
                        </a:rPr>
                        <a:t>VALOR</a:t>
                      </a:r>
                      <a:r>
                        <a:rPr sz="950" spc="75" dirty="0">
                          <a:solidFill>
                            <a:srgbClr val="383838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50" dirty="0">
                          <a:solidFill>
                            <a:srgbClr val="3F3F3F"/>
                          </a:solidFill>
                          <a:latin typeface="Arial Black"/>
                          <a:cs typeface="Arial Black"/>
                        </a:rPr>
                        <a:t>AUYORIMDO</a:t>
                      </a:r>
                      <a:r>
                        <a:rPr sz="950" spc="114" dirty="0">
                          <a:solidFill>
                            <a:srgbClr val="3F3F3F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200" dirty="0">
                          <a:solidFill>
                            <a:srgbClr val="424242"/>
                          </a:solidFill>
                          <a:latin typeface="Arial Black"/>
                          <a:cs typeface="Arial Black"/>
                        </a:rPr>
                        <a:t>PARA</a:t>
                      </a:r>
                      <a:r>
                        <a:rPr sz="950" spc="40" dirty="0">
                          <a:solidFill>
                            <a:srgbClr val="424242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85" dirty="0">
                          <a:solidFill>
                            <a:srgbClr val="424242"/>
                          </a:solidFill>
                          <a:latin typeface="Arial Black"/>
                          <a:cs typeface="Arial Black"/>
                        </a:rPr>
                        <a:t>APLICAÇ1O</a:t>
                      </a:r>
                      <a:r>
                        <a:rPr sz="950" spc="85" dirty="0">
                          <a:solidFill>
                            <a:srgbClr val="424242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75" dirty="0">
                          <a:solidFill>
                            <a:srgbClr val="464646"/>
                          </a:solidFill>
                          <a:latin typeface="Arial Black"/>
                          <a:cs typeface="Arial Black"/>
                        </a:rPr>
                        <a:t>NO</a:t>
                      </a:r>
                      <a:r>
                        <a:rPr sz="950" spc="-70" dirty="0">
                          <a:solidFill>
                            <a:srgbClr val="464646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90" dirty="0">
                          <a:solidFill>
                            <a:srgbClr val="3F3F3F"/>
                          </a:solidFill>
                          <a:latin typeface="Arial Black"/>
                          <a:cs typeface="Arial Black"/>
                        </a:rPr>
                        <a:t>EXERCICIO</a:t>
                      </a:r>
                      <a:r>
                        <a:rPr sz="950" spc="105" dirty="0">
                          <a:solidFill>
                            <a:srgbClr val="3F3F3F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204" dirty="0">
                          <a:solidFill>
                            <a:srgbClr val="3D3D3D"/>
                          </a:solidFill>
                          <a:latin typeface="Arial Black"/>
                          <a:cs typeface="Arial Black"/>
                        </a:rPr>
                        <a:t>SEGUINTE</a:t>
                      </a:r>
                      <a:r>
                        <a:rPr sz="950" spc="40" dirty="0">
                          <a:solidFill>
                            <a:srgbClr val="3D3D3D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30" dirty="0">
                          <a:solidFill>
                            <a:srgbClr val="464646"/>
                          </a:solidFill>
                          <a:latin typeface="Arial Black"/>
                          <a:cs typeface="Arial Black"/>
                        </a:rPr>
                        <a:t>IL</a:t>
                      </a:r>
                      <a:r>
                        <a:rPr sz="950" spc="5" dirty="0">
                          <a:solidFill>
                            <a:srgbClr val="464646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dirty="0">
                          <a:solidFill>
                            <a:srgbClr val="424242"/>
                          </a:solidFill>
                          <a:latin typeface="Arial Black"/>
                          <a:cs typeface="Arial Black"/>
                        </a:rPr>
                        <a:t>-</a:t>
                      </a:r>
                      <a:r>
                        <a:rPr sz="950" spc="-30" dirty="0">
                          <a:solidFill>
                            <a:srgbClr val="424242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25" dirty="0">
                          <a:solidFill>
                            <a:srgbClr val="444444"/>
                          </a:solidFill>
                          <a:latin typeface="Arial Black"/>
                          <a:cs typeface="Arial Black"/>
                        </a:rPr>
                        <a:t>f4)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L w="19050">
                      <a:solidFill>
                        <a:srgbClr val="5B5B5B"/>
                      </a:solidFill>
                      <a:prstDash val="solid"/>
                    </a:lnL>
                    <a:lnR w="19050">
                      <a:solidFill>
                        <a:srgbClr val="5B5B5B"/>
                      </a:solidFill>
                      <a:prstDash val="solid"/>
                    </a:lnR>
                    <a:lnT w="19050">
                      <a:solidFill>
                        <a:srgbClr val="5B5B5B"/>
                      </a:solidFill>
                      <a:prstDash val="solid"/>
                    </a:lnT>
                    <a:lnB w="19050">
                      <a:solidFill>
                        <a:srgbClr val="5B5B5B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1750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900" spc="-50" dirty="0">
                          <a:solidFill>
                            <a:srgbClr val="595959"/>
                          </a:solidFill>
                          <a:latin typeface="Arial Black"/>
                          <a:cs typeface="Arial Black"/>
                        </a:rPr>
                        <a:t>353.654.51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4445" marB="0">
                    <a:lnL w="19050">
                      <a:solidFill>
                        <a:srgbClr val="5B5B5B"/>
                      </a:solidFill>
                      <a:prstDash val="solid"/>
                    </a:lnL>
                    <a:lnR w="19050">
                      <a:solidFill>
                        <a:srgbClr val="5B5B5B"/>
                      </a:solidFill>
                      <a:prstDash val="solid"/>
                    </a:lnR>
                    <a:lnT w="19050">
                      <a:solidFill>
                        <a:srgbClr val="5B5B5B"/>
                      </a:solidFill>
                      <a:prstDash val="solid"/>
                    </a:lnT>
                    <a:lnB w="19050">
                      <a:solidFill>
                        <a:srgbClr val="5B5B5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9" name="object 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604837" y="4698292"/>
            <a:ext cx="1919037" cy="493294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675517" y="3125247"/>
            <a:ext cx="6235065" cy="79121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03505" algn="just">
              <a:lnSpc>
                <a:spcPct val="100000"/>
              </a:lnSpc>
              <a:spcBef>
                <a:spcPts val="135"/>
              </a:spcBef>
            </a:pPr>
            <a:r>
              <a:rPr sz="1000" spc="-180" dirty="0">
                <a:solidFill>
                  <a:srgbClr val="4B4B4B"/>
                </a:solidFill>
                <a:latin typeface="Arial Black"/>
                <a:cs typeface="Arial Black"/>
              </a:rPr>
              <a:t>Total</a:t>
            </a:r>
            <a:r>
              <a:rPr sz="1000" spc="45" dirty="0">
                <a:solidFill>
                  <a:srgbClr val="4B4B4B"/>
                </a:solidFill>
                <a:latin typeface="Arial Black"/>
                <a:cs typeface="Arial Black"/>
              </a:rPr>
              <a:t> </a:t>
            </a:r>
            <a:r>
              <a:rPr sz="1000" spc="-165" dirty="0">
                <a:solidFill>
                  <a:srgbClr val="4F4F4F"/>
                </a:solidFill>
                <a:latin typeface="Arial Black"/>
                <a:cs typeface="Arial Black"/>
              </a:rPr>
              <a:t>juros</a:t>
            </a:r>
            <a:r>
              <a:rPr sz="1000" dirty="0">
                <a:solidFill>
                  <a:srgbClr val="4F4F4F"/>
                </a:solidFill>
                <a:latin typeface="Arial Black"/>
                <a:cs typeface="Arial Black"/>
              </a:rPr>
              <a:t> </a:t>
            </a:r>
            <a:r>
              <a:rPr sz="1000" spc="-215" dirty="0">
                <a:solidFill>
                  <a:srgbClr val="565656"/>
                </a:solidFill>
                <a:latin typeface="Arial Black"/>
                <a:cs typeface="Arial Black"/>
              </a:rPr>
              <a:t>e</a:t>
            </a:r>
            <a:r>
              <a:rPr sz="1000" spc="-5" dirty="0">
                <a:solidFill>
                  <a:srgbClr val="565656"/>
                </a:solidFill>
                <a:latin typeface="Arial Black"/>
                <a:cs typeface="Arial Black"/>
              </a:rPr>
              <a:t> </a:t>
            </a:r>
            <a:r>
              <a:rPr sz="1000" spc="-190" dirty="0">
                <a:solidFill>
                  <a:srgbClr val="525252"/>
                </a:solidFill>
                <a:latin typeface="Arial Black"/>
                <a:cs typeface="Arial Black"/>
              </a:rPr>
              <a:t>Multa</a:t>
            </a:r>
            <a:r>
              <a:rPr sz="1000" spc="70" dirty="0">
                <a:solidFill>
                  <a:srgbClr val="525252"/>
                </a:solidFill>
                <a:latin typeface="Arial Black"/>
                <a:cs typeface="Arial Black"/>
              </a:rPr>
              <a:t> </a:t>
            </a:r>
            <a:r>
              <a:rPr sz="1000" spc="-260" dirty="0">
                <a:solidFill>
                  <a:srgbClr val="545454"/>
                </a:solidFill>
                <a:latin typeface="Arial Black"/>
                <a:cs typeface="Arial Black"/>
              </a:rPr>
              <a:t>RS</a:t>
            </a:r>
            <a:r>
              <a:rPr sz="1000" spc="60" dirty="0">
                <a:solidFill>
                  <a:srgbClr val="545454"/>
                </a:solidFill>
                <a:latin typeface="Arial Black"/>
                <a:cs typeface="Arial Black"/>
              </a:rPr>
              <a:t> </a:t>
            </a:r>
            <a:r>
              <a:rPr sz="1000" spc="-20" dirty="0">
                <a:solidFill>
                  <a:srgbClr val="626262"/>
                </a:solidFill>
                <a:latin typeface="Arial Black"/>
                <a:cs typeface="Arial Black"/>
              </a:rPr>
              <a:t>0,00</a:t>
            </a:r>
            <a:endParaRPr sz="100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  <a:spcBef>
                <a:spcPts val="70"/>
              </a:spcBef>
            </a:pPr>
            <a:endParaRPr sz="1000">
              <a:latin typeface="Arial Black"/>
              <a:cs typeface="Arial Black"/>
            </a:endParaRPr>
          </a:p>
          <a:p>
            <a:pPr marL="12700" marR="5080" indent="5080" algn="just">
              <a:lnSpc>
                <a:spcPct val="91800"/>
              </a:lnSpc>
            </a:pPr>
            <a:r>
              <a:rPr sz="1000" spc="-150" dirty="0">
                <a:solidFill>
                  <a:srgbClr val="505050"/>
                </a:solidFill>
                <a:latin typeface="Arial Black"/>
                <a:cs typeface="Arial Black"/>
              </a:rPr>
              <a:t>Declaro(amas),</a:t>
            </a:r>
            <a:r>
              <a:rPr sz="1000" spc="-30" dirty="0">
                <a:solidFill>
                  <a:srgbClr val="505050"/>
                </a:solidFill>
                <a:latin typeface="Arial Black"/>
                <a:cs typeface="Arial Black"/>
              </a:rPr>
              <a:t> </a:t>
            </a:r>
            <a:r>
              <a:rPr sz="1000" spc="-204" dirty="0">
                <a:solidFill>
                  <a:srgbClr val="5D5D5D"/>
                </a:solidFill>
                <a:latin typeface="Arial Black"/>
                <a:cs typeface="Arial Black"/>
              </a:rPr>
              <a:t>na</a:t>
            </a:r>
            <a:r>
              <a:rPr sz="1000" spc="75" dirty="0">
                <a:solidFill>
                  <a:srgbClr val="5D5D5D"/>
                </a:solidFill>
                <a:latin typeface="Arial Black"/>
                <a:cs typeface="Arial Black"/>
              </a:rPr>
              <a:t> </a:t>
            </a:r>
            <a:r>
              <a:rPr sz="1000" spc="-160" dirty="0">
                <a:solidFill>
                  <a:srgbClr val="4F4F4F"/>
                </a:solidFill>
                <a:latin typeface="Arial Black"/>
                <a:cs typeface="Arial Black"/>
              </a:rPr>
              <a:t>qualidade</a:t>
            </a:r>
            <a:r>
              <a:rPr sz="1000" spc="50" dirty="0">
                <a:solidFill>
                  <a:srgbClr val="4F4F4F"/>
                </a:solidFill>
                <a:latin typeface="Arial Black"/>
                <a:cs typeface="Arial Black"/>
              </a:rPr>
              <a:t> </a:t>
            </a:r>
            <a:r>
              <a:rPr sz="1000" spc="-155" dirty="0">
                <a:solidFill>
                  <a:srgbClr val="3F3F3F"/>
                </a:solidFill>
                <a:latin typeface="Arial Black"/>
                <a:cs typeface="Arial Black"/>
              </a:rPr>
              <a:t>de</a:t>
            </a:r>
            <a:r>
              <a:rPr sz="1000" spc="-60" dirty="0">
                <a:solidFill>
                  <a:srgbClr val="3F3F3F"/>
                </a:solidFill>
                <a:latin typeface="Arial Black"/>
                <a:cs typeface="Arial Black"/>
              </a:rPr>
              <a:t> </a:t>
            </a:r>
            <a:r>
              <a:rPr sz="1000" spc="-135" dirty="0">
                <a:solidFill>
                  <a:srgbClr val="3D3D3D"/>
                </a:solidFill>
                <a:latin typeface="Arial Black"/>
                <a:cs typeface="Arial Black"/>
              </a:rPr>
              <a:t>responsável(isl</a:t>
            </a:r>
            <a:r>
              <a:rPr sz="1000" spc="-50" dirty="0">
                <a:solidFill>
                  <a:srgbClr val="3D3D3D"/>
                </a:solidFill>
                <a:latin typeface="Arial Black"/>
                <a:cs typeface="Arial Black"/>
              </a:rPr>
              <a:t> </a:t>
            </a:r>
            <a:r>
              <a:rPr sz="1000" spc="-155" dirty="0">
                <a:solidFill>
                  <a:srgbClr val="4F4F4F"/>
                </a:solidFill>
                <a:latin typeface="Arial Black"/>
                <a:cs typeface="Arial Black"/>
              </a:rPr>
              <a:t>pela</a:t>
            </a:r>
            <a:r>
              <a:rPr sz="1000" spc="35" dirty="0">
                <a:solidFill>
                  <a:srgbClr val="4F4F4F"/>
                </a:solidFill>
                <a:latin typeface="Arial Black"/>
                <a:cs typeface="Arial Black"/>
              </a:rPr>
              <a:t> </a:t>
            </a:r>
            <a:r>
              <a:rPr sz="1000" spc="-160" dirty="0">
                <a:solidFill>
                  <a:srgbClr val="4D4D4D"/>
                </a:solidFill>
                <a:latin typeface="Arial Black"/>
                <a:cs typeface="Arial Black"/>
              </a:rPr>
              <a:t>entidade</a:t>
            </a:r>
            <a:r>
              <a:rPr sz="1000" spc="45" dirty="0">
                <a:solidFill>
                  <a:srgbClr val="4D4D4D"/>
                </a:solidFill>
                <a:latin typeface="Arial Black"/>
                <a:cs typeface="Arial Black"/>
              </a:rPr>
              <a:t> </a:t>
            </a:r>
            <a:r>
              <a:rPr sz="1000" spc="-175" dirty="0">
                <a:solidFill>
                  <a:srgbClr val="525252"/>
                </a:solidFill>
                <a:latin typeface="Arial Black"/>
                <a:cs typeface="Arial Black"/>
              </a:rPr>
              <a:t>supra</a:t>
            </a:r>
            <a:r>
              <a:rPr sz="1000" spc="45" dirty="0">
                <a:solidFill>
                  <a:srgbClr val="525252"/>
                </a:solidFill>
                <a:latin typeface="Arial Black"/>
                <a:cs typeface="Arial Black"/>
              </a:rPr>
              <a:t> </a:t>
            </a:r>
            <a:r>
              <a:rPr sz="1000" spc="-150" dirty="0">
                <a:solidFill>
                  <a:srgbClr val="444444"/>
                </a:solidFill>
                <a:latin typeface="Arial Black"/>
                <a:cs typeface="Arial Black"/>
              </a:rPr>
              <a:t>epigrafada,</a:t>
            </a:r>
            <a:r>
              <a:rPr sz="1000" spc="95" dirty="0">
                <a:solidFill>
                  <a:srgbClr val="444444"/>
                </a:solidFill>
                <a:latin typeface="Arial Black"/>
                <a:cs typeface="Arial Black"/>
              </a:rPr>
              <a:t> </a:t>
            </a:r>
            <a:r>
              <a:rPr sz="1000" spc="-200" dirty="0">
                <a:solidFill>
                  <a:srgbClr val="5D5D5D"/>
                </a:solidFill>
                <a:latin typeface="Arial Black"/>
                <a:cs typeface="Arial Black"/>
              </a:rPr>
              <a:t>sob</a:t>
            </a:r>
            <a:r>
              <a:rPr sz="1000" spc="35" dirty="0">
                <a:solidFill>
                  <a:srgbClr val="5D5D5D"/>
                </a:solidFill>
                <a:latin typeface="Arial Black"/>
                <a:cs typeface="Arial Black"/>
              </a:rPr>
              <a:t> </a:t>
            </a:r>
            <a:r>
              <a:rPr sz="1000" spc="-210" dirty="0">
                <a:solidFill>
                  <a:srgbClr val="4B4B4B"/>
                </a:solidFill>
                <a:latin typeface="Arial Black"/>
                <a:cs typeface="Arial Black"/>
              </a:rPr>
              <a:t>as</a:t>
            </a:r>
            <a:r>
              <a:rPr sz="1000" spc="-5" dirty="0">
                <a:solidFill>
                  <a:srgbClr val="4B4B4B"/>
                </a:solidFill>
                <a:latin typeface="Arial Black"/>
                <a:cs typeface="Arial Black"/>
              </a:rPr>
              <a:t> </a:t>
            </a:r>
            <a:r>
              <a:rPr sz="1000" spc="-185" dirty="0">
                <a:solidFill>
                  <a:srgbClr val="4B4B4B"/>
                </a:solidFill>
                <a:latin typeface="Arial Black"/>
                <a:cs typeface="Arial Black"/>
              </a:rPr>
              <a:t>penas</a:t>
            </a:r>
            <a:r>
              <a:rPr sz="1000" spc="30" dirty="0">
                <a:solidFill>
                  <a:srgbClr val="4B4B4B"/>
                </a:solidFill>
                <a:latin typeface="Arial Black"/>
                <a:cs typeface="Arial Black"/>
              </a:rPr>
              <a:t> </a:t>
            </a:r>
            <a:r>
              <a:rPr sz="1000" spc="-155" dirty="0">
                <a:solidFill>
                  <a:srgbClr val="4F4F4F"/>
                </a:solidFill>
                <a:latin typeface="Arial Black"/>
                <a:cs typeface="Arial Black"/>
              </a:rPr>
              <a:t>da</a:t>
            </a:r>
            <a:r>
              <a:rPr sz="1000" spc="-25" dirty="0">
                <a:solidFill>
                  <a:srgbClr val="4F4F4F"/>
                </a:solidFill>
                <a:latin typeface="Arial Black"/>
                <a:cs typeface="Arial Black"/>
              </a:rPr>
              <a:t> </a:t>
            </a:r>
            <a:r>
              <a:rPr sz="1000" spc="-145" dirty="0">
                <a:solidFill>
                  <a:srgbClr val="5E5E5E"/>
                </a:solidFill>
                <a:latin typeface="Arial Black"/>
                <a:cs typeface="Arial Black"/>
              </a:rPr>
              <a:t>Lei.</a:t>
            </a:r>
            <a:r>
              <a:rPr sz="1000" spc="25" dirty="0">
                <a:solidFill>
                  <a:srgbClr val="5E5E5E"/>
                </a:solidFill>
                <a:latin typeface="Arial Black"/>
                <a:cs typeface="Arial Black"/>
              </a:rPr>
              <a:t> </a:t>
            </a:r>
            <a:r>
              <a:rPr sz="1000" spc="-180" dirty="0">
                <a:solidFill>
                  <a:srgbClr val="444444"/>
                </a:solidFill>
                <a:latin typeface="Arial Black"/>
                <a:cs typeface="Arial Black"/>
              </a:rPr>
              <a:t>que</a:t>
            </a:r>
            <a:r>
              <a:rPr sz="1000" spc="40" dirty="0">
                <a:solidFill>
                  <a:srgbClr val="444444"/>
                </a:solidFill>
                <a:latin typeface="Arial Black"/>
                <a:cs typeface="Arial Black"/>
              </a:rPr>
              <a:t> </a:t>
            </a:r>
            <a:r>
              <a:rPr sz="1000" spc="-260" dirty="0">
                <a:solidFill>
                  <a:srgbClr val="626262"/>
                </a:solidFill>
                <a:latin typeface="Arial Black"/>
                <a:cs typeface="Arial Black"/>
              </a:rPr>
              <a:t>a</a:t>
            </a:r>
            <a:r>
              <a:rPr sz="1000" spc="15" dirty="0">
                <a:solidFill>
                  <a:srgbClr val="626262"/>
                </a:solidFill>
                <a:latin typeface="Arial Black"/>
                <a:cs typeface="Arial Black"/>
              </a:rPr>
              <a:t> </a:t>
            </a:r>
            <a:r>
              <a:rPr sz="1000" spc="-180" dirty="0">
                <a:solidFill>
                  <a:srgbClr val="4F4F4F"/>
                </a:solidFill>
                <a:latin typeface="Arial Black"/>
                <a:cs typeface="Arial Black"/>
              </a:rPr>
              <a:t>despesa</a:t>
            </a:r>
            <a:r>
              <a:rPr sz="1000" spc="-100" dirty="0">
                <a:solidFill>
                  <a:srgbClr val="4F4F4F"/>
                </a:solidFill>
                <a:latin typeface="Arial Black"/>
                <a:cs typeface="Arial Black"/>
              </a:rPr>
              <a:t> </a:t>
            </a:r>
            <a:r>
              <a:rPr sz="1000" spc="-160" dirty="0">
                <a:solidFill>
                  <a:srgbClr val="444444"/>
                </a:solidFill>
                <a:latin typeface="Arial Black"/>
                <a:cs typeface="Arial Black"/>
              </a:rPr>
              <a:t>relacionada,</a:t>
            </a:r>
            <a:r>
              <a:rPr sz="1000" spc="320" dirty="0">
                <a:solidFill>
                  <a:srgbClr val="444444"/>
                </a:solidFill>
                <a:latin typeface="Arial Black"/>
                <a:cs typeface="Arial Black"/>
              </a:rPr>
              <a:t> </a:t>
            </a:r>
            <a:r>
              <a:rPr sz="1000" spc="-190" dirty="0">
                <a:solidFill>
                  <a:srgbClr val="4F4F4F"/>
                </a:solidFill>
                <a:latin typeface="Arial Black"/>
                <a:cs typeface="Arial Black"/>
              </a:rPr>
              <a:t>comprova</a:t>
            </a:r>
            <a:r>
              <a:rPr sz="1000" spc="300" dirty="0">
                <a:solidFill>
                  <a:srgbClr val="4F4F4F"/>
                </a:solidFill>
                <a:latin typeface="Arial Black"/>
                <a:cs typeface="Arial Black"/>
              </a:rPr>
              <a:t> </a:t>
            </a:r>
            <a:r>
              <a:rPr sz="1000" spc="-260" dirty="0">
                <a:solidFill>
                  <a:srgbClr val="494949"/>
                </a:solidFill>
                <a:latin typeface="Arial Black"/>
                <a:cs typeface="Arial Black"/>
              </a:rPr>
              <a:t>a</a:t>
            </a:r>
            <a:r>
              <a:rPr sz="1000" spc="204" dirty="0">
                <a:solidFill>
                  <a:srgbClr val="494949"/>
                </a:solidFill>
                <a:latin typeface="Arial Black"/>
                <a:cs typeface="Arial Black"/>
              </a:rPr>
              <a:t> </a:t>
            </a:r>
            <a:r>
              <a:rPr sz="1000" spc="-185" dirty="0">
                <a:solidFill>
                  <a:srgbClr val="494949"/>
                </a:solidFill>
                <a:latin typeface="Arial Black"/>
                <a:cs typeface="Arial Black"/>
              </a:rPr>
              <a:t>exata</a:t>
            </a:r>
            <a:r>
              <a:rPr sz="1000" spc="240" dirty="0">
                <a:solidFill>
                  <a:srgbClr val="494949"/>
                </a:solidFill>
                <a:latin typeface="Arial Black"/>
                <a:cs typeface="Arial Black"/>
              </a:rPr>
              <a:t> </a:t>
            </a:r>
            <a:r>
              <a:rPr sz="1000" spc="-185" dirty="0">
                <a:solidFill>
                  <a:srgbClr val="505050"/>
                </a:solidFill>
                <a:latin typeface="Arial Black"/>
                <a:cs typeface="Arial Black"/>
              </a:rPr>
              <a:t>aplicação</a:t>
            </a:r>
            <a:r>
              <a:rPr sz="1000" spc="320" dirty="0">
                <a:solidFill>
                  <a:srgbClr val="505050"/>
                </a:solidFill>
                <a:latin typeface="Arial Black"/>
                <a:cs typeface="Arial Black"/>
              </a:rPr>
              <a:t> </a:t>
            </a:r>
            <a:r>
              <a:rPr sz="1000" spc="-195" dirty="0">
                <a:solidFill>
                  <a:srgbClr val="5B5B5B"/>
                </a:solidFill>
                <a:latin typeface="Arial Black"/>
                <a:cs typeface="Arial Black"/>
              </a:rPr>
              <a:t>dos</a:t>
            </a:r>
            <a:r>
              <a:rPr sz="1000" spc="140" dirty="0">
                <a:solidFill>
                  <a:srgbClr val="5B5B5B"/>
                </a:solidFill>
                <a:latin typeface="Arial Black"/>
                <a:cs typeface="Arial Black"/>
              </a:rPr>
              <a:t> </a:t>
            </a:r>
            <a:r>
              <a:rPr sz="1000" spc="-180" dirty="0">
                <a:solidFill>
                  <a:srgbClr val="4F4F4F"/>
                </a:solidFill>
                <a:latin typeface="Arial Black"/>
                <a:cs typeface="Arial Black"/>
              </a:rPr>
              <a:t>recursos</a:t>
            </a:r>
            <a:r>
              <a:rPr sz="1000" spc="280" dirty="0">
                <a:solidFill>
                  <a:srgbClr val="4F4F4F"/>
                </a:solidFill>
                <a:latin typeface="Arial Black"/>
                <a:cs typeface="Arial Black"/>
              </a:rPr>
              <a:t> </a:t>
            </a:r>
            <a:r>
              <a:rPr sz="1000" spc="-180" dirty="0">
                <a:solidFill>
                  <a:srgbClr val="424242"/>
                </a:solidFill>
                <a:latin typeface="Arial Black"/>
                <a:cs typeface="Arial Black"/>
              </a:rPr>
              <a:t>recebidos</a:t>
            </a:r>
            <a:r>
              <a:rPr sz="1000" spc="270" dirty="0">
                <a:solidFill>
                  <a:srgbClr val="424242"/>
                </a:solidFill>
                <a:latin typeface="Arial Black"/>
                <a:cs typeface="Arial Black"/>
              </a:rPr>
              <a:t> </a:t>
            </a:r>
            <a:r>
              <a:rPr sz="1000" spc="-190" dirty="0">
                <a:solidFill>
                  <a:srgbClr val="505050"/>
                </a:solidFill>
                <a:latin typeface="Arial Black"/>
                <a:cs typeface="Arial Black"/>
              </a:rPr>
              <a:t>para</a:t>
            </a:r>
            <a:r>
              <a:rPr sz="1000" spc="245" dirty="0">
                <a:solidFill>
                  <a:srgbClr val="505050"/>
                </a:solidFill>
                <a:latin typeface="Arial Black"/>
                <a:cs typeface="Arial Black"/>
              </a:rPr>
              <a:t> </a:t>
            </a:r>
            <a:r>
              <a:rPr sz="1000" spc="-185" dirty="0">
                <a:solidFill>
                  <a:srgbClr val="545454"/>
                </a:solidFill>
                <a:latin typeface="Arial Black"/>
                <a:cs typeface="Arial Black"/>
              </a:rPr>
              <a:t>os</a:t>
            </a:r>
            <a:r>
              <a:rPr sz="1000" spc="140" dirty="0">
                <a:solidFill>
                  <a:srgbClr val="545454"/>
                </a:solidFill>
                <a:latin typeface="Arial Black"/>
                <a:cs typeface="Arial Black"/>
              </a:rPr>
              <a:t> </a:t>
            </a:r>
            <a:r>
              <a:rPr sz="1000" spc="-145" dirty="0">
                <a:solidFill>
                  <a:srgbClr val="3A3A3A"/>
                </a:solidFill>
                <a:latin typeface="Arial Black"/>
                <a:cs typeface="Arial Black"/>
              </a:rPr>
              <a:t>fins</a:t>
            </a:r>
            <a:r>
              <a:rPr sz="1000" spc="190" dirty="0">
                <a:solidFill>
                  <a:srgbClr val="3A3A3A"/>
                </a:solidFill>
                <a:latin typeface="Arial Black"/>
                <a:cs typeface="Arial Black"/>
              </a:rPr>
              <a:t> </a:t>
            </a:r>
            <a:r>
              <a:rPr sz="1000" spc="-160" dirty="0">
                <a:solidFill>
                  <a:srgbClr val="464646"/>
                </a:solidFill>
                <a:latin typeface="Arial Black"/>
                <a:cs typeface="Arial Black"/>
              </a:rPr>
              <a:t>indicados,</a:t>
            </a:r>
            <a:r>
              <a:rPr sz="1000" spc="270" dirty="0">
                <a:solidFill>
                  <a:srgbClr val="464646"/>
                </a:solidFill>
                <a:latin typeface="Arial Black"/>
                <a:cs typeface="Arial Black"/>
              </a:rPr>
              <a:t> </a:t>
            </a:r>
            <a:r>
              <a:rPr sz="1000" spc="-180" dirty="0">
                <a:solidFill>
                  <a:srgbClr val="5D5D5D"/>
                </a:solidFill>
                <a:latin typeface="Arial Black"/>
                <a:cs typeface="Arial Black"/>
              </a:rPr>
              <a:t>conforme</a:t>
            </a:r>
            <a:r>
              <a:rPr sz="1000" spc="250" dirty="0">
                <a:solidFill>
                  <a:srgbClr val="5D5D5D"/>
                </a:solidFill>
                <a:latin typeface="Arial Black"/>
                <a:cs typeface="Arial Black"/>
              </a:rPr>
              <a:t> </a:t>
            </a:r>
            <a:r>
              <a:rPr sz="1000" spc="-175" dirty="0">
                <a:solidFill>
                  <a:srgbClr val="4B4B4B"/>
                </a:solidFill>
                <a:latin typeface="Arial Black"/>
                <a:cs typeface="Arial Black"/>
              </a:rPr>
              <a:t>programa</a:t>
            </a:r>
            <a:r>
              <a:rPr sz="1000" spc="300" dirty="0">
                <a:solidFill>
                  <a:srgbClr val="4B4B4B"/>
                </a:solidFill>
                <a:latin typeface="Arial Black"/>
                <a:cs typeface="Arial Black"/>
              </a:rPr>
              <a:t> </a:t>
            </a:r>
            <a:r>
              <a:rPr sz="1000" spc="-185" dirty="0">
                <a:solidFill>
                  <a:srgbClr val="525252"/>
                </a:solidFill>
                <a:latin typeface="Arial Black"/>
                <a:cs typeface="Arial Black"/>
              </a:rPr>
              <a:t>de</a:t>
            </a:r>
            <a:r>
              <a:rPr sz="1000" spc="-100" dirty="0">
                <a:solidFill>
                  <a:srgbClr val="525252"/>
                </a:solidFill>
                <a:latin typeface="Arial Black"/>
                <a:cs typeface="Arial Black"/>
              </a:rPr>
              <a:t> </a:t>
            </a:r>
            <a:r>
              <a:rPr sz="1000" spc="-155" dirty="0">
                <a:solidFill>
                  <a:srgbClr val="444444"/>
                </a:solidFill>
                <a:latin typeface="Arial Black"/>
                <a:cs typeface="Arial Black"/>
              </a:rPr>
              <a:t>trabalho</a:t>
            </a:r>
            <a:r>
              <a:rPr sz="1000" spc="195" dirty="0">
                <a:solidFill>
                  <a:srgbClr val="444444"/>
                </a:solidFill>
                <a:latin typeface="Arial Black"/>
                <a:cs typeface="Arial Black"/>
              </a:rPr>
              <a:t> </a:t>
            </a:r>
            <a:r>
              <a:rPr sz="1000" spc="-160" dirty="0">
                <a:solidFill>
                  <a:srgbClr val="444444"/>
                </a:solidFill>
                <a:latin typeface="Arial Black"/>
                <a:cs typeface="Arial Black"/>
              </a:rPr>
              <a:t>aprovado,</a:t>
            </a:r>
            <a:r>
              <a:rPr sz="1000" spc="260" dirty="0">
                <a:solidFill>
                  <a:srgbClr val="444444"/>
                </a:solidFill>
                <a:latin typeface="Arial Black"/>
                <a:cs typeface="Arial Black"/>
              </a:rPr>
              <a:t> </a:t>
            </a:r>
            <a:r>
              <a:rPr sz="1000" spc="-175" dirty="0">
                <a:solidFill>
                  <a:srgbClr val="464646"/>
                </a:solidFill>
                <a:latin typeface="Arial Black"/>
                <a:cs typeface="Arial Black"/>
              </a:rPr>
              <a:t>proposto</a:t>
            </a:r>
            <a:r>
              <a:rPr sz="1000" spc="215" dirty="0">
                <a:solidFill>
                  <a:srgbClr val="464646"/>
                </a:solidFill>
                <a:latin typeface="Arial Black"/>
                <a:cs typeface="Arial Black"/>
              </a:rPr>
              <a:t> </a:t>
            </a:r>
            <a:r>
              <a:rPr sz="1000" spc="-155" dirty="0">
                <a:solidFill>
                  <a:srgbClr val="5D5D5D"/>
                </a:solidFill>
                <a:latin typeface="Arial Black"/>
                <a:cs typeface="Arial Black"/>
              </a:rPr>
              <a:t>ao</a:t>
            </a:r>
            <a:r>
              <a:rPr sz="1000" spc="100" dirty="0">
                <a:solidFill>
                  <a:srgbClr val="5D5D5D"/>
                </a:solidFill>
                <a:latin typeface="Arial Black"/>
                <a:cs typeface="Arial Black"/>
              </a:rPr>
              <a:t> </a:t>
            </a:r>
            <a:r>
              <a:rPr sz="1000" spc="-175" dirty="0">
                <a:solidFill>
                  <a:srgbClr val="565656"/>
                </a:solidFill>
                <a:latin typeface="Arial Black"/>
                <a:cs typeface="Arial Black"/>
              </a:rPr>
              <a:t>Orgàe</a:t>
            </a:r>
            <a:r>
              <a:rPr sz="1000" spc="180" dirty="0">
                <a:solidFill>
                  <a:srgbClr val="565656"/>
                </a:solidFill>
                <a:latin typeface="Arial Black"/>
                <a:cs typeface="Arial Black"/>
              </a:rPr>
              <a:t> </a:t>
            </a:r>
            <a:r>
              <a:rPr sz="1000" spc="-175" dirty="0">
                <a:solidFill>
                  <a:srgbClr val="494949"/>
                </a:solidFill>
                <a:latin typeface="Arial Black"/>
                <a:cs typeface="Arial Black"/>
              </a:rPr>
              <a:t>Público</a:t>
            </a:r>
            <a:r>
              <a:rPr sz="1000" spc="180" dirty="0">
                <a:solidFill>
                  <a:srgbClr val="494949"/>
                </a:solidFill>
                <a:latin typeface="Arial Black"/>
                <a:cs typeface="Arial Black"/>
              </a:rPr>
              <a:t> </a:t>
            </a:r>
            <a:r>
              <a:rPr sz="1000" spc="-160" dirty="0">
                <a:solidFill>
                  <a:srgbClr val="3F3F3F"/>
                </a:solidFill>
                <a:latin typeface="Arial Black"/>
                <a:cs typeface="Arial Black"/>
              </a:rPr>
              <a:t>Parceiro.</a:t>
            </a:r>
            <a:endParaRPr sz="1000">
              <a:latin typeface="Arial Black"/>
              <a:cs typeface="Arial Black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662267" y="6115574"/>
          <a:ext cx="6258560" cy="10077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44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1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57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3985">
                <a:tc>
                  <a:txBody>
                    <a:bodyPr/>
                    <a:lstStyle/>
                    <a:p>
                      <a:pPr marL="36195">
                        <a:lnSpc>
                          <a:spcPts val="960"/>
                        </a:lnSpc>
                      </a:pPr>
                      <a:r>
                        <a:rPr sz="1000" b="1" dirty="0">
                          <a:solidFill>
                            <a:srgbClr val="3B3B3B"/>
                          </a:solidFill>
                          <a:latin typeface="Calibri"/>
                          <a:cs typeface="Calibri"/>
                        </a:rPr>
                        <a:t>Conselho</a:t>
                      </a:r>
                      <a:r>
                        <a:rPr sz="1000" b="1" spc="400" dirty="0">
                          <a:solidFill>
                            <a:srgbClr val="3B3B3B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40" dirty="0">
                          <a:solidFill>
                            <a:srgbClr val="444444"/>
                          </a:solidFill>
                          <a:latin typeface="Calibri"/>
                          <a:cs typeface="Calibri"/>
                        </a:rPr>
                        <a:t>Fiscal: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770">
                <a:tc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950" b="1" spc="45" dirty="0">
                          <a:solidFill>
                            <a:srgbClr val="3B3B3B"/>
                          </a:solidFill>
                          <a:latin typeface="Calibri"/>
                          <a:cs typeface="Calibri"/>
                        </a:rPr>
                        <a:t>Nome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26670" marB="0"/>
                </a:tc>
                <a:tc>
                  <a:txBody>
                    <a:bodyPr/>
                    <a:lstStyle/>
                    <a:p>
                      <a:pPr marL="34861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000" spc="-25" dirty="0">
                          <a:solidFill>
                            <a:srgbClr val="3B3B3B"/>
                          </a:solidFill>
                          <a:latin typeface="Arial Black"/>
                          <a:cs typeface="Arial Black"/>
                        </a:rPr>
                        <a:t>CPF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2032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97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90" dirty="0">
                          <a:solidFill>
                            <a:srgbClr val="525252"/>
                          </a:solidFill>
                          <a:latin typeface="Arial Black"/>
                          <a:cs typeface="Arial Black"/>
                        </a:rPr>
                        <a:t>Mauro</a:t>
                      </a:r>
                      <a:r>
                        <a:rPr sz="1000" spc="65" dirty="0">
                          <a:solidFill>
                            <a:srgbClr val="525252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175" dirty="0">
                          <a:solidFill>
                            <a:srgbClr val="3F3F3F"/>
                          </a:solidFill>
                          <a:latin typeface="Arial Black"/>
                          <a:cs typeface="Arial Black"/>
                        </a:rPr>
                        <a:t>Ferreira</a:t>
                      </a:r>
                      <a:r>
                        <a:rPr sz="1000" spc="110" dirty="0">
                          <a:solidFill>
                            <a:srgbClr val="3F3F3F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155" dirty="0">
                          <a:solidFill>
                            <a:srgbClr val="545454"/>
                          </a:solidFill>
                          <a:latin typeface="Arial Black"/>
                          <a:cs typeface="Arial Black"/>
                        </a:rPr>
                        <a:t>de</a:t>
                      </a:r>
                      <a:r>
                        <a:rPr sz="1000" spc="-35" dirty="0">
                          <a:solidFill>
                            <a:srgbClr val="545454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170" dirty="0">
                          <a:solidFill>
                            <a:srgbClr val="545454"/>
                          </a:solidFill>
                          <a:latin typeface="Arial Black"/>
                          <a:cs typeface="Arial Black"/>
                        </a:rPr>
                        <a:t>Freitas</a:t>
                      </a:r>
                      <a:r>
                        <a:rPr sz="1000" spc="50" dirty="0">
                          <a:solidFill>
                            <a:srgbClr val="545454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30" dirty="0">
                          <a:solidFill>
                            <a:srgbClr val="505050"/>
                          </a:solidFill>
                          <a:latin typeface="Arial Black"/>
                          <a:cs typeface="Arial Black"/>
                        </a:rPr>
                        <a:t>Martins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20955" marB="0"/>
                </a:tc>
                <a:tc>
                  <a:txBody>
                    <a:bodyPr/>
                    <a:lstStyle/>
                    <a:p>
                      <a:pPr marL="351790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000" spc="-140" dirty="0">
                          <a:solidFill>
                            <a:srgbClr val="383838"/>
                          </a:solidFill>
                          <a:latin typeface="Arial Black"/>
                          <a:cs typeface="Arial Black"/>
                        </a:rPr>
                        <a:t>377.562.728-</a:t>
                      </a:r>
                      <a:r>
                        <a:rPr sz="1000" spc="-25" dirty="0">
                          <a:solidFill>
                            <a:srgbClr val="383838"/>
                          </a:solidFill>
                          <a:latin typeface="Arial Black"/>
                          <a:cs typeface="Arial Black"/>
                        </a:rPr>
                        <a:t>62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27305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93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000" spc="-180" dirty="0">
                          <a:solidFill>
                            <a:srgbClr val="545454"/>
                          </a:solidFill>
                          <a:latin typeface="Arial Black"/>
                          <a:cs typeface="Arial Black"/>
                        </a:rPr>
                        <a:t>Natalia</a:t>
                      </a:r>
                      <a:r>
                        <a:rPr sz="1000" spc="100" dirty="0">
                          <a:solidFill>
                            <a:srgbClr val="545454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190" dirty="0">
                          <a:solidFill>
                            <a:srgbClr val="575757"/>
                          </a:solidFill>
                          <a:latin typeface="Arial Black"/>
                          <a:cs typeface="Arial Black"/>
                        </a:rPr>
                        <a:t>Maria</a:t>
                      </a:r>
                      <a:r>
                        <a:rPr sz="1000" spc="65" dirty="0">
                          <a:solidFill>
                            <a:srgbClr val="575757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190" dirty="0">
                          <a:solidFill>
                            <a:srgbClr val="545454"/>
                          </a:solidFill>
                          <a:latin typeface="Arial Black"/>
                          <a:cs typeface="Arial Black"/>
                        </a:rPr>
                        <a:t>da</a:t>
                      </a:r>
                      <a:r>
                        <a:rPr sz="1000" spc="40" dirty="0">
                          <a:solidFill>
                            <a:srgbClr val="545454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85" dirty="0">
                          <a:solidFill>
                            <a:srgbClr val="4F4F4F"/>
                          </a:solidFill>
                          <a:latin typeface="Arial Black"/>
                          <a:cs typeface="Arial Black"/>
                        </a:rPr>
                        <a:t>Conceição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43815" marB="0"/>
                </a:tc>
                <a:tc>
                  <a:txBody>
                    <a:bodyPr/>
                    <a:lstStyle/>
                    <a:p>
                      <a:pPr marL="476884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000" spc="-155" dirty="0">
                          <a:solidFill>
                            <a:srgbClr val="444444"/>
                          </a:solidFill>
                          <a:latin typeface="Arial Black"/>
                          <a:cs typeface="Arial Black"/>
                        </a:rPr>
                        <a:t>433.515.</a:t>
                      </a:r>
                      <a:r>
                        <a:rPr sz="1000" spc="-80" dirty="0">
                          <a:solidFill>
                            <a:srgbClr val="444444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165" dirty="0">
                          <a:solidFill>
                            <a:srgbClr val="4D4D4D"/>
                          </a:solidFill>
                          <a:latin typeface="Arial Black"/>
                          <a:cs typeface="Arial Black"/>
                        </a:rPr>
                        <a:t>114-</a:t>
                      </a:r>
                      <a:r>
                        <a:rPr sz="1000" spc="-25" dirty="0">
                          <a:solidFill>
                            <a:srgbClr val="4D4D4D"/>
                          </a:solidFill>
                          <a:latin typeface="Arial Black"/>
                          <a:cs typeface="Arial Black"/>
                        </a:rPr>
                        <a:t>04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46990" marB="0"/>
                </a:tc>
                <a:tc>
                  <a:txBody>
                    <a:bodyPr/>
                    <a:lstStyle/>
                    <a:p>
                      <a:pPr marL="124460">
                        <a:lnSpc>
                          <a:spcPct val="100000"/>
                        </a:lnSpc>
                        <a:spcBef>
                          <a:spcPts val="370"/>
                        </a:spcBef>
                        <a:tabLst>
                          <a:tab pos="429259" algn="l"/>
                          <a:tab pos="668655" algn="l"/>
                          <a:tab pos="2473960" algn="l"/>
                        </a:tabLst>
                      </a:pPr>
                      <a:r>
                        <a:rPr sz="1000" u="heavy" spc="100" dirty="0">
                          <a:solidFill>
                            <a:srgbClr val="A3BAD8"/>
                          </a:solidFill>
                          <a:uFill>
                            <a:solidFill>
                              <a:srgbClr val="646774"/>
                            </a:solidFill>
                          </a:u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u="heavy" spc="-125" dirty="0">
                          <a:solidFill>
                            <a:srgbClr val="A3BAD8"/>
                          </a:solidFill>
                          <a:uFill>
                            <a:solidFill>
                              <a:srgbClr val="646774"/>
                            </a:solidFill>
                          </a:uFill>
                          <a:latin typeface="Arial Black"/>
                          <a:cs typeface="Arial Black"/>
                        </a:rPr>
                        <a:t>’.</a:t>
                      </a:r>
                      <a:r>
                        <a:rPr sz="1000" u="heavy" spc="-40" dirty="0">
                          <a:solidFill>
                            <a:srgbClr val="A3BAD8"/>
                          </a:solidFill>
                          <a:uFill>
                            <a:solidFill>
                              <a:srgbClr val="646774"/>
                            </a:solidFill>
                          </a:u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u="heavy" spc="-345" dirty="0">
                          <a:solidFill>
                            <a:srgbClr val="9AB3CD"/>
                          </a:solidFill>
                          <a:uFill>
                            <a:solidFill>
                              <a:srgbClr val="646774"/>
                            </a:solidFill>
                          </a:uFill>
                          <a:latin typeface="Arial Black"/>
                          <a:cs typeface="Arial Black"/>
                        </a:rPr>
                        <a:t>t</a:t>
                      </a:r>
                      <a:r>
                        <a:rPr sz="1000" u="heavy" dirty="0">
                          <a:solidFill>
                            <a:srgbClr val="9AB3CD"/>
                          </a:solidFill>
                          <a:uFill>
                            <a:solidFill>
                              <a:srgbClr val="646774"/>
                            </a:solidFill>
                          </a:uFill>
                          <a:latin typeface="Arial Black"/>
                          <a:cs typeface="Arial Black"/>
                        </a:rPr>
                        <a:t>	</a:t>
                      </a:r>
                      <a:r>
                        <a:rPr sz="1000" u="heavy" spc="-25" dirty="0">
                          <a:solidFill>
                            <a:srgbClr val="9EB8BF"/>
                          </a:solidFill>
                          <a:uFill>
                            <a:solidFill>
                              <a:srgbClr val="646774"/>
                            </a:solidFill>
                          </a:uFill>
                          <a:latin typeface="Arial Black"/>
                          <a:cs typeface="Arial Black"/>
                        </a:rPr>
                        <a:t>.i</a:t>
                      </a:r>
                      <a:r>
                        <a:rPr sz="1000" u="heavy" dirty="0">
                          <a:solidFill>
                            <a:srgbClr val="9EB8BF"/>
                          </a:solidFill>
                          <a:uFill>
                            <a:solidFill>
                              <a:srgbClr val="646774"/>
                            </a:solidFill>
                          </a:uFill>
                          <a:latin typeface="Arial Black"/>
                          <a:cs typeface="Arial Black"/>
                        </a:rPr>
                        <a:t>	</a:t>
                      </a:r>
                      <a:r>
                        <a:rPr sz="1000" u="heavy" spc="-25" dirty="0">
                          <a:solidFill>
                            <a:srgbClr val="87A7DF"/>
                          </a:solidFill>
                          <a:uFill>
                            <a:solidFill>
                              <a:srgbClr val="646774"/>
                            </a:solidFill>
                          </a:uFill>
                          <a:latin typeface="Arial Black"/>
                          <a:cs typeface="Arial Black"/>
                        </a:rPr>
                        <a:t>t.</a:t>
                      </a:r>
                      <a:r>
                        <a:rPr sz="1000" u="heavy" dirty="0">
                          <a:solidFill>
                            <a:srgbClr val="87A7DF"/>
                          </a:solidFill>
                          <a:uFill>
                            <a:solidFill>
                              <a:srgbClr val="646774"/>
                            </a:solidFill>
                          </a:uFill>
                          <a:latin typeface="Arial Black"/>
                          <a:cs typeface="Arial Black"/>
                        </a:rPr>
                        <a:t>	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4699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000" spc="-195" dirty="0">
                          <a:solidFill>
                            <a:srgbClr val="595959"/>
                          </a:solidFill>
                          <a:latin typeface="Arial Black"/>
                          <a:cs typeface="Arial Black"/>
                        </a:rPr>
                        <a:t>Son‹a</a:t>
                      </a:r>
                      <a:r>
                        <a:rPr sz="1000" spc="70" dirty="0">
                          <a:solidFill>
                            <a:srgbClr val="595959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195" dirty="0">
                          <a:solidFill>
                            <a:srgbClr val="525252"/>
                          </a:solidFill>
                          <a:latin typeface="Arial Black"/>
                          <a:cs typeface="Arial Black"/>
                        </a:rPr>
                        <a:t>Maria</a:t>
                      </a:r>
                      <a:r>
                        <a:rPr sz="1000" spc="60" dirty="0">
                          <a:solidFill>
                            <a:srgbClr val="525252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20" dirty="0">
                          <a:solidFill>
                            <a:srgbClr val="494949"/>
                          </a:solidFill>
                          <a:latin typeface="Arial Black"/>
                          <a:cs typeface="Arial Black"/>
                        </a:rPr>
                        <a:t>Dias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45085" marB="0"/>
                </a:tc>
                <a:tc>
                  <a:txBody>
                    <a:bodyPr/>
                    <a:lstStyle/>
                    <a:p>
                      <a:pPr marL="349250"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35" dirty="0">
                          <a:solidFill>
                            <a:srgbClr val="383838"/>
                          </a:solidFill>
                          <a:latin typeface="Arial Black"/>
                          <a:cs typeface="Arial Black"/>
                        </a:rPr>
                        <a:t>079.244.228-</a:t>
                      </a:r>
                      <a:r>
                        <a:rPr sz="1000" spc="-25" dirty="0">
                          <a:solidFill>
                            <a:srgbClr val="383838"/>
                          </a:solidFill>
                          <a:latin typeface="Arial Black"/>
                          <a:cs typeface="Arial Black"/>
                        </a:rPr>
                        <a:t>89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5143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object 12"/>
          <p:cNvSpPr txBox="1"/>
          <p:nvPr/>
        </p:nvSpPr>
        <p:spPr>
          <a:xfrm>
            <a:off x="2820711" y="4304341"/>
            <a:ext cx="1946910" cy="1835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000" spc="-165" dirty="0">
                <a:solidFill>
                  <a:srgbClr val="494949"/>
                </a:solidFill>
                <a:latin typeface="Arial Black"/>
                <a:cs typeface="Arial Black"/>
              </a:rPr>
              <a:t>Guarulhos.</a:t>
            </a:r>
            <a:r>
              <a:rPr sz="1000" spc="55" dirty="0">
                <a:solidFill>
                  <a:srgbClr val="494949"/>
                </a:solidFill>
                <a:latin typeface="Arial Black"/>
                <a:cs typeface="Arial Black"/>
              </a:rPr>
              <a:t> </a:t>
            </a:r>
            <a:r>
              <a:rPr sz="1000" spc="-160" dirty="0">
                <a:solidFill>
                  <a:srgbClr val="3B3B3B"/>
                </a:solidFill>
                <a:latin typeface="Arial Black"/>
                <a:cs typeface="Arial Black"/>
              </a:rPr>
              <a:t>19</a:t>
            </a:r>
            <a:r>
              <a:rPr sz="1000" spc="45" dirty="0">
                <a:solidFill>
                  <a:srgbClr val="3B3B3B"/>
                </a:solidFill>
                <a:latin typeface="Arial Black"/>
                <a:cs typeface="Arial Black"/>
              </a:rPr>
              <a:t> </a:t>
            </a:r>
            <a:r>
              <a:rPr sz="1000" spc="-190" dirty="0">
                <a:solidFill>
                  <a:srgbClr val="505050"/>
                </a:solidFill>
                <a:latin typeface="Arial Black"/>
                <a:cs typeface="Arial Black"/>
              </a:rPr>
              <a:t>de</a:t>
            </a:r>
            <a:r>
              <a:rPr sz="1000" dirty="0">
                <a:solidFill>
                  <a:srgbClr val="505050"/>
                </a:solidFill>
                <a:latin typeface="Arial Black"/>
                <a:cs typeface="Arial Black"/>
              </a:rPr>
              <a:t> </a:t>
            </a:r>
            <a:r>
              <a:rPr sz="1000" spc="-195" dirty="0">
                <a:solidFill>
                  <a:srgbClr val="444444"/>
                </a:solidFill>
                <a:latin typeface="Arial Black"/>
                <a:cs typeface="Arial Black"/>
              </a:rPr>
              <a:t>Setembro</a:t>
            </a:r>
            <a:r>
              <a:rPr sz="1000" spc="85" dirty="0">
                <a:solidFill>
                  <a:srgbClr val="444444"/>
                </a:solidFill>
                <a:latin typeface="Arial Black"/>
                <a:cs typeface="Arial Black"/>
              </a:rPr>
              <a:t> </a:t>
            </a:r>
            <a:r>
              <a:rPr sz="1000" spc="-155" dirty="0">
                <a:solidFill>
                  <a:srgbClr val="646464"/>
                </a:solidFill>
                <a:latin typeface="Arial Black"/>
                <a:cs typeface="Arial Black"/>
              </a:rPr>
              <a:t>de</a:t>
            </a:r>
            <a:r>
              <a:rPr sz="1000" spc="-45" dirty="0">
                <a:solidFill>
                  <a:srgbClr val="646464"/>
                </a:solidFill>
                <a:latin typeface="Arial Black"/>
                <a:cs typeface="Arial Black"/>
              </a:rPr>
              <a:t> </a:t>
            </a:r>
            <a:r>
              <a:rPr sz="1000" spc="-120" dirty="0">
                <a:solidFill>
                  <a:srgbClr val="4B4B4B"/>
                </a:solidFill>
                <a:latin typeface="Arial Black"/>
                <a:cs typeface="Arial Black"/>
              </a:rPr>
              <a:t>2024.</a:t>
            </a:r>
            <a:endParaRPr sz="1000">
              <a:latin typeface="Arial Black"/>
              <a:cs typeface="Arial Blac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628232" y="5361079"/>
            <a:ext cx="2374900" cy="52451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95"/>
              </a:spcBef>
              <a:tabLst>
                <a:tab pos="619125" algn="l"/>
                <a:tab pos="1596390" algn="l"/>
              </a:tabLst>
            </a:pPr>
            <a:r>
              <a:rPr sz="850" u="heavy" spc="-15" dirty="0">
                <a:solidFill>
                  <a:srgbClr val="8EAACD"/>
                </a:solidFill>
                <a:uFill>
                  <a:solidFill>
                    <a:srgbClr val="676770"/>
                  </a:solidFill>
                </a:uFill>
                <a:latin typeface="Arial Black"/>
                <a:cs typeface="Arial Black"/>
              </a:rPr>
              <a:t> </a:t>
            </a:r>
            <a:r>
              <a:rPr sz="850" u="heavy" dirty="0">
                <a:solidFill>
                  <a:srgbClr val="8EAACD"/>
                </a:solidFill>
                <a:uFill>
                  <a:solidFill>
                    <a:srgbClr val="676770"/>
                  </a:solidFill>
                </a:uFill>
                <a:latin typeface="Arial Black"/>
                <a:cs typeface="Arial Black"/>
              </a:rPr>
              <a:t>*</a:t>
            </a:r>
            <a:r>
              <a:rPr sz="850" u="heavy" spc="45" dirty="0">
                <a:solidFill>
                  <a:srgbClr val="8EAACD"/>
                </a:solidFill>
                <a:uFill>
                  <a:solidFill>
                    <a:srgbClr val="676770"/>
                  </a:solidFill>
                </a:uFill>
                <a:latin typeface="Arial Black"/>
                <a:cs typeface="Arial Black"/>
              </a:rPr>
              <a:t> </a:t>
            </a:r>
            <a:r>
              <a:rPr sz="850" u="heavy" spc="-185" dirty="0">
                <a:solidFill>
                  <a:srgbClr val="99AFCF"/>
                </a:solidFill>
                <a:uFill>
                  <a:solidFill>
                    <a:srgbClr val="676770"/>
                  </a:solidFill>
                </a:uFill>
                <a:latin typeface="Arial Black"/>
                <a:cs typeface="Arial Black"/>
              </a:rPr>
              <a:t>&gt;’</a:t>
            </a:r>
            <a:r>
              <a:rPr sz="850" u="heavy" spc="85" dirty="0">
                <a:solidFill>
                  <a:srgbClr val="99AFCF"/>
                </a:solidFill>
                <a:uFill>
                  <a:solidFill>
                    <a:srgbClr val="676770"/>
                  </a:solidFill>
                </a:uFill>
                <a:latin typeface="Arial Black"/>
                <a:cs typeface="Arial Black"/>
              </a:rPr>
              <a:t> </a:t>
            </a:r>
            <a:r>
              <a:rPr sz="850" u="heavy" spc="-355" dirty="0">
                <a:solidFill>
                  <a:srgbClr val="798CD8"/>
                </a:solidFill>
                <a:uFill>
                  <a:solidFill>
                    <a:srgbClr val="676770"/>
                  </a:solidFill>
                </a:uFill>
                <a:latin typeface="Arial Black"/>
                <a:cs typeface="Arial Black"/>
              </a:rPr>
              <a:t>ã</a:t>
            </a:r>
            <a:r>
              <a:rPr sz="850" u="heavy" spc="175" dirty="0">
                <a:solidFill>
                  <a:srgbClr val="798CD8"/>
                </a:solidFill>
                <a:uFill>
                  <a:solidFill>
                    <a:srgbClr val="676770"/>
                  </a:solidFill>
                </a:uFill>
                <a:latin typeface="Arial Black"/>
                <a:cs typeface="Arial Black"/>
              </a:rPr>
              <a:t> </a:t>
            </a:r>
            <a:r>
              <a:rPr sz="850" spc="120" dirty="0">
                <a:solidFill>
                  <a:srgbClr val="798CD8"/>
                </a:solidFill>
                <a:latin typeface="Arial Black"/>
                <a:cs typeface="Arial Black"/>
              </a:rPr>
              <a:t>  </a:t>
            </a:r>
            <a:r>
              <a:rPr sz="850" u="heavy" spc="10" dirty="0">
                <a:solidFill>
                  <a:srgbClr val="95A5D3"/>
                </a:solidFill>
                <a:uFill>
                  <a:solidFill>
                    <a:srgbClr val="676770"/>
                  </a:solidFill>
                </a:uFill>
                <a:latin typeface="Arial Black"/>
                <a:cs typeface="Arial Black"/>
              </a:rPr>
              <a:t> </a:t>
            </a:r>
            <a:r>
              <a:rPr sz="850" u="heavy" spc="-50" dirty="0">
                <a:solidFill>
                  <a:srgbClr val="95A5D3"/>
                </a:solidFill>
                <a:uFill>
                  <a:solidFill>
                    <a:srgbClr val="676770"/>
                  </a:solidFill>
                </a:uFill>
                <a:latin typeface="Arial Black"/>
                <a:cs typeface="Arial Black"/>
              </a:rPr>
              <a:t>‘</a:t>
            </a:r>
            <a:r>
              <a:rPr sz="850" u="heavy" dirty="0">
                <a:solidFill>
                  <a:srgbClr val="95A5D3"/>
                </a:solidFill>
                <a:uFill>
                  <a:solidFill>
                    <a:srgbClr val="676770"/>
                  </a:solidFill>
                </a:uFill>
                <a:latin typeface="Arial Black"/>
                <a:cs typeface="Arial Black"/>
              </a:rPr>
              <a:t>	</a:t>
            </a:r>
            <a:r>
              <a:rPr sz="850" u="heavy" spc="-420" dirty="0">
                <a:solidFill>
                  <a:srgbClr val="A8BDCF"/>
                </a:solidFill>
                <a:uFill>
                  <a:solidFill>
                    <a:srgbClr val="676770"/>
                  </a:solidFill>
                </a:uFill>
                <a:latin typeface="Arial Black"/>
                <a:cs typeface="Arial Black"/>
              </a:rPr>
              <a:t>W*</a:t>
            </a:r>
            <a:r>
              <a:rPr sz="850" u="heavy" spc="-5" dirty="0">
                <a:solidFill>
                  <a:srgbClr val="A8BDCF"/>
                </a:solidFill>
                <a:uFill>
                  <a:solidFill>
                    <a:srgbClr val="676770"/>
                  </a:solidFill>
                </a:uFill>
                <a:latin typeface="Arial Black"/>
                <a:cs typeface="Arial Black"/>
              </a:rPr>
              <a:t> </a:t>
            </a:r>
            <a:r>
              <a:rPr sz="850" u="heavy" spc="-300" dirty="0">
                <a:solidFill>
                  <a:srgbClr val="5793C6"/>
                </a:solidFill>
                <a:uFill>
                  <a:solidFill>
                    <a:srgbClr val="676770"/>
                  </a:solidFill>
                </a:uFill>
                <a:latin typeface="Arial Black"/>
                <a:cs typeface="Arial Black"/>
              </a:rPr>
              <a:t>§</a:t>
            </a:r>
            <a:r>
              <a:rPr sz="850" u="heavy" spc="15" dirty="0">
                <a:solidFill>
                  <a:srgbClr val="5793C6"/>
                </a:solidFill>
                <a:uFill>
                  <a:solidFill>
                    <a:srgbClr val="676770"/>
                  </a:solidFill>
                </a:uFill>
                <a:latin typeface="Arial Black"/>
                <a:cs typeface="Arial Black"/>
              </a:rPr>
              <a:t> </a:t>
            </a:r>
            <a:r>
              <a:rPr sz="850" u="heavy" spc="-220" dirty="0">
                <a:solidFill>
                  <a:srgbClr val="B8B8B8"/>
                </a:solidFill>
                <a:uFill>
                  <a:solidFill>
                    <a:srgbClr val="676770"/>
                  </a:solidFill>
                </a:uFill>
                <a:latin typeface="Arial Black"/>
                <a:cs typeface="Arial Black"/>
              </a:rPr>
              <a:t>*‘</a:t>
            </a:r>
            <a:r>
              <a:rPr sz="850" u="heavy" spc="145" dirty="0">
                <a:solidFill>
                  <a:srgbClr val="B8B8B8"/>
                </a:solidFill>
                <a:uFill>
                  <a:solidFill>
                    <a:srgbClr val="676770"/>
                  </a:solidFill>
                </a:uFill>
                <a:latin typeface="Arial Black"/>
                <a:cs typeface="Arial Black"/>
              </a:rPr>
              <a:t> </a:t>
            </a:r>
            <a:r>
              <a:rPr sz="850" u="heavy" spc="-275" dirty="0">
                <a:solidFill>
                  <a:srgbClr val="C6C6C6"/>
                </a:solidFill>
                <a:uFill>
                  <a:solidFill>
                    <a:srgbClr val="676770"/>
                  </a:solidFill>
                </a:uFill>
                <a:latin typeface="Arial Black"/>
                <a:cs typeface="Arial Black"/>
              </a:rPr>
              <a:t>”</a:t>
            </a:r>
            <a:r>
              <a:rPr sz="850" u="heavy" spc="-45" dirty="0">
                <a:solidFill>
                  <a:srgbClr val="C6C6C6"/>
                </a:solidFill>
                <a:uFill>
                  <a:solidFill>
                    <a:srgbClr val="676770"/>
                  </a:solidFill>
                </a:uFill>
                <a:latin typeface="Arial Black"/>
                <a:cs typeface="Arial Black"/>
              </a:rPr>
              <a:t> </a:t>
            </a:r>
            <a:r>
              <a:rPr sz="850" u="heavy" spc="-145" dirty="0">
                <a:solidFill>
                  <a:srgbClr val="70A3CC"/>
                </a:solidFill>
                <a:uFill>
                  <a:solidFill>
                    <a:srgbClr val="676770"/>
                  </a:solidFill>
                </a:uFill>
                <a:latin typeface="Arial Black"/>
                <a:cs typeface="Arial Black"/>
              </a:rPr>
              <a:t>.</a:t>
            </a:r>
            <a:r>
              <a:rPr sz="850" u="heavy" spc="20" dirty="0">
                <a:solidFill>
                  <a:srgbClr val="70A3CC"/>
                </a:solidFill>
                <a:uFill>
                  <a:solidFill>
                    <a:srgbClr val="676770"/>
                  </a:solidFill>
                </a:uFill>
                <a:latin typeface="Arial Black"/>
                <a:cs typeface="Arial Black"/>
              </a:rPr>
              <a:t> </a:t>
            </a:r>
            <a:r>
              <a:rPr sz="850" u="heavy" spc="-270" dirty="0">
                <a:solidFill>
                  <a:srgbClr val="89C3EF"/>
                </a:solidFill>
                <a:uFill>
                  <a:solidFill>
                    <a:srgbClr val="676770"/>
                  </a:solidFill>
                </a:uFill>
                <a:latin typeface="Arial Black"/>
                <a:cs typeface="Arial Black"/>
              </a:rPr>
              <a:t>t</a:t>
            </a:r>
            <a:r>
              <a:rPr sz="850" u="heavy" spc="114" dirty="0">
                <a:solidFill>
                  <a:srgbClr val="89C3EF"/>
                </a:solidFill>
                <a:uFill>
                  <a:solidFill>
                    <a:srgbClr val="676770"/>
                  </a:solidFill>
                </a:uFill>
                <a:latin typeface="Arial Black"/>
                <a:cs typeface="Arial Black"/>
              </a:rPr>
              <a:t> </a:t>
            </a:r>
            <a:r>
              <a:rPr sz="850" u="heavy" spc="-95" dirty="0">
                <a:solidFill>
                  <a:srgbClr val="C6C6C6"/>
                </a:solidFill>
                <a:uFill>
                  <a:solidFill>
                    <a:srgbClr val="676770"/>
                  </a:solidFill>
                </a:uFill>
                <a:latin typeface="Arial Black"/>
                <a:cs typeface="Arial Black"/>
              </a:rPr>
              <a:t>'.</a:t>
            </a:r>
            <a:r>
              <a:rPr sz="850" u="heavy" spc="-95" dirty="0">
                <a:solidFill>
                  <a:srgbClr val="AEAEAE"/>
                </a:solidFill>
                <a:uFill>
                  <a:solidFill>
                    <a:srgbClr val="676770"/>
                  </a:solidFill>
                </a:uFill>
                <a:latin typeface="Arial Black"/>
                <a:cs typeface="Arial Black"/>
              </a:rPr>
              <a:t>P</a:t>
            </a:r>
            <a:r>
              <a:rPr sz="850" u="heavy" spc="185" dirty="0">
                <a:solidFill>
                  <a:srgbClr val="AEAEAE"/>
                </a:solidFill>
                <a:uFill>
                  <a:solidFill>
                    <a:srgbClr val="676770"/>
                  </a:solidFill>
                </a:uFill>
                <a:latin typeface="Arial Black"/>
                <a:cs typeface="Arial Black"/>
              </a:rPr>
              <a:t> </a:t>
            </a:r>
            <a:r>
              <a:rPr sz="850" u="heavy" dirty="0">
                <a:solidFill>
                  <a:srgbClr val="A5BDD1"/>
                </a:solidFill>
                <a:uFill>
                  <a:solidFill>
                    <a:srgbClr val="676770"/>
                  </a:solidFill>
                </a:uFill>
                <a:latin typeface="Arial Black"/>
                <a:cs typeface="Arial Black"/>
              </a:rPr>
              <a:t>-</a:t>
            </a:r>
            <a:r>
              <a:rPr sz="850" u="heavy" spc="165" dirty="0">
                <a:solidFill>
                  <a:srgbClr val="A5BDD1"/>
                </a:solidFill>
                <a:uFill>
                  <a:solidFill>
                    <a:srgbClr val="676770"/>
                  </a:solidFill>
                </a:uFill>
                <a:latin typeface="Arial Black"/>
                <a:cs typeface="Arial Black"/>
              </a:rPr>
              <a:t> </a:t>
            </a:r>
            <a:r>
              <a:rPr sz="850" u="heavy" spc="-25" dirty="0">
                <a:solidFill>
                  <a:srgbClr val="A5BDD1"/>
                </a:solidFill>
                <a:uFill>
                  <a:solidFill>
                    <a:srgbClr val="676770"/>
                  </a:solidFill>
                </a:uFill>
                <a:latin typeface="Arial Black"/>
                <a:cs typeface="Arial Black"/>
              </a:rPr>
              <a:t>'-</a:t>
            </a:r>
            <a:r>
              <a:rPr sz="850" u="heavy" dirty="0">
                <a:solidFill>
                  <a:srgbClr val="A5BDD1"/>
                </a:solidFill>
                <a:uFill>
                  <a:solidFill>
                    <a:srgbClr val="676770"/>
                  </a:solidFill>
                </a:uFill>
                <a:latin typeface="Arial Black"/>
                <a:cs typeface="Arial Black"/>
              </a:rPr>
              <a:t>	</a:t>
            </a:r>
            <a:r>
              <a:rPr sz="850" u="heavy" spc="-80" dirty="0">
                <a:solidFill>
                  <a:srgbClr val="91A5BD"/>
                </a:solidFill>
                <a:uFill>
                  <a:solidFill>
                    <a:srgbClr val="676770"/>
                  </a:solidFill>
                </a:uFill>
                <a:latin typeface="Arial Black"/>
                <a:cs typeface="Arial Black"/>
              </a:rPr>
              <a:t>*</a:t>
            </a:r>
            <a:r>
              <a:rPr sz="850" u="heavy" spc="-145" dirty="0">
                <a:solidFill>
                  <a:srgbClr val="91A5BD"/>
                </a:solidFill>
                <a:uFill>
                  <a:solidFill>
                    <a:srgbClr val="676770"/>
                  </a:solidFill>
                </a:uFill>
                <a:latin typeface="Arial Black"/>
                <a:cs typeface="Arial Black"/>
              </a:rPr>
              <a:t> </a:t>
            </a:r>
            <a:r>
              <a:rPr sz="850" u="heavy" spc="-135" dirty="0">
                <a:solidFill>
                  <a:srgbClr val="CFCFCF"/>
                </a:solidFill>
                <a:uFill>
                  <a:solidFill>
                    <a:srgbClr val="676770"/>
                  </a:solidFill>
                </a:uFill>
                <a:latin typeface="Arial Black"/>
                <a:cs typeface="Arial Black"/>
              </a:rPr>
              <a:t>n’*'</a:t>
            </a:r>
            <a:r>
              <a:rPr sz="850" u="heavy" dirty="0">
                <a:solidFill>
                  <a:srgbClr val="CFCFCF"/>
                </a:solidFill>
                <a:uFill>
                  <a:solidFill>
                    <a:srgbClr val="676770"/>
                  </a:solidFill>
                </a:uFill>
                <a:latin typeface="Arial Black"/>
                <a:cs typeface="Arial Black"/>
              </a:rPr>
              <a:t> </a:t>
            </a:r>
            <a:r>
              <a:rPr sz="850" u="heavy" spc="-160" dirty="0">
                <a:solidFill>
                  <a:srgbClr val="BABABA"/>
                </a:solidFill>
                <a:uFill>
                  <a:solidFill>
                    <a:srgbClr val="676770"/>
                  </a:solidFill>
                </a:uFill>
                <a:latin typeface="Arial Black"/>
                <a:cs typeface="Arial Black"/>
              </a:rPr>
              <a:t>-</a:t>
            </a:r>
            <a:r>
              <a:rPr sz="850" u="heavy" spc="-250" dirty="0">
                <a:solidFill>
                  <a:srgbClr val="BABABA"/>
                </a:solidFill>
                <a:uFill>
                  <a:solidFill>
                    <a:srgbClr val="676770"/>
                  </a:solidFill>
                </a:uFill>
                <a:latin typeface="Arial Black"/>
                <a:cs typeface="Arial Black"/>
              </a:rPr>
              <a:t>*</a:t>
            </a:r>
            <a:r>
              <a:rPr sz="850" u="heavy" spc="75" dirty="0">
                <a:solidFill>
                  <a:srgbClr val="BABABA"/>
                </a:solidFill>
                <a:uFill>
                  <a:solidFill>
                    <a:srgbClr val="676770"/>
                  </a:solidFill>
                </a:uFill>
                <a:latin typeface="Arial Black"/>
                <a:cs typeface="Arial Black"/>
              </a:rPr>
              <a:t> </a:t>
            </a:r>
            <a:r>
              <a:rPr sz="850" u="heavy" spc="-95" dirty="0">
                <a:solidFill>
                  <a:srgbClr val="9EB8DF"/>
                </a:solidFill>
                <a:uFill>
                  <a:solidFill>
                    <a:srgbClr val="676770"/>
                  </a:solidFill>
                </a:uFill>
                <a:latin typeface="Arial Black"/>
                <a:cs typeface="Arial Black"/>
              </a:rPr>
              <a:t>'”</a:t>
            </a:r>
            <a:r>
              <a:rPr sz="850" u="heavy" spc="55" dirty="0">
                <a:solidFill>
                  <a:srgbClr val="9EB8DF"/>
                </a:solidFill>
                <a:uFill>
                  <a:solidFill>
                    <a:srgbClr val="676770"/>
                  </a:solidFill>
                </a:uFill>
                <a:latin typeface="Arial Black"/>
                <a:cs typeface="Arial Black"/>
              </a:rPr>
              <a:t> </a:t>
            </a:r>
            <a:r>
              <a:rPr sz="850" u="heavy" dirty="0">
                <a:solidFill>
                  <a:srgbClr val="9EB8DF"/>
                </a:solidFill>
                <a:uFill>
                  <a:solidFill>
                    <a:srgbClr val="676770"/>
                  </a:solidFill>
                </a:uFill>
                <a:latin typeface="Arial Black"/>
                <a:cs typeface="Arial Black"/>
              </a:rPr>
              <a:t>.</a:t>
            </a:r>
            <a:r>
              <a:rPr sz="850" u="heavy" spc="-40" dirty="0">
                <a:solidFill>
                  <a:srgbClr val="9EB8DF"/>
                </a:solidFill>
                <a:uFill>
                  <a:solidFill>
                    <a:srgbClr val="676770"/>
                  </a:solidFill>
                </a:uFill>
                <a:latin typeface="Arial Black"/>
                <a:cs typeface="Arial Black"/>
              </a:rPr>
              <a:t> </a:t>
            </a:r>
            <a:r>
              <a:rPr sz="850" u="heavy" dirty="0">
                <a:solidFill>
                  <a:srgbClr val="AEC3D8"/>
                </a:solidFill>
                <a:uFill>
                  <a:solidFill>
                    <a:srgbClr val="676770"/>
                  </a:solidFill>
                </a:uFill>
                <a:latin typeface="Arial Black"/>
                <a:cs typeface="Arial Black"/>
              </a:rPr>
              <a:t>”</a:t>
            </a:r>
            <a:r>
              <a:rPr sz="850" u="heavy" dirty="0">
                <a:solidFill>
                  <a:srgbClr val="BCBCBC"/>
                </a:solidFill>
                <a:uFill>
                  <a:solidFill>
                    <a:srgbClr val="676770"/>
                  </a:solidFill>
                </a:uFill>
                <a:latin typeface="Arial Black"/>
                <a:cs typeface="Arial Black"/>
              </a:rPr>
              <a:t>\</a:t>
            </a:r>
            <a:r>
              <a:rPr sz="850" u="heavy" spc="105" dirty="0">
                <a:solidFill>
                  <a:srgbClr val="BCBCBC"/>
                </a:solidFill>
                <a:uFill>
                  <a:solidFill>
                    <a:srgbClr val="676770"/>
                  </a:solidFill>
                </a:uFill>
                <a:latin typeface="Arial Black"/>
                <a:cs typeface="Arial Black"/>
              </a:rPr>
              <a:t>  </a:t>
            </a:r>
            <a:r>
              <a:rPr sz="850" u="heavy" spc="-335" dirty="0">
                <a:solidFill>
                  <a:srgbClr val="C1C1C1"/>
                </a:solidFill>
                <a:uFill>
                  <a:solidFill>
                    <a:srgbClr val="676770"/>
                  </a:solidFill>
                </a:uFill>
                <a:latin typeface="Arial Black"/>
                <a:cs typeface="Arial Black"/>
              </a:rPr>
              <a:t>•</a:t>
            </a:r>
            <a:r>
              <a:rPr sz="850" u="heavy" spc="500" dirty="0">
                <a:solidFill>
                  <a:srgbClr val="C1C1C1"/>
                </a:solidFill>
                <a:uFill>
                  <a:solidFill>
                    <a:srgbClr val="676770"/>
                  </a:solidFill>
                </a:uFill>
                <a:latin typeface="Arial Black"/>
                <a:cs typeface="Arial Black"/>
              </a:rPr>
              <a:t> </a:t>
            </a:r>
            <a:endParaRPr sz="850">
              <a:latin typeface="Arial Black"/>
              <a:cs typeface="Arial Black"/>
            </a:endParaRPr>
          </a:p>
          <a:p>
            <a:pPr marR="26670" algn="ctr">
              <a:lnSpc>
                <a:spcPts val="1160"/>
              </a:lnSpc>
              <a:spcBef>
                <a:spcPts val="345"/>
              </a:spcBef>
            </a:pPr>
            <a:r>
              <a:rPr sz="1000" b="1" dirty="0">
                <a:solidFill>
                  <a:srgbClr val="484848"/>
                </a:solidFill>
                <a:latin typeface="Calibri"/>
                <a:cs typeface="Calibri"/>
              </a:rPr>
              <a:t>Deise</a:t>
            </a:r>
            <a:r>
              <a:rPr sz="1000" b="1" spc="155" dirty="0">
                <a:solidFill>
                  <a:srgbClr val="484848"/>
                </a:solidFill>
                <a:latin typeface="Calibri"/>
                <a:cs typeface="Calibri"/>
              </a:rPr>
              <a:t> </a:t>
            </a:r>
            <a:r>
              <a:rPr sz="1000" b="1" spc="50" dirty="0">
                <a:solidFill>
                  <a:srgbClr val="3D3D3D"/>
                </a:solidFill>
                <a:latin typeface="Calibri"/>
                <a:cs typeface="Calibri"/>
              </a:rPr>
              <a:t>Freira</a:t>
            </a:r>
            <a:r>
              <a:rPr sz="1000" b="1" spc="165" dirty="0">
                <a:solidFill>
                  <a:srgbClr val="3D3D3D"/>
                </a:solidFill>
                <a:latin typeface="Calibri"/>
                <a:cs typeface="Calibri"/>
              </a:rPr>
              <a:t> </a:t>
            </a:r>
            <a:r>
              <a:rPr sz="1000" b="1" spc="50" dirty="0">
                <a:solidFill>
                  <a:srgbClr val="484848"/>
                </a:solidFill>
                <a:latin typeface="Calibri"/>
                <a:cs typeface="Calibri"/>
              </a:rPr>
              <a:t>de</a:t>
            </a:r>
            <a:r>
              <a:rPr sz="1000" b="1" spc="60" dirty="0">
                <a:solidFill>
                  <a:srgbClr val="484848"/>
                </a:solidFill>
                <a:latin typeface="Calibri"/>
                <a:cs typeface="Calibri"/>
              </a:rPr>
              <a:t> </a:t>
            </a:r>
            <a:r>
              <a:rPr sz="1000" b="1" spc="45" dirty="0">
                <a:solidFill>
                  <a:srgbClr val="3F3F3F"/>
                </a:solidFill>
                <a:latin typeface="Calibri"/>
                <a:cs typeface="Calibri"/>
              </a:rPr>
              <a:t>Freltns</a:t>
            </a:r>
            <a:r>
              <a:rPr sz="1000" b="1" spc="170" dirty="0">
                <a:solidFill>
                  <a:srgbClr val="3F3F3F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424242"/>
                </a:solidFill>
                <a:latin typeface="Calibri"/>
                <a:cs typeface="Calibri"/>
              </a:rPr>
              <a:t>htartins</a:t>
            </a:r>
            <a:endParaRPr sz="1000">
              <a:latin typeface="Calibri"/>
              <a:cs typeface="Calibri"/>
            </a:endParaRPr>
          </a:p>
          <a:p>
            <a:pPr marR="30480" algn="ctr">
              <a:lnSpc>
                <a:spcPts val="1100"/>
              </a:lnSpc>
            </a:pPr>
            <a:r>
              <a:rPr sz="950" spc="-130" dirty="0">
                <a:solidFill>
                  <a:srgbClr val="494949"/>
                </a:solidFill>
                <a:latin typeface="Arial Black"/>
                <a:cs typeface="Arial Black"/>
              </a:rPr>
              <a:t>Diretor</a:t>
            </a:r>
            <a:r>
              <a:rPr sz="950" spc="95" dirty="0">
                <a:solidFill>
                  <a:srgbClr val="494949"/>
                </a:solidFill>
                <a:latin typeface="Arial Black"/>
                <a:cs typeface="Arial Black"/>
              </a:rPr>
              <a:t> </a:t>
            </a:r>
            <a:r>
              <a:rPr sz="950" spc="-65" dirty="0">
                <a:solidFill>
                  <a:srgbClr val="3D3D3D"/>
                </a:solidFill>
                <a:latin typeface="Arial Black"/>
                <a:cs typeface="Arial Black"/>
              </a:rPr>
              <a:t>Administrativo</a:t>
            </a:r>
            <a:endParaRPr sz="950">
              <a:latin typeface="Arial Black"/>
              <a:cs typeface="Arial Blac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527422" y="9875212"/>
            <a:ext cx="409575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i="1" spc="-10" dirty="0">
                <a:solidFill>
                  <a:srgbClr val="5B5B5B"/>
                </a:solidFill>
                <a:latin typeface="Calibri"/>
                <a:cs typeface="Calibri"/>
              </a:rPr>
              <a:t>Pág.</a:t>
            </a:r>
            <a:r>
              <a:rPr sz="950" i="1" spc="-35" dirty="0">
                <a:solidFill>
                  <a:srgbClr val="5B5B5B"/>
                </a:solidFill>
                <a:latin typeface="Calibri"/>
                <a:cs typeface="Calibri"/>
              </a:rPr>
              <a:t> </a:t>
            </a:r>
            <a:r>
              <a:rPr sz="950" i="1" spc="-40" dirty="0">
                <a:solidFill>
                  <a:srgbClr val="5D5D5D"/>
                </a:solidFill>
                <a:latin typeface="Calibri"/>
                <a:cs typeface="Calibri"/>
              </a:rPr>
              <a:t>4/4</a:t>
            </a:r>
            <a:endParaRPr sz="9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0473" y="10311116"/>
            <a:ext cx="3152274" cy="36094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224966" y="10046421"/>
            <a:ext cx="192505" cy="48126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49630" y="412131"/>
            <a:ext cx="0" cy="5760720"/>
          </a:xfrm>
          <a:custGeom>
            <a:avLst/>
            <a:gdLst/>
            <a:ahLst/>
            <a:cxnLst/>
            <a:rect l="l" t="t" r="r" b="b"/>
            <a:pathLst>
              <a:path h="5760720">
                <a:moveTo>
                  <a:pt x="0" y="5760117"/>
                </a:moveTo>
                <a:lnTo>
                  <a:pt x="0" y="0"/>
                </a:lnTo>
              </a:path>
            </a:pathLst>
          </a:custGeom>
          <a:ln w="3175">
            <a:solidFill>
              <a:srgbClr val="0F0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78205" y="189547"/>
            <a:ext cx="965835" cy="9315450"/>
            <a:chOff x="78205" y="189547"/>
            <a:chExt cx="965835" cy="9315450"/>
          </a:xfrm>
        </p:grpSpPr>
        <p:sp>
          <p:nvSpPr>
            <p:cNvPr id="6" name="object 6"/>
            <p:cNvSpPr/>
            <p:nvPr/>
          </p:nvSpPr>
          <p:spPr>
            <a:xfrm>
              <a:off x="109788" y="189547"/>
              <a:ext cx="0" cy="6079490"/>
            </a:xfrm>
            <a:custGeom>
              <a:avLst/>
              <a:gdLst/>
              <a:ahLst/>
              <a:cxnLst/>
              <a:rect l="l" t="t" r="r" b="b"/>
              <a:pathLst>
                <a:path h="6079490">
                  <a:moveTo>
                    <a:pt x="0" y="6078954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F0F0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39867" y="3811054"/>
              <a:ext cx="0" cy="5694045"/>
            </a:xfrm>
            <a:custGeom>
              <a:avLst/>
              <a:gdLst/>
              <a:ahLst/>
              <a:cxnLst/>
              <a:rect l="l" t="t" r="r" b="b"/>
              <a:pathLst>
                <a:path h="5694045">
                  <a:moveTo>
                    <a:pt x="0" y="5693943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F0F0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8205" y="197067"/>
              <a:ext cx="965835" cy="0"/>
            </a:xfrm>
            <a:custGeom>
              <a:avLst/>
              <a:gdLst/>
              <a:ahLst/>
              <a:cxnLst/>
              <a:rect l="l" t="t" r="r" b="b"/>
              <a:pathLst>
                <a:path w="965835">
                  <a:moveTo>
                    <a:pt x="0" y="0"/>
                  </a:moveTo>
                  <a:lnTo>
                    <a:pt x="965534" y="0"/>
                  </a:lnTo>
                </a:path>
              </a:pathLst>
            </a:custGeom>
            <a:ln w="3175">
              <a:solidFill>
                <a:srgbClr val="0F0F0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1106905" y="192555"/>
            <a:ext cx="6196330" cy="0"/>
          </a:xfrm>
          <a:custGeom>
            <a:avLst/>
            <a:gdLst/>
            <a:ahLst/>
            <a:cxnLst/>
            <a:rect l="l" t="t" r="r" b="b"/>
            <a:pathLst>
              <a:path w="6196330">
                <a:moveTo>
                  <a:pt x="0" y="0"/>
                </a:moveTo>
                <a:lnTo>
                  <a:pt x="6196262" y="0"/>
                </a:lnTo>
              </a:path>
            </a:pathLst>
          </a:custGeom>
          <a:ln w="360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13817" y="714180"/>
            <a:ext cx="6127750" cy="2254885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92075" algn="ctr">
              <a:lnSpc>
                <a:spcPct val="100000"/>
              </a:lnSpc>
              <a:spcBef>
                <a:spcPts val="315"/>
              </a:spcBef>
            </a:pPr>
            <a:r>
              <a:rPr sz="1000" b="1" dirty="0">
                <a:latin typeface="Calibri"/>
                <a:cs typeface="Calibri"/>
              </a:rPr>
              <a:t>DEMONSTRAyłVO</a:t>
            </a:r>
            <a:r>
              <a:rPr sz="1000" b="1" spc="220" dirty="0">
                <a:latin typeface="Calibri"/>
                <a:cs typeface="Calibri"/>
              </a:rPr>
              <a:t> </a:t>
            </a:r>
            <a:r>
              <a:rPr sz="1000" spc="-155" dirty="0">
                <a:latin typeface="Arial Black"/>
                <a:cs typeface="Arial Black"/>
              </a:rPr>
              <a:t>INTEGRAL</a:t>
            </a:r>
            <a:r>
              <a:rPr sz="1000" spc="80" dirty="0">
                <a:latin typeface="Arial Black"/>
                <a:cs typeface="Arial Black"/>
              </a:rPr>
              <a:t> </a:t>
            </a:r>
            <a:r>
              <a:rPr sz="1000" spc="-145" dirty="0">
                <a:latin typeface="Arial Black"/>
                <a:cs typeface="Arial Black"/>
              </a:rPr>
              <a:t>DAS</a:t>
            </a:r>
            <a:r>
              <a:rPr sz="1000" spc="90" dirty="0">
                <a:latin typeface="Arial Black"/>
                <a:cs typeface="Arial Black"/>
              </a:rPr>
              <a:t> </a:t>
            </a:r>
            <a:r>
              <a:rPr sz="1000" spc="-155" dirty="0">
                <a:latin typeface="Arial Black"/>
                <a:cs typeface="Arial Black"/>
              </a:rPr>
              <a:t>RECEKAS</a:t>
            </a:r>
            <a:r>
              <a:rPr sz="1000" spc="145" dirty="0">
                <a:latin typeface="Arial Black"/>
                <a:cs typeface="Arial Black"/>
              </a:rPr>
              <a:t> </a:t>
            </a:r>
            <a:r>
              <a:rPr sz="1000" spc="-130" dirty="0">
                <a:latin typeface="Arial Black"/>
                <a:cs typeface="Arial Black"/>
              </a:rPr>
              <a:t>E</a:t>
            </a:r>
            <a:r>
              <a:rPr sz="1000" spc="-15" dirty="0">
                <a:latin typeface="Arial Black"/>
                <a:cs typeface="Arial Black"/>
              </a:rPr>
              <a:t> </a:t>
            </a:r>
            <a:r>
              <a:rPr sz="1000" b="1" spc="60" dirty="0">
                <a:latin typeface="Calibri"/>
                <a:cs typeface="Calibri"/>
              </a:rPr>
              <a:t>DESPESAS</a:t>
            </a:r>
            <a:endParaRPr sz="1000">
              <a:latin typeface="Calibri"/>
              <a:cs typeface="Calibri"/>
            </a:endParaRPr>
          </a:p>
          <a:p>
            <a:pPr marL="1894205">
              <a:lnSpc>
                <a:spcPct val="100000"/>
              </a:lnSpc>
              <a:spcBef>
                <a:spcPts val="240"/>
              </a:spcBef>
            </a:pPr>
            <a:r>
              <a:rPr sz="1100" spc="-229" dirty="0">
                <a:latin typeface="Arial Black"/>
                <a:cs typeface="Arial Black"/>
              </a:rPr>
              <a:t>ANEXO</a:t>
            </a:r>
            <a:r>
              <a:rPr sz="1100" spc="-65" dirty="0">
                <a:latin typeface="Arial Black"/>
                <a:cs typeface="Arial Black"/>
              </a:rPr>
              <a:t> </a:t>
            </a:r>
            <a:r>
              <a:rPr sz="1100" spc="-235" dirty="0">
                <a:latin typeface="Arial Black"/>
                <a:cs typeface="Arial Black"/>
              </a:rPr>
              <a:t>RP</a:t>
            </a:r>
            <a:r>
              <a:rPr sz="1100" spc="-55" dirty="0">
                <a:latin typeface="Arial Black"/>
                <a:cs typeface="Arial Black"/>
              </a:rPr>
              <a:t> </a:t>
            </a:r>
            <a:r>
              <a:rPr sz="1100" spc="-165" dirty="0">
                <a:latin typeface="Arial Black"/>
                <a:cs typeface="Arial Black"/>
              </a:rPr>
              <a:t>10</a:t>
            </a:r>
            <a:r>
              <a:rPr sz="1100" spc="-160" dirty="0">
                <a:latin typeface="Arial Black"/>
                <a:cs typeface="Arial Black"/>
              </a:rPr>
              <a:t> </a:t>
            </a:r>
            <a:r>
              <a:rPr sz="1100" spc="-55" dirty="0">
                <a:latin typeface="Arial Black"/>
                <a:cs typeface="Arial Black"/>
              </a:rPr>
              <a:t>•</a:t>
            </a:r>
            <a:r>
              <a:rPr sz="1100" spc="-170" dirty="0">
                <a:latin typeface="Arial Black"/>
                <a:cs typeface="Arial Black"/>
              </a:rPr>
              <a:t> </a:t>
            </a:r>
            <a:r>
              <a:rPr sz="1100" spc="-215" dirty="0">
                <a:latin typeface="Arial Black"/>
                <a:cs typeface="Arial Black"/>
              </a:rPr>
              <a:t>TERNO</a:t>
            </a:r>
            <a:r>
              <a:rPr sz="1100" spc="-35" dirty="0">
                <a:latin typeface="Arial Black"/>
                <a:cs typeface="Arial Black"/>
              </a:rPr>
              <a:t> </a:t>
            </a:r>
            <a:r>
              <a:rPr sz="1100" spc="-204" dirty="0">
                <a:latin typeface="Arial Black"/>
                <a:cs typeface="Arial Black"/>
              </a:rPr>
              <a:t>DE</a:t>
            </a:r>
            <a:r>
              <a:rPr sz="1100" spc="-65" dirty="0">
                <a:latin typeface="Arial Black"/>
                <a:cs typeface="Arial Black"/>
              </a:rPr>
              <a:t> </a:t>
            </a:r>
            <a:r>
              <a:rPr sz="1100" spc="-150" dirty="0">
                <a:latin typeface="Arial Black"/>
                <a:cs typeface="Arial Black"/>
              </a:rPr>
              <a:t>COLABORAÇAO</a:t>
            </a:r>
            <a:endParaRPr sz="110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  <a:spcBef>
                <a:spcPts val="250"/>
              </a:spcBef>
            </a:pPr>
            <a:r>
              <a:rPr sz="1000" b="1" dirty="0">
                <a:latin typeface="Calibri"/>
                <a:cs typeface="Calibri"/>
              </a:rPr>
              <a:t>ÓRGAO</a:t>
            </a:r>
            <a:r>
              <a:rPr sz="1000" b="1" spc="90" dirty="0">
                <a:latin typeface="Calibri"/>
                <a:cs typeface="Calibri"/>
              </a:rPr>
              <a:t> </a:t>
            </a:r>
            <a:r>
              <a:rPr sz="1000" spc="-140" dirty="0">
                <a:latin typeface="Arial Black"/>
                <a:cs typeface="Arial Black"/>
              </a:rPr>
              <a:t>PûBLtCO</a:t>
            </a:r>
            <a:r>
              <a:rPr sz="1000" spc="35" dirty="0">
                <a:latin typeface="Arial Black"/>
                <a:cs typeface="Arial Black"/>
              </a:rPr>
              <a:t> </a:t>
            </a:r>
            <a:r>
              <a:rPr sz="1000" b="1" spc="50" dirty="0">
                <a:latin typeface="Calibri"/>
                <a:cs typeface="Calibri"/>
              </a:rPr>
              <a:t>PARCEIRO:</a:t>
            </a:r>
            <a:r>
              <a:rPr sz="1000" b="1" spc="90" dirty="0">
                <a:latin typeface="Calibri"/>
                <a:cs typeface="Calibri"/>
              </a:rPr>
              <a:t> </a:t>
            </a:r>
            <a:r>
              <a:rPr sz="1000" spc="-165" dirty="0">
                <a:latin typeface="Arial Black"/>
                <a:cs typeface="Arial Black"/>
              </a:rPr>
              <a:t>Prefell:ura</a:t>
            </a:r>
            <a:r>
              <a:rPr sz="1000" spc="100" dirty="0">
                <a:latin typeface="Arial Black"/>
                <a:cs typeface="Arial Black"/>
              </a:rPr>
              <a:t> </a:t>
            </a:r>
            <a:r>
              <a:rPr sz="1000" spc="-160" dirty="0">
                <a:latin typeface="Arial Black"/>
                <a:cs typeface="Arial Black"/>
              </a:rPr>
              <a:t>de</a:t>
            </a:r>
            <a:r>
              <a:rPr sz="1000" spc="-45" dirty="0">
                <a:latin typeface="Arial Black"/>
                <a:cs typeface="Arial Black"/>
              </a:rPr>
              <a:t> </a:t>
            </a:r>
            <a:r>
              <a:rPr sz="1000" spc="-90" dirty="0">
                <a:latin typeface="Arial Black"/>
                <a:cs typeface="Arial Black"/>
              </a:rPr>
              <a:t>GuarulŁtos</a:t>
            </a:r>
            <a:endParaRPr sz="1000">
              <a:latin typeface="Arial Black"/>
              <a:cs typeface="Arial Black"/>
            </a:endParaRPr>
          </a:p>
          <a:p>
            <a:pPr marL="17780">
              <a:lnSpc>
                <a:spcPct val="100000"/>
              </a:lnSpc>
              <a:spcBef>
                <a:spcPts val="315"/>
              </a:spcBef>
            </a:pPr>
            <a:r>
              <a:rPr sz="1000" spc="-165" dirty="0">
                <a:latin typeface="Arial Black"/>
                <a:cs typeface="Arial Black"/>
              </a:rPr>
              <a:t>ORGANIZAÇÃO</a:t>
            </a:r>
            <a:r>
              <a:rPr sz="1000" spc="130" dirty="0">
                <a:latin typeface="Arial Black"/>
                <a:cs typeface="Arial Black"/>
              </a:rPr>
              <a:t> </a:t>
            </a:r>
            <a:r>
              <a:rPr sz="1000" b="1" spc="75" dirty="0">
                <a:latin typeface="Calibri"/>
                <a:cs typeface="Calibri"/>
              </a:rPr>
              <a:t>DA</a:t>
            </a:r>
            <a:r>
              <a:rPr sz="1000" b="1" spc="135" dirty="0">
                <a:latin typeface="Calibri"/>
                <a:cs typeface="Calibri"/>
              </a:rPr>
              <a:t> </a:t>
            </a:r>
            <a:r>
              <a:rPr sz="1000" b="1" dirty="0">
                <a:latin typeface="Calibri"/>
                <a:cs typeface="Calibri"/>
              </a:rPr>
              <a:t>SOCIEDADE</a:t>
            </a:r>
            <a:r>
              <a:rPr sz="1000" b="1" spc="114" dirty="0">
                <a:latin typeface="Calibri"/>
                <a:cs typeface="Calibri"/>
              </a:rPr>
              <a:t> </a:t>
            </a:r>
            <a:r>
              <a:rPr sz="1000" b="1" spc="55" dirty="0">
                <a:latin typeface="Calibri"/>
                <a:cs typeface="Calibri"/>
              </a:rPr>
              <a:t>CIVIL:</a:t>
            </a:r>
            <a:r>
              <a:rPr sz="1000" b="1" spc="130" dirty="0">
                <a:latin typeface="Calibri"/>
                <a:cs typeface="Calibri"/>
              </a:rPr>
              <a:t> </a:t>
            </a:r>
            <a:r>
              <a:rPr sz="1000" spc="-250" dirty="0">
                <a:latin typeface="Arial Black"/>
                <a:cs typeface="Arial Black"/>
              </a:rPr>
              <a:t>AMAA</a:t>
            </a:r>
            <a:r>
              <a:rPr sz="1000" spc="20" dirty="0">
                <a:latin typeface="Arial Black"/>
                <a:cs typeface="Arial Black"/>
              </a:rPr>
              <a:t> </a:t>
            </a:r>
            <a:r>
              <a:rPr sz="1000" spc="-25" dirty="0">
                <a:latin typeface="Arial Black"/>
                <a:cs typeface="Arial Black"/>
              </a:rPr>
              <a:t>-</a:t>
            </a:r>
            <a:r>
              <a:rPr sz="1000" spc="-70" dirty="0">
                <a:latin typeface="Arial Black"/>
                <a:cs typeface="Arial Black"/>
              </a:rPr>
              <a:t> </a:t>
            </a:r>
            <a:r>
              <a:rPr sz="1000" spc="-200" dirty="0">
                <a:latin typeface="Arial Black"/>
                <a:cs typeface="Arial Black"/>
              </a:rPr>
              <a:t>Associação</a:t>
            </a:r>
            <a:r>
              <a:rPr sz="1000" spc="130" dirty="0">
                <a:latin typeface="Arial Black"/>
                <a:cs typeface="Arial Black"/>
              </a:rPr>
              <a:t> </a:t>
            </a:r>
            <a:r>
              <a:rPr sz="1000" spc="-185" dirty="0">
                <a:latin typeface="Arial Black"/>
                <a:cs typeface="Arial Black"/>
              </a:rPr>
              <a:t>dos</a:t>
            </a:r>
            <a:r>
              <a:rPr sz="1000" spc="10" dirty="0">
                <a:latin typeface="Arial Black"/>
                <a:cs typeface="Arial Black"/>
              </a:rPr>
              <a:t> </a:t>
            </a:r>
            <a:r>
              <a:rPr sz="1000" spc="-185" dirty="0">
                <a:latin typeface="Arial Black"/>
                <a:cs typeface="Arial Black"/>
              </a:rPr>
              <a:t>Moradores</a:t>
            </a:r>
            <a:r>
              <a:rPr sz="1000" spc="100" dirty="0">
                <a:latin typeface="Arial Black"/>
                <a:cs typeface="Arial Black"/>
              </a:rPr>
              <a:t> </a:t>
            </a:r>
            <a:r>
              <a:rPr sz="1000" spc="-170" dirty="0">
                <a:latin typeface="Arial Black"/>
                <a:cs typeface="Arial Black"/>
              </a:rPr>
              <a:t>para</a:t>
            </a:r>
            <a:r>
              <a:rPr sz="1000" spc="70" dirty="0">
                <a:latin typeface="Arial Black"/>
                <a:cs typeface="Arial Black"/>
              </a:rPr>
              <a:t> </a:t>
            </a:r>
            <a:r>
              <a:rPr sz="1000" spc="-155" dirty="0">
                <a:latin typeface="Arial Black"/>
                <a:cs typeface="Arial Black"/>
              </a:rPr>
              <a:t>o</a:t>
            </a:r>
            <a:r>
              <a:rPr sz="1000" spc="-95" dirty="0">
                <a:latin typeface="Arial Black"/>
                <a:cs typeface="Arial Black"/>
              </a:rPr>
              <a:t> </a:t>
            </a:r>
            <a:r>
              <a:rPr sz="1000" spc="-180" dirty="0">
                <a:latin typeface="Arial Black"/>
                <a:cs typeface="Arial Black"/>
              </a:rPr>
              <a:t>DesenvolvimenCo</a:t>
            </a:r>
            <a:r>
              <a:rPr sz="1000" spc="-50" dirty="0">
                <a:latin typeface="Arial Black"/>
                <a:cs typeface="Arial Black"/>
              </a:rPr>
              <a:t> </a:t>
            </a:r>
            <a:r>
              <a:rPr sz="1000" spc="-160" dirty="0">
                <a:latin typeface="Arial Black"/>
                <a:cs typeface="Arial Black"/>
              </a:rPr>
              <a:t>do</a:t>
            </a:r>
            <a:r>
              <a:rPr sz="1000" spc="15" dirty="0">
                <a:latin typeface="Arial Black"/>
                <a:cs typeface="Arial Black"/>
              </a:rPr>
              <a:t> </a:t>
            </a:r>
            <a:r>
              <a:rPr sz="1000" spc="-190" dirty="0">
                <a:latin typeface="Arial Black"/>
                <a:cs typeface="Arial Black"/>
              </a:rPr>
              <a:t>Ăgua</a:t>
            </a:r>
            <a:r>
              <a:rPr sz="1000" spc="60" dirty="0">
                <a:latin typeface="Arial Black"/>
                <a:cs typeface="Arial Black"/>
              </a:rPr>
              <a:t> </a:t>
            </a:r>
            <a:r>
              <a:rPr sz="1000" spc="-165" dirty="0">
                <a:latin typeface="Arial Black"/>
                <a:cs typeface="Arial Black"/>
              </a:rPr>
              <a:t>Azul</a:t>
            </a:r>
            <a:r>
              <a:rPr sz="1000" spc="-35" dirty="0">
                <a:latin typeface="Arial Black"/>
                <a:cs typeface="Arial Black"/>
              </a:rPr>
              <a:t> </a:t>
            </a:r>
            <a:r>
              <a:rPr sz="1000" spc="-50" dirty="0">
                <a:latin typeface="Arial Black"/>
                <a:cs typeface="Arial Black"/>
              </a:rPr>
              <a:t>-</a:t>
            </a:r>
            <a:endParaRPr sz="100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00">
              <a:latin typeface="Arial Black"/>
              <a:cs typeface="Arial Black"/>
            </a:endParaRPr>
          </a:p>
          <a:p>
            <a:pPr marL="17145">
              <a:lnSpc>
                <a:spcPct val="100000"/>
              </a:lnSpc>
            </a:pPr>
            <a:r>
              <a:rPr sz="1000" spc="-125" dirty="0">
                <a:latin typeface="Arial Black"/>
                <a:cs typeface="Arial Black"/>
              </a:rPr>
              <a:t>CNP}:</a:t>
            </a:r>
            <a:r>
              <a:rPr sz="1000" spc="110" dirty="0">
                <a:latin typeface="Arial Black"/>
                <a:cs typeface="Arial Black"/>
              </a:rPr>
              <a:t> </a:t>
            </a:r>
            <a:r>
              <a:rPr sz="1000" spc="-130" dirty="0">
                <a:latin typeface="Arial Black"/>
                <a:cs typeface="Arial Black"/>
              </a:rPr>
              <a:t>08.953.3ó7/0003-</a:t>
            </a:r>
            <a:r>
              <a:rPr sz="1000" spc="-25" dirty="0">
                <a:latin typeface="Arial Black"/>
                <a:cs typeface="Arial Black"/>
              </a:rPr>
              <a:t>01</a:t>
            </a:r>
            <a:endParaRPr sz="1000">
              <a:latin typeface="Arial Black"/>
              <a:cs typeface="Arial Black"/>
            </a:endParaRPr>
          </a:p>
          <a:p>
            <a:pPr marL="14604">
              <a:lnSpc>
                <a:spcPct val="100000"/>
              </a:lnSpc>
              <a:spcBef>
                <a:spcPts val="270"/>
              </a:spcBef>
            </a:pPr>
            <a:r>
              <a:rPr sz="1000" b="1" spc="50" dirty="0">
                <a:latin typeface="Calibri"/>
                <a:cs typeface="Calibri"/>
              </a:rPr>
              <a:t>ENDEREÇO</a:t>
            </a:r>
            <a:r>
              <a:rPr sz="1000" b="1" spc="95" dirty="0">
                <a:latin typeface="Calibri"/>
                <a:cs typeface="Calibri"/>
              </a:rPr>
              <a:t> </a:t>
            </a:r>
            <a:r>
              <a:rPr sz="1000" spc="-130" dirty="0">
                <a:latin typeface="Arial Black"/>
                <a:cs typeface="Arial Black"/>
              </a:rPr>
              <a:t>E</a:t>
            </a:r>
            <a:r>
              <a:rPr sz="1000" spc="-20" dirty="0">
                <a:latin typeface="Arial Black"/>
                <a:cs typeface="Arial Black"/>
              </a:rPr>
              <a:t> </a:t>
            </a:r>
            <a:r>
              <a:rPr sz="1000" b="1" spc="65" dirty="0">
                <a:latin typeface="Calibri"/>
                <a:cs typeface="Calibri"/>
              </a:rPr>
              <a:t>CEP:</a:t>
            </a:r>
            <a:r>
              <a:rPr sz="1000" b="1" spc="15" dirty="0">
                <a:latin typeface="Calibri"/>
                <a:cs typeface="Calibri"/>
              </a:rPr>
              <a:t> </a:t>
            </a:r>
            <a:r>
              <a:rPr sz="1000" spc="-180" dirty="0">
                <a:latin typeface="Arial Black"/>
                <a:cs typeface="Arial Black"/>
              </a:rPr>
              <a:t>Esßada</a:t>
            </a:r>
            <a:r>
              <a:rPr sz="1000" spc="75" dirty="0">
                <a:latin typeface="Arial Black"/>
                <a:cs typeface="Arial Black"/>
              </a:rPr>
              <a:t> </a:t>
            </a:r>
            <a:r>
              <a:rPr sz="1000" spc="-210" dirty="0">
                <a:latin typeface="Arial Black"/>
                <a:cs typeface="Arial Black"/>
              </a:rPr>
              <a:t>Acácfo</a:t>
            </a:r>
            <a:r>
              <a:rPr sz="1000" spc="30" dirty="0">
                <a:latin typeface="Arial Black"/>
                <a:cs typeface="Arial Black"/>
              </a:rPr>
              <a:t> </a:t>
            </a:r>
            <a:r>
              <a:rPr sz="1000" spc="-175" dirty="0">
                <a:latin typeface="Arial Black"/>
                <a:cs typeface="Arial Black"/>
              </a:rPr>
              <a:t>Antonio</a:t>
            </a:r>
            <a:r>
              <a:rPr sz="1000" spc="35" dirty="0">
                <a:latin typeface="Arial Black"/>
                <a:cs typeface="Arial Black"/>
              </a:rPr>
              <a:t> </a:t>
            </a:r>
            <a:r>
              <a:rPr sz="1000" spc="-165" dirty="0">
                <a:latin typeface="Arial Black"/>
                <a:cs typeface="Arial Black"/>
              </a:rPr>
              <a:t>Batista,</a:t>
            </a:r>
            <a:r>
              <a:rPr sz="1000" spc="65" dirty="0">
                <a:latin typeface="Arial Black"/>
                <a:cs typeface="Arial Black"/>
              </a:rPr>
              <a:t> </a:t>
            </a:r>
            <a:r>
              <a:rPr sz="1000" spc="-130" dirty="0">
                <a:latin typeface="Arial Black"/>
                <a:cs typeface="Arial Black"/>
              </a:rPr>
              <a:t>270,</a:t>
            </a:r>
            <a:r>
              <a:rPr sz="1000" spc="-35" dirty="0">
                <a:latin typeface="Arial Black"/>
                <a:cs typeface="Arial Black"/>
              </a:rPr>
              <a:t> </a:t>
            </a:r>
            <a:r>
              <a:rPr sz="1000" spc="-190" dirty="0">
                <a:latin typeface="Arial Black"/>
                <a:cs typeface="Arial Black"/>
              </a:rPr>
              <a:t>Bonsucesso,</a:t>
            </a:r>
            <a:r>
              <a:rPr sz="1000" spc="135" dirty="0">
                <a:latin typeface="Arial Black"/>
                <a:cs typeface="Arial Black"/>
              </a:rPr>
              <a:t> </a:t>
            </a:r>
            <a:r>
              <a:rPr sz="1000" spc="-175" dirty="0">
                <a:latin typeface="Arial Black"/>
                <a:cs typeface="Arial Black"/>
              </a:rPr>
              <a:t>Guarulhos/SP</a:t>
            </a:r>
            <a:r>
              <a:rPr sz="1000" spc="120" dirty="0">
                <a:latin typeface="Arial Black"/>
                <a:cs typeface="Arial Black"/>
              </a:rPr>
              <a:t> </a:t>
            </a:r>
            <a:r>
              <a:rPr sz="1000" spc="-25" dirty="0">
                <a:latin typeface="Arial Black"/>
                <a:cs typeface="Arial Black"/>
              </a:rPr>
              <a:t>-</a:t>
            </a:r>
            <a:r>
              <a:rPr sz="1000" spc="-85" dirty="0">
                <a:latin typeface="Arial Black"/>
                <a:cs typeface="Arial Black"/>
              </a:rPr>
              <a:t> </a:t>
            </a:r>
            <a:r>
              <a:rPr sz="1000" spc="-220" dirty="0">
                <a:latin typeface="Arial Black"/>
                <a:cs typeface="Arial Black"/>
              </a:rPr>
              <a:t>CEP</a:t>
            </a:r>
            <a:r>
              <a:rPr sz="1000" spc="-40" dirty="0">
                <a:latin typeface="Arial Black"/>
                <a:cs typeface="Arial Black"/>
              </a:rPr>
              <a:t> </a:t>
            </a:r>
            <a:r>
              <a:rPr sz="1000" spc="-35" dirty="0">
                <a:latin typeface="Arial Black"/>
                <a:cs typeface="Arial Black"/>
              </a:rPr>
              <a:t>07175•080</a:t>
            </a:r>
            <a:endParaRPr sz="1000">
              <a:latin typeface="Arial Black"/>
              <a:cs typeface="Arial Black"/>
            </a:endParaRPr>
          </a:p>
          <a:p>
            <a:pPr marL="17145" marR="3111500" indent="-3175">
              <a:lnSpc>
                <a:spcPct val="122400"/>
              </a:lnSpc>
              <a:spcBef>
                <a:spcPts val="50"/>
              </a:spcBef>
            </a:pPr>
            <a:r>
              <a:rPr sz="1000" b="1" spc="75" dirty="0">
                <a:latin typeface="Calibri"/>
                <a:cs typeface="Calibri"/>
              </a:rPr>
              <a:t>RßSPofiSÂVELtłS)</a:t>
            </a:r>
            <a:r>
              <a:rPr sz="1000" b="1" spc="-40" dirty="0">
                <a:latin typeface="Calibri"/>
                <a:cs typeface="Calibri"/>
              </a:rPr>
              <a:t> </a:t>
            </a:r>
            <a:r>
              <a:rPr sz="1000" spc="-165" dirty="0">
                <a:latin typeface="Arial Black"/>
                <a:cs typeface="Arial Black"/>
              </a:rPr>
              <a:t>PELA</a:t>
            </a:r>
            <a:r>
              <a:rPr sz="1000" spc="35" dirty="0">
                <a:latin typeface="Arial Black"/>
                <a:cs typeface="Arial Black"/>
              </a:rPr>
              <a:t> </a:t>
            </a:r>
            <a:r>
              <a:rPr sz="1000" b="1" spc="120" dirty="0">
                <a:latin typeface="Calibri"/>
                <a:cs typeface="Calibri"/>
              </a:rPr>
              <a:t>OSt:</a:t>
            </a:r>
            <a:r>
              <a:rPr sz="1000" b="1" spc="25" dirty="0">
                <a:latin typeface="Calibri"/>
                <a:cs typeface="Calibri"/>
              </a:rPr>
              <a:t> </a:t>
            </a:r>
            <a:r>
              <a:rPr sz="1000" spc="-175" dirty="0">
                <a:latin typeface="Arial Black"/>
                <a:cs typeface="Arial Black"/>
              </a:rPr>
              <a:t>Antonio</a:t>
            </a:r>
            <a:r>
              <a:rPr sz="1000" spc="10" dirty="0">
                <a:latin typeface="Arial Black"/>
                <a:cs typeface="Arial Black"/>
              </a:rPr>
              <a:t> </a:t>
            </a:r>
            <a:r>
              <a:rPr sz="1000" spc="-210" dirty="0">
                <a:latin typeface="Arial Black"/>
                <a:cs typeface="Arial Black"/>
              </a:rPr>
              <a:t>Games</a:t>
            </a:r>
            <a:r>
              <a:rPr sz="1000" spc="20" dirty="0">
                <a:latin typeface="Arial Black"/>
                <a:cs typeface="Arial Black"/>
              </a:rPr>
              <a:t> </a:t>
            </a:r>
            <a:r>
              <a:rPr sz="1000" spc="-190" dirty="0">
                <a:latin typeface="Arial Black"/>
                <a:cs typeface="Arial Black"/>
              </a:rPr>
              <a:t>da</a:t>
            </a:r>
            <a:r>
              <a:rPr sz="1000" spc="10" dirty="0">
                <a:latin typeface="Arial Black"/>
                <a:cs typeface="Arial Black"/>
              </a:rPr>
              <a:t> </a:t>
            </a:r>
            <a:r>
              <a:rPr sz="1000" spc="-114" dirty="0">
                <a:latin typeface="Arial Black"/>
                <a:cs typeface="Arial Black"/>
              </a:rPr>
              <a:t>Silva </a:t>
            </a:r>
            <a:r>
              <a:rPr sz="1000" spc="-120" dirty="0">
                <a:latin typeface="Arial Black"/>
                <a:cs typeface="Arial Black"/>
              </a:rPr>
              <a:t>CPF:</a:t>
            </a:r>
            <a:r>
              <a:rPr sz="1000" spc="90" dirty="0">
                <a:latin typeface="Arial Black"/>
                <a:cs typeface="Arial Black"/>
              </a:rPr>
              <a:t> </a:t>
            </a:r>
            <a:r>
              <a:rPr sz="1000" spc="-130" dirty="0">
                <a:latin typeface="Arial Black"/>
                <a:cs typeface="Arial Black"/>
              </a:rPr>
              <a:t>878.648.008-</a:t>
            </a:r>
            <a:r>
              <a:rPr sz="1000" spc="-25" dirty="0">
                <a:latin typeface="Arial Black"/>
                <a:cs typeface="Arial Black"/>
              </a:rPr>
              <a:t>15</a:t>
            </a:r>
            <a:endParaRPr sz="1000">
              <a:latin typeface="Arial Black"/>
              <a:cs typeface="Arial Black"/>
            </a:endParaRPr>
          </a:p>
          <a:p>
            <a:pPr marL="13970" marR="1253490" indent="3175">
              <a:lnSpc>
                <a:spcPct val="126299"/>
              </a:lnSpc>
            </a:pPr>
            <a:r>
              <a:rPr sz="1000" spc="-160" dirty="0">
                <a:latin typeface="Arial Black"/>
                <a:cs typeface="Arial Black"/>
              </a:rPr>
              <a:t>OB}ETO</a:t>
            </a:r>
            <a:r>
              <a:rPr sz="1000" spc="40" dirty="0">
                <a:latin typeface="Arial Black"/>
                <a:cs typeface="Arial Black"/>
              </a:rPr>
              <a:t> </a:t>
            </a:r>
            <a:r>
              <a:rPr sz="1000" spc="-155" dirty="0">
                <a:latin typeface="Arial Black"/>
                <a:cs typeface="Arial Black"/>
              </a:rPr>
              <a:t>DA</a:t>
            </a:r>
            <a:r>
              <a:rPr sz="1000" spc="5" dirty="0">
                <a:latin typeface="Arial Black"/>
                <a:cs typeface="Arial Black"/>
              </a:rPr>
              <a:t> </a:t>
            </a:r>
            <a:r>
              <a:rPr sz="1000" spc="-155" dirty="0">
                <a:latin typeface="Arial Black"/>
                <a:cs typeface="Arial Black"/>
              </a:rPr>
              <a:t>PARCERIA•</a:t>
            </a:r>
            <a:r>
              <a:rPr sz="1000" spc="-20" dirty="0">
                <a:latin typeface="Arial Black"/>
                <a:cs typeface="Arial Black"/>
              </a:rPr>
              <a:t> </a:t>
            </a:r>
            <a:r>
              <a:rPr sz="1000" spc="-175" dirty="0">
                <a:latin typeface="Arial Black"/>
                <a:cs typeface="Arial Black"/>
              </a:rPr>
              <a:t>Atendimento</a:t>
            </a:r>
            <a:r>
              <a:rPr sz="1000" spc="90" dirty="0">
                <a:latin typeface="Arial Black"/>
                <a:cs typeface="Arial Black"/>
              </a:rPr>
              <a:t> </a:t>
            </a:r>
            <a:r>
              <a:rPr sz="1000" spc="-160" dirty="0">
                <a:latin typeface="Arial Black"/>
                <a:cs typeface="Arial Black"/>
              </a:rPr>
              <a:t>de</a:t>
            </a:r>
            <a:r>
              <a:rPr sz="1000" spc="-60" dirty="0">
                <a:latin typeface="Arial Black"/>
                <a:cs typeface="Arial Black"/>
              </a:rPr>
              <a:t> </a:t>
            </a:r>
            <a:r>
              <a:rPr sz="1000" spc="-185" dirty="0">
                <a:latin typeface="Arial Black"/>
                <a:cs typeface="Arial Black"/>
              </a:rPr>
              <a:t>crianças</a:t>
            </a:r>
            <a:r>
              <a:rPr sz="1000" spc="45" dirty="0">
                <a:latin typeface="Arial Black"/>
                <a:cs typeface="Arial Black"/>
              </a:rPr>
              <a:t> </a:t>
            </a:r>
            <a:r>
              <a:rPr sz="1000" spc="-175" dirty="0">
                <a:latin typeface="Arial Black"/>
                <a:cs typeface="Arial Black"/>
              </a:rPr>
              <a:t>na</a:t>
            </a:r>
            <a:r>
              <a:rPr sz="1000" spc="-20" dirty="0">
                <a:latin typeface="Arial Black"/>
                <a:cs typeface="Arial Black"/>
              </a:rPr>
              <a:t> </a:t>
            </a:r>
            <a:r>
              <a:rPr sz="1000" spc="-165" dirty="0">
                <a:latin typeface="Arial Black"/>
                <a:cs typeface="Arial Black"/>
              </a:rPr>
              <a:t>faixa</a:t>
            </a:r>
            <a:r>
              <a:rPr sz="1000" spc="15" dirty="0">
                <a:latin typeface="Arial Black"/>
                <a:cs typeface="Arial Black"/>
              </a:rPr>
              <a:t> </a:t>
            </a:r>
            <a:r>
              <a:rPr sz="1000" spc="-140" dirty="0">
                <a:latin typeface="Arial Black"/>
                <a:cs typeface="Arial Black"/>
              </a:rPr>
              <a:t>eØńa</a:t>
            </a:r>
            <a:r>
              <a:rPr sz="1000" spc="35" dirty="0">
                <a:latin typeface="Arial Black"/>
                <a:cs typeface="Arial Black"/>
              </a:rPr>
              <a:t> </a:t>
            </a:r>
            <a:r>
              <a:rPr sz="1000" spc="-160" dirty="0">
                <a:latin typeface="Arial Black"/>
                <a:cs typeface="Arial Black"/>
              </a:rPr>
              <a:t>de</a:t>
            </a:r>
            <a:r>
              <a:rPr sz="1000" spc="-60" dirty="0">
                <a:latin typeface="Arial Black"/>
                <a:cs typeface="Arial Black"/>
              </a:rPr>
              <a:t> </a:t>
            </a:r>
            <a:r>
              <a:rPr sz="1000" spc="-175" dirty="0">
                <a:latin typeface="Arial Black"/>
                <a:cs typeface="Arial Black"/>
              </a:rPr>
              <a:t>até</a:t>
            </a:r>
            <a:r>
              <a:rPr sz="1000" spc="15" dirty="0">
                <a:latin typeface="Arial Black"/>
                <a:cs typeface="Arial Black"/>
              </a:rPr>
              <a:t> </a:t>
            </a:r>
            <a:r>
              <a:rPr sz="1000" spc="-204" dirty="0">
                <a:latin typeface="Arial Black"/>
                <a:cs typeface="Arial Black"/>
              </a:rPr>
              <a:t>3</a:t>
            </a:r>
            <a:r>
              <a:rPr sz="1000" spc="-20" dirty="0">
                <a:latin typeface="Arial Black"/>
                <a:cs typeface="Arial Black"/>
              </a:rPr>
              <a:t> </a:t>
            </a:r>
            <a:r>
              <a:rPr sz="1000" spc="-175" dirty="0">
                <a:latin typeface="Arial Black"/>
                <a:cs typeface="Arial Black"/>
              </a:rPr>
              <a:t>anus</a:t>
            </a:r>
            <a:r>
              <a:rPr sz="1000" spc="-30" dirty="0">
                <a:latin typeface="Arial Black"/>
                <a:cs typeface="Arial Black"/>
              </a:rPr>
              <a:t> </a:t>
            </a:r>
            <a:r>
              <a:rPr sz="1000" spc="-105" dirty="0">
                <a:latin typeface="Arial Black"/>
                <a:cs typeface="Arial Black"/>
              </a:rPr>
              <a:t>e</a:t>
            </a:r>
            <a:r>
              <a:rPr sz="1000" spc="-125" dirty="0">
                <a:latin typeface="Arial Black"/>
                <a:cs typeface="Arial Black"/>
              </a:rPr>
              <a:t> </a:t>
            </a:r>
            <a:r>
              <a:rPr sz="1000" spc="-105" dirty="0">
                <a:latin typeface="Arial Black"/>
                <a:cs typeface="Arial Black"/>
              </a:rPr>
              <a:t>11</a:t>
            </a:r>
            <a:r>
              <a:rPr sz="1000" spc="-175" dirty="0">
                <a:latin typeface="Arial Black"/>
                <a:cs typeface="Arial Black"/>
              </a:rPr>
              <a:t> </a:t>
            </a:r>
            <a:r>
              <a:rPr sz="1000" spc="-114" dirty="0">
                <a:latin typeface="Arial Black"/>
                <a:cs typeface="Arial Black"/>
              </a:rPr>
              <a:t>meses. </a:t>
            </a:r>
            <a:r>
              <a:rPr sz="1000" spc="-170" dirty="0">
                <a:latin typeface="Arial Black"/>
                <a:cs typeface="Arial Black"/>
              </a:rPr>
              <a:t>EXMRCİCIO:</a:t>
            </a:r>
            <a:r>
              <a:rPr sz="1000" spc="150" dirty="0">
                <a:latin typeface="Arial Black"/>
                <a:cs typeface="Arial Black"/>
              </a:rPr>
              <a:t> </a:t>
            </a:r>
            <a:r>
              <a:rPr sz="1000" spc="-170" dirty="0">
                <a:latin typeface="Arial Black"/>
                <a:cs typeface="Arial Black"/>
              </a:rPr>
              <a:t>2024</a:t>
            </a:r>
            <a:r>
              <a:rPr sz="1000" spc="-10" dirty="0">
                <a:latin typeface="Arial Black"/>
                <a:cs typeface="Arial Black"/>
              </a:rPr>
              <a:t> </a:t>
            </a:r>
            <a:r>
              <a:rPr sz="1000" spc="-25" dirty="0">
                <a:latin typeface="Arial Black"/>
                <a:cs typeface="Arial Black"/>
              </a:rPr>
              <a:t>-</a:t>
            </a:r>
            <a:r>
              <a:rPr sz="1000" spc="-95" dirty="0">
                <a:latin typeface="Arial Black"/>
                <a:cs typeface="Arial Black"/>
              </a:rPr>
              <a:t> </a:t>
            </a:r>
            <a:r>
              <a:rPr sz="1000" spc="-135" dirty="0">
                <a:latin typeface="Arial Black"/>
                <a:cs typeface="Arial Black"/>
              </a:rPr>
              <a:t>1*</a:t>
            </a:r>
            <a:r>
              <a:rPr sz="1000" spc="-110" dirty="0">
                <a:latin typeface="Arial Black"/>
                <a:cs typeface="Arial Black"/>
              </a:rPr>
              <a:t> </a:t>
            </a:r>
            <a:r>
              <a:rPr sz="1000" spc="-80" dirty="0">
                <a:latin typeface="Arial Black"/>
                <a:cs typeface="Arial Black"/>
              </a:rPr>
              <a:t>Çuadrlmestre</a:t>
            </a:r>
            <a:endParaRPr sz="1000">
              <a:latin typeface="Arial Black"/>
              <a:cs typeface="Arial Black"/>
            </a:endParaRPr>
          </a:p>
          <a:p>
            <a:pPr marL="18415">
              <a:lnSpc>
                <a:spcPct val="100000"/>
              </a:lnSpc>
              <a:spcBef>
                <a:spcPts val="290"/>
              </a:spcBef>
            </a:pPr>
            <a:r>
              <a:rPr sz="1000" b="1" spc="20" dirty="0">
                <a:latin typeface="Calibri"/>
                <a:cs typeface="Calibri"/>
              </a:rPr>
              <a:t>ORIGEM</a:t>
            </a:r>
            <a:r>
              <a:rPr sz="1000" b="1" spc="100" dirty="0">
                <a:latin typeface="Calibri"/>
                <a:cs typeface="Calibri"/>
              </a:rPr>
              <a:t> </a:t>
            </a:r>
            <a:r>
              <a:rPr sz="1000" b="1" spc="60" dirty="0">
                <a:latin typeface="Calibri"/>
                <a:cs typeface="Calibri"/>
              </a:rPr>
              <a:t>DOS</a:t>
            </a:r>
            <a:r>
              <a:rPr sz="1000" b="1" spc="120" dirty="0">
                <a:latin typeface="Calibri"/>
                <a:cs typeface="Calibri"/>
              </a:rPr>
              <a:t> </a:t>
            </a:r>
            <a:r>
              <a:rPr sz="1000" b="1" spc="20" dirty="0">
                <a:latin typeface="Calibri"/>
                <a:cs typeface="Calibri"/>
              </a:rPr>
              <a:t>RECUROOS:</a:t>
            </a:r>
            <a:r>
              <a:rPr sz="1000" b="1" spc="140" dirty="0">
                <a:latin typeface="Calibri"/>
                <a:cs typeface="Calibri"/>
              </a:rPr>
              <a:t> </a:t>
            </a:r>
            <a:r>
              <a:rPr sz="1000" spc="-60" dirty="0">
                <a:latin typeface="Arial Black"/>
                <a:cs typeface="Arial Black"/>
              </a:rPr>
              <a:t>Municipal</a:t>
            </a:r>
            <a:endParaRPr sz="1000">
              <a:latin typeface="Arial Black"/>
              <a:cs typeface="Arial Black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595563" y="3065096"/>
          <a:ext cx="6388100" cy="50996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66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79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64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08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20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19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28600">
                <a:tc gridSpan="2">
                  <a:txBody>
                    <a:bodyPr/>
                    <a:lstStyle/>
                    <a:p>
                      <a:pPr marL="49530" marR="215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950" b="1" spc="40" dirty="0">
                          <a:latin typeface="Calibri"/>
                          <a:cs typeface="Calibri"/>
                        </a:rPr>
                        <a:t>DOCUPIENTO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050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050" spc="-20" dirty="0">
                          <a:latin typeface="Arial Black"/>
                          <a:cs typeface="Arial Black"/>
                        </a:rPr>
                        <a:t>DATA</a:t>
                      </a:r>
                      <a:endParaRPr sz="1050">
                        <a:latin typeface="Arial Black"/>
                        <a:cs typeface="Arial Black"/>
                      </a:endParaRPr>
                    </a:p>
                  </a:txBody>
                  <a:tcPr marL="0" marR="0" marT="1841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14984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050" spc="-70" dirty="0">
                          <a:latin typeface="Arial Black"/>
                          <a:cs typeface="Arial Black"/>
                        </a:rPr>
                        <a:t>VlGÊNCtA</a:t>
                      </a:r>
                      <a:endParaRPr sz="1050">
                        <a:latin typeface="Arial Black"/>
                        <a:cs typeface="Arial Black"/>
                      </a:endParaRPr>
                    </a:p>
                  </a:txBody>
                  <a:tcPr marL="0" marR="0" marT="1841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9530" algn="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050" spc="-204" dirty="0">
                          <a:latin typeface="Arial Black"/>
                          <a:cs typeface="Arial Black"/>
                        </a:rPr>
                        <a:t>VALOR</a:t>
                      </a:r>
                      <a:r>
                        <a:rPr sz="1050" spc="3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50" spc="-25" dirty="0">
                          <a:latin typeface="Arial Black"/>
                          <a:cs typeface="Arial Black"/>
                        </a:rPr>
                        <a:t>R$</a:t>
                      </a:r>
                      <a:endParaRPr sz="1050">
                        <a:latin typeface="Arial Black"/>
                        <a:cs typeface="Arial Black"/>
                      </a:endParaRPr>
                    </a:p>
                  </a:txBody>
                  <a:tcPr marL="0" marR="0" marT="1524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4470">
                <a:tc gridSpan="2">
                  <a:txBody>
                    <a:bodyPr/>
                    <a:lstStyle/>
                    <a:p>
                      <a:pPr marL="48895" marR="21590">
                        <a:lnSpc>
                          <a:spcPct val="100000"/>
                        </a:lnSpc>
                      </a:pPr>
                      <a:r>
                        <a:rPr sz="1050" spc="-265" dirty="0">
                          <a:latin typeface="Arial Black"/>
                          <a:cs typeface="Arial Black"/>
                        </a:rPr>
                        <a:t>TERMO</a:t>
                      </a:r>
                      <a:r>
                        <a:rPr sz="1050" spc="-1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50" spc="-245" dirty="0">
                          <a:latin typeface="Arial Black"/>
                          <a:cs typeface="Arial Black"/>
                        </a:rPr>
                        <a:t>DE</a:t>
                      </a:r>
                      <a:r>
                        <a:rPr sz="1050" spc="-1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50" spc="-210" dirty="0">
                          <a:latin typeface="Arial Black"/>
                          <a:cs typeface="Arial Black"/>
                        </a:rPr>
                        <a:t>COLABoRAțÃo</a:t>
                      </a:r>
                      <a:r>
                        <a:rPr sz="1050" spc="6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50" spc="-10" dirty="0">
                          <a:latin typeface="Arial Black"/>
                          <a:cs typeface="Arial Black"/>
                        </a:rPr>
                        <a:t>n*4224</a:t>
                      </a:r>
                      <a:endParaRPr sz="105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000" spc="-40" dirty="0">
                          <a:latin typeface="Arial Black"/>
                          <a:cs typeface="Arial Black"/>
                        </a:rPr>
                        <a:t>16/01/2024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3144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000" spc="-135" dirty="0">
                          <a:latin typeface="Arial Black"/>
                          <a:cs typeface="Arial Black"/>
                        </a:rPr>
                        <a:t>01/01/2024</a:t>
                      </a:r>
                      <a:r>
                        <a:rPr sz="1000" spc="5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155" dirty="0">
                          <a:latin typeface="Arial Black"/>
                          <a:cs typeface="Arial Black"/>
                        </a:rPr>
                        <a:t>a</a:t>
                      </a:r>
                      <a:r>
                        <a:rPr sz="1000" spc="-1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35" dirty="0">
                          <a:latin typeface="Arial Black"/>
                          <a:cs typeface="Arial Black"/>
                        </a:rPr>
                        <a:t>31/12/2024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000" spc="-65" dirty="0">
                          <a:latin typeface="Arial Black"/>
                          <a:cs typeface="Arial Black"/>
                        </a:rPr>
                        <a:t>1.779.541.44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275">
                <a:tc gridSpan="2"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7010">
                <a:tc gridSpan="2">
                  <a:txBody>
                    <a:bodyPr/>
                    <a:lstStyle/>
                    <a:p>
                      <a:pPr marL="130111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900" b="1" spc="60" dirty="0">
                          <a:latin typeface="Calibri"/>
                          <a:cs typeface="Calibri"/>
                        </a:rPr>
                        <a:t>DEMONSTRATE\/O</a:t>
                      </a:r>
                      <a:r>
                        <a:rPr sz="900" b="1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40" dirty="0">
                          <a:latin typeface="Calibri"/>
                          <a:cs typeface="Calibri"/>
                        </a:rPr>
                        <a:t>PO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2032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900" b="1" spc="5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900" b="1" spc="3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114" dirty="0">
                          <a:latin typeface="Calibri"/>
                          <a:cs typeface="Calibri"/>
                        </a:rPr>
                        <a:t>RECURSOS</a:t>
                      </a:r>
                      <a:r>
                        <a:rPr sz="900" b="1" spc="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80" dirty="0">
                          <a:latin typeface="Calibri"/>
                          <a:cs typeface="Calibri"/>
                        </a:rPr>
                        <a:t>D\SPOXtVEtS</a:t>
                      </a:r>
                      <a:r>
                        <a:rPr sz="900" b="1" spc="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110" dirty="0">
                          <a:latin typeface="Calibri"/>
                          <a:cs typeface="Calibri"/>
                        </a:rPr>
                        <a:t>NO</a:t>
                      </a:r>
                      <a:r>
                        <a:rPr sz="900" b="1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85" dirty="0">
                          <a:latin typeface="Calibri"/>
                          <a:cs typeface="Calibri"/>
                        </a:rPr>
                        <a:t>EXERClCtO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133350" marR="118745" indent="41275">
                        <a:lnSpc>
                          <a:spcPct val="101800"/>
                        </a:lnSpc>
                        <a:spcBef>
                          <a:spcPts val="105"/>
                        </a:spcBef>
                      </a:pPr>
                      <a:r>
                        <a:rPr sz="950" spc="-120" dirty="0">
                          <a:latin typeface="Arial Black"/>
                          <a:cs typeface="Arial Black"/>
                        </a:rPr>
                        <a:t>DATA</a:t>
                      </a:r>
                      <a:r>
                        <a:rPr sz="950" spc="4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75" dirty="0">
                          <a:latin typeface="Arial Black"/>
                          <a:cs typeface="Arial Black"/>
                        </a:rPr>
                        <a:t>PREVISTA </a:t>
                      </a:r>
                      <a:r>
                        <a:rPr sz="950" spc="-114" dirty="0">
                          <a:latin typeface="Arial Black"/>
                          <a:cs typeface="Arial Black"/>
                        </a:rPr>
                        <a:t>PARA</a:t>
                      </a:r>
                      <a:r>
                        <a:rPr sz="950" spc="-2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0" dirty="0">
                          <a:latin typeface="Arial Black"/>
                          <a:cs typeface="Arial Black"/>
                        </a:rPr>
                        <a:t>O</a:t>
                      </a:r>
                      <a:r>
                        <a:rPr sz="950" spc="-114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10" dirty="0">
                          <a:latin typeface="Arial Black"/>
                          <a:cs typeface="Arial Black"/>
                        </a:rPr>
                        <a:t>REPASSE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1333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6515" algn="r">
                        <a:lnSpc>
                          <a:spcPts val="1215"/>
                        </a:lnSpc>
                        <a:spcBef>
                          <a:spcPts val="75"/>
                        </a:spcBef>
                      </a:pPr>
                      <a:r>
                        <a:rPr sz="1050" spc="-70" dirty="0">
                          <a:latin typeface="Arial Black"/>
                          <a:cs typeface="Arial Black"/>
                        </a:rPr>
                        <a:t>VALORES</a:t>
                      </a:r>
                      <a:endParaRPr sz="1050">
                        <a:latin typeface="Arial Black"/>
                        <a:cs typeface="Arial Black"/>
                      </a:endParaRPr>
                    </a:p>
                    <a:p>
                      <a:pPr marR="47625" algn="r">
                        <a:lnSpc>
                          <a:spcPts val="1095"/>
                        </a:lnSpc>
                      </a:pPr>
                      <a:r>
                        <a:rPr sz="950" spc="-114" dirty="0">
                          <a:latin typeface="Arial Black"/>
                          <a:cs typeface="Arial Black"/>
                        </a:rPr>
                        <a:t>PREVISTOS</a:t>
                      </a:r>
                      <a:r>
                        <a:rPr sz="950" spc="8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25" dirty="0">
                          <a:latin typeface="Arial Black"/>
                          <a:cs typeface="Arial Black"/>
                        </a:rPr>
                        <a:t>R$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95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900" spc="-75" dirty="0">
                          <a:latin typeface="Arial Black"/>
                          <a:cs typeface="Arial Black"/>
                        </a:rPr>
                        <a:t>DATA</a:t>
                      </a:r>
                      <a:r>
                        <a:rPr sz="900" spc="2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35" dirty="0">
                          <a:latin typeface="Arial Black"/>
                          <a:cs typeface="Arial Black"/>
                        </a:rPr>
                        <a:t>DO</a:t>
                      </a:r>
                      <a:r>
                        <a:rPr sz="900" spc="-5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10" dirty="0">
                          <a:latin typeface="Arial Black"/>
                          <a:cs typeface="Arial Black"/>
                        </a:rPr>
                        <a:t>REPASSE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9461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900" spc="-65" dirty="0">
                          <a:latin typeface="Arial Black"/>
                          <a:cs typeface="Arial Black"/>
                        </a:rPr>
                        <a:t>M•</a:t>
                      </a:r>
                      <a:r>
                        <a:rPr sz="900" spc="-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75" dirty="0">
                          <a:latin typeface="Arial Black"/>
                          <a:cs typeface="Arial Black"/>
                        </a:rPr>
                        <a:t>ØOC.</a:t>
                      </a:r>
                      <a:r>
                        <a:rPr sz="900" spc="1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10" dirty="0">
                          <a:latin typeface="Arial Black"/>
                          <a:cs typeface="Arial Black"/>
                        </a:rPr>
                        <a:t>CRŹDfTO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9461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120"/>
                        </a:lnSpc>
                        <a:spcBef>
                          <a:spcPts val="75"/>
                        </a:spcBef>
                      </a:pPr>
                      <a:r>
                        <a:rPr sz="1000" spc="-25" dirty="0">
                          <a:latin typeface="Arial Black"/>
                          <a:cs typeface="Arial Black"/>
                        </a:rPr>
                        <a:t>VALDRES</a:t>
                      </a:r>
                      <a:endParaRPr sz="1000">
                        <a:latin typeface="Arial Black"/>
                        <a:cs typeface="Arial Black"/>
                      </a:endParaRPr>
                    </a:p>
                    <a:p>
                      <a:pPr marR="48260" algn="r">
                        <a:lnSpc>
                          <a:spcPts val="1240"/>
                        </a:lnSpc>
                      </a:pPr>
                      <a:r>
                        <a:rPr sz="1100" spc="-250" dirty="0">
                          <a:latin typeface="Arial Black"/>
                          <a:cs typeface="Arial Black"/>
                        </a:rPr>
                        <a:t>RGPASSADOS</a:t>
                      </a:r>
                      <a:r>
                        <a:rPr sz="1100" spc="17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100" spc="-25" dirty="0">
                          <a:latin typeface="Arial Black"/>
                          <a:cs typeface="Arial Black"/>
                        </a:rPr>
                        <a:t>Rț</a:t>
                      </a:r>
                      <a:endParaRPr sz="1100">
                        <a:latin typeface="Arial Black"/>
                        <a:cs typeface="Arial Black"/>
                      </a:endParaRPr>
                    </a:p>
                  </a:txBody>
                  <a:tcPr marL="0" marR="0" marT="95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000" spc="-40" dirty="0">
                          <a:latin typeface="Arial Black"/>
                          <a:cs typeface="Arial Black"/>
                        </a:rPr>
                        <a:t>15/03/2024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150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000" spc="-55" dirty="0">
                          <a:latin typeface="Arial Black"/>
                          <a:cs typeface="Arial Black"/>
                        </a:rPr>
                        <a:t>1Z3.080,00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3655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000" spc="-45" dirty="0">
                          <a:latin typeface="Arial Black"/>
                          <a:cs typeface="Arial Black"/>
                        </a:rPr>
                        <a:t>31/01/2024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000" spc="-25" dirty="0">
                          <a:latin typeface="Arial Black"/>
                          <a:cs typeface="Arial Black"/>
                        </a:rPr>
                        <a:t>janełro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8419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000" spc="-55" dirty="0">
                          <a:latin typeface="Arial Black"/>
                          <a:cs typeface="Arial Black"/>
                        </a:rPr>
                        <a:t>137.205,12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7010"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000" spc="-50" dirty="0">
                          <a:latin typeface="Arial Black"/>
                          <a:cs typeface="Arial Black"/>
                        </a:rPr>
                        <a:t>14/fI2/2024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55" dirty="0">
                          <a:latin typeface="Arial Black"/>
                          <a:cs typeface="Arial Black"/>
                        </a:rPr>
                        <a:t>133.080,00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3591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45" dirty="0">
                          <a:latin typeface="Arial Black"/>
                          <a:cs typeface="Arial Black"/>
                        </a:rPr>
                        <a:t>06/02/2024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985" algn="ctr">
                        <a:lnSpc>
                          <a:spcPts val="1240"/>
                        </a:lnSpc>
                      </a:pPr>
                      <a:r>
                        <a:rPr sz="1050" spc="-80" dirty="0">
                          <a:latin typeface="Arial Black"/>
                          <a:cs typeface="Arial Black"/>
                        </a:rPr>
                        <a:t>fevereiro</a:t>
                      </a:r>
                      <a:endParaRPr sz="105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000" spc="-35" dirty="0">
                          <a:latin typeface="Arial Black"/>
                          <a:cs typeface="Arial Black"/>
                        </a:rPr>
                        <a:t>IZ7.205,12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95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4470"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000" spc="-40" dirty="0">
                          <a:latin typeface="Arial Black"/>
                          <a:cs typeface="Arial Black"/>
                        </a:rPr>
                        <a:t>15/03/2024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6515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55" dirty="0">
                          <a:latin typeface="Arial Black"/>
                          <a:cs typeface="Arial Black"/>
                        </a:rPr>
                        <a:t>133.080,00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4163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55" dirty="0">
                          <a:latin typeface="Arial Black"/>
                          <a:cs typeface="Arial Black"/>
                        </a:rPr>
                        <a:t>06/03/2D24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000" spc="-10" dirty="0">
                          <a:latin typeface="Arial Black"/>
                          <a:cs typeface="Arial Black"/>
                        </a:rPr>
                        <a:t>março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8419" algn="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000" spc="-55" dirty="0">
                          <a:latin typeface="Arial Black"/>
                          <a:cs typeface="Arial Black"/>
                        </a:rPr>
                        <a:t>137.205,12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7010"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000" spc="-40" dirty="0">
                          <a:latin typeface="Arial Black"/>
                          <a:cs typeface="Arial Black"/>
                        </a:rPr>
                        <a:t>14/04/2024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1270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6515" algn="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000" spc="-55" dirty="0">
                          <a:latin typeface="Arial Black"/>
                          <a:cs typeface="Arial Black"/>
                        </a:rPr>
                        <a:t>133.080,00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3591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000" spc="-40" dirty="0">
                          <a:latin typeface="Arial Black"/>
                          <a:cs typeface="Arial Black"/>
                        </a:rPr>
                        <a:t>09/04/2024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000" spc="-10" dirty="0">
                          <a:latin typeface="Arial Black"/>
                          <a:cs typeface="Arial Black"/>
                        </a:rPr>
                        <a:t>abrll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8419" algn="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000" spc="-55" dirty="0">
                          <a:latin typeface="Arial Black"/>
                          <a:cs typeface="Arial Black"/>
                        </a:rPr>
                        <a:t>137.205,12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01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6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44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01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92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01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9075">
                <a:tc gridSpan="5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85" dirty="0">
                          <a:latin typeface="Arial Black"/>
                          <a:cs typeface="Arial Black"/>
                        </a:rPr>
                        <a:t>(A)</a:t>
                      </a:r>
                      <a:r>
                        <a:rPr sz="1000" spc="-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125" dirty="0">
                          <a:latin typeface="Arial Black"/>
                          <a:cs typeface="Arial Black"/>
                        </a:rPr>
                        <a:t>Safdo</a:t>
                      </a:r>
                      <a:r>
                        <a:rPr sz="1000" spc="5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114" dirty="0">
                          <a:latin typeface="Arial Black"/>
                          <a:cs typeface="Arial Black"/>
                        </a:rPr>
                        <a:t>do</a:t>
                      </a:r>
                      <a:r>
                        <a:rPr sz="1000" spc="1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140" dirty="0">
                          <a:latin typeface="Arial Black"/>
                          <a:cs typeface="Arial Black"/>
                        </a:rPr>
                        <a:t>Exørcícło</a:t>
                      </a:r>
                      <a:r>
                        <a:rPr sz="1000" spc="8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000" spc="-10" dirty="0">
                          <a:latin typeface="Arial Black"/>
                          <a:cs typeface="Arial Black"/>
                        </a:rPr>
                        <a:t>Anterior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1587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2545" algn="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000" spc="-10" dirty="0">
                          <a:latin typeface="Cambria"/>
                          <a:cs typeface="Cambria"/>
                        </a:rPr>
                        <a:t>320.479,21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1841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7010">
                <a:tc gridSpan="5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950" spc="-60" dirty="0">
                          <a:latin typeface="Arial Black"/>
                          <a:cs typeface="Arial Black"/>
                        </a:rPr>
                        <a:t>(B)</a:t>
                      </a:r>
                      <a:r>
                        <a:rPr sz="950" spc="-6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25" dirty="0">
                          <a:latin typeface="Arial Black"/>
                          <a:cs typeface="Arial Black"/>
                        </a:rPr>
                        <a:t>REPASSES</a:t>
                      </a:r>
                      <a:r>
                        <a:rPr sz="950" spc="2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10" dirty="0">
                          <a:latin typeface="Arial Black"/>
                          <a:cs typeface="Arial Black"/>
                        </a:rPr>
                        <a:t>PÚBLiCOS</a:t>
                      </a:r>
                      <a:r>
                        <a:rPr sz="950" spc="10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00" dirty="0">
                          <a:latin typeface="Arial Black"/>
                          <a:cs typeface="Arial Black"/>
                        </a:rPr>
                        <a:t>NO</a:t>
                      </a:r>
                      <a:r>
                        <a:rPr sz="950" spc="1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0" dirty="0">
                          <a:latin typeface="Arial Black"/>
                          <a:cs typeface="Arial Black"/>
                        </a:rPr>
                        <a:t>EXERCİCIO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000" spc="-60" dirty="0">
                          <a:latin typeface="Arial Black"/>
                          <a:cs typeface="Arial Black"/>
                        </a:rPr>
                        <a:t>548.820,48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95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8120">
                <a:tc gridSpan="5"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900" spc="-50" dirty="0">
                          <a:latin typeface="Arial Black"/>
                          <a:cs typeface="Arial Black"/>
                        </a:rPr>
                        <a:t>tC</a:t>
                      </a:r>
                      <a:r>
                        <a:rPr sz="1350" spc="-75" baseline="3086" dirty="0">
                          <a:latin typeface="Arial Black"/>
                          <a:cs typeface="Arial Black"/>
                        </a:rPr>
                        <a:t>)</a:t>
                      </a:r>
                      <a:r>
                        <a:rPr sz="1350" spc="-104" baseline="3086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114" dirty="0">
                          <a:latin typeface="Arial Black"/>
                          <a:cs typeface="Arial Black"/>
                        </a:rPr>
                        <a:t>RECETI'AS</a:t>
                      </a:r>
                      <a:r>
                        <a:rPr sz="900" spc="4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65" dirty="0">
                          <a:latin typeface="Arial Black"/>
                          <a:cs typeface="Arial Black"/>
                        </a:rPr>
                        <a:t>COfd</a:t>
                      </a:r>
                      <a:r>
                        <a:rPr sz="900" spc="-1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85" dirty="0">
                          <a:latin typeface="Arial Black"/>
                          <a:cs typeface="Arial Black"/>
                        </a:rPr>
                        <a:t>APLtCAÇÕE5</a:t>
                      </a:r>
                      <a:r>
                        <a:rPr sz="900" spc="2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55" dirty="0">
                          <a:latin typeface="Arial Black"/>
                          <a:cs typeface="Arial Black"/>
                        </a:rPr>
                        <a:t>FiNAXCE\RAS</a:t>
                      </a:r>
                      <a:r>
                        <a:rPr sz="900" spc="2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65" dirty="0">
                          <a:latin typeface="Arial Black"/>
                          <a:cs typeface="Arial Black"/>
                        </a:rPr>
                        <a:t>DOB</a:t>
                      </a:r>
                      <a:r>
                        <a:rPr sz="900" spc="-2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75" dirty="0">
                          <a:latin typeface="Arial Black"/>
                          <a:cs typeface="Arial Black"/>
                        </a:rPr>
                        <a:t>REPASSES</a:t>
                      </a:r>
                      <a:r>
                        <a:rPr sz="900" spc="6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10" dirty="0">
                          <a:latin typeface="Arial Black"/>
                          <a:cs typeface="Arial Black"/>
                        </a:rPr>
                        <a:t>PÚBMCQS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0800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000" spc="-30" dirty="0">
                          <a:latin typeface="Arial Black"/>
                          <a:cs typeface="Arial Black"/>
                        </a:rPr>
                        <a:t>6.532,29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95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8120">
                <a:tc gridSpan="5"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900" dirty="0">
                          <a:latin typeface="Arial Black"/>
                          <a:cs typeface="Arial Black"/>
                        </a:rPr>
                        <a:t>(D)</a:t>
                      </a:r>
                      <a:r>
                        <a:rPr sz="900" spc="-2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90" dirty="0">
                          <a:latin typeface="Arial Black"/>
                          <a:cs typeface="Arial Black"/>
                        </a:rPr>
                        <a:t>OUTRAS</a:t>
                      </a:r>
                      <a:r>
                        <a:rPr sz="900" spc="4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100" dirty="0">
                          <a:latin typeface="Arial Black"/>
                          <a:cs typeface="Arial Black"/>
                        </a:rPr>
                        <a:t>RECEITAS</a:t>
                      </a:r>
                      <a:r>
                        <a:rPr sz="900" spc="2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90" dirty="0">
                          <a:latin typeface="Arial Black"/>
                          <a:cs typeface="Arial Black"/>
                        </a:rPr>
                        <a:t>DECORREMTES</a:t>
                      </a:r>
                      <a:r>
                        <a:rPr sz="900" spc="8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30" dirty="0">
                          <a:latin typeface="Arial Black"/>
                          <a:cs typeface="Arial Black"/>
                        </a:rPr>
                        <a:t>DA</a:t>
                      </a:r>
                      <a:r>
                        <a:rPr sz="900" spc="-2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100" dirty="0">
                          <a:latin typeface="Arial Black"/>
                          <a:cs typeface="Arial Black"/>
                        </a:rPr>
                        <a:t>EXECUÇĂO</a:t>
                      </a:r>
                      <a:r>
                        <a:rPr sz="900" spc="4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10" dirty="0">
                          <a:latin typeface="Arial Black"/>
                          <a:cs typeface="Arial Black"/>
                        </a:rPr>
                        <a:t>DO</a:t>
                      </a:r>
                      <a:r>
                        <a:rPr sz="900" spc="-4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10" dirty="0">
                          <a:latin typeface="Arial Black"/>
                          <a:cs typeface="Arial Black"/>
                        </a:rPr>
                        <a:t>AJUSTE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4450" algn="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950" spc="-20" dirty="0">
                          <a:latin typeface="Arial Black"/>
                          <a:cs typeface="Arial Black"/>
                        </a:rPr>
                        <a:t>0,00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2794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07010">
                <a:tc gridSpan="5">
                  <a:txBody>
                    <a:bodyPr/>
                    <a:lstStyle/>
                    <a:p>
                      <a:pPr marL="6413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900" spc="-35" dirty="0">
                          <a:latin typeface="Arial Black"/>
                          <a:cs typeface="Arial Black"/>
                        </a:rPr>
                        <a:t>(E)</a:t>
                      </a:r>
                      <a:r>
                        <a:rPr sz="900" spc="-5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85" dirty="0">
                          <a:latin typeface="Arial Black"/>
                          <a:cs typeface="Arial Black"/>
                        </a:rPr>
                        <a:t>TOTAL</a:t>
                      </a:r>
                      <a:r>
                        <a:rPr sz="900" spc="-3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55" dirty="0">
                          <a:latin typeface="Arial Black"/>
                          <a:cs typeface="Arial Black"/>
                        </a:rPr>
                        <a:t>DE</a:t>
                      </a:r>
                      <a:r>
                        <a:rPr sz="900" spc="-5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90" dirty="0">
                          <a:latin typeface="Arial Black"/>
                          <a:cs typeface="Arial Black"/>
                        </a:rPr>
                        <a:t>RECURSOS</a:t>
                      </a:r>
                      <a:r>
                        <a:rPr sz="900" spc="1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75" dirty="0">
                          <a:latin typeface="Arial Black"/>
                          <a:cs typeface="Arial Black"/>
                        </a:rPr>
                        <a:t>PĞBLICOS</a:t>
                      </a:r>
                      <a:r>
                        <a:rPr sz="900" spc="5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dirty="0">
                          <a:latin typeface="Arial Black"/>
                          <a:cs typeface="Arial Black"/>
                        </a:rPr>
                        <a:t>(A</a:t>
                      </a:r>
                      <a:r>
                        <a:rPr sz="900" spc="-2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dirty="0">
                          <a:latin typeface="Arial Black"/>
                          <a:cs typeface="Arial Black"/>
                        </a:rPr>
                        <a:t>+</a:t>
                      </a:r>
                      <a:r>
                        <a:rPr sz="900" spc="3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dirty="0">
                          <a:latin typeface="Arial Black"/>
                          <a:cs typeface="Arial Black"/>
                        </a:rPr>
                        <a:t>B</a:t>
                      </a:r>
                      <a:r>
                        <a:rPr sz="900" spc="-3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dirty="0">
                          <a:latin typeface="Arial Black"/>
                          <a:cs typeface="Arial Black"/>
                        </a:rPr>
                        <a:t>4</a:t>
                      </a:r>
                      <a:r>
                        <a:rPr sz="900" spc="-4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dirty="0">
                          <a:latin typeface="Arial Black"/>
                          <a:cs typeface="Arial Black"/>
                        </a:rPr>
                        <a:t>C</a:t>
                      </a:r>
                      <a:r>
                        <a:rPr sz="900" spc="-1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dirty="0">
                          <a:latin typeface="Arial Black"/>
                          <a:cs typeface="Arial Black"/>
                        </a:rPr>
                        <a:t>+</a:t>
                      </a:r>
                      <a:r>
                        <a:rPr sz="900" spc="7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25" dirty="0">
                          <a:latin typeface="Arial Black"/>
                          <a:cs typeface="Arial Black"/>
                        </a:rPr>
                        <a:t>D)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3111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000" spc="-55" dirty="0">
                          <a:latin typeface="Arial Black"/>
                          <a:cs typeface="Arial Black"/>
                        </a:rPr>
                        <a:t>875.831,98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2476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19075">
                <a:tc gridSpan="5">
                  <a:txBody>
                    <a:bodyPr/>
                    <a:lstStyle/>
                    <a:p>
                      <a:pPr marL="6413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900" dirty="0">
                          <a:latin typeface="Arial Black"/>
                          <a:cs typeface="Arial Black"/>
                        </a:rPr>
                        <a:t>(F)</a:t>
                      </a:r>
                      <a:r>
                        <a:rPr sz="900" spc="-5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95" dirty="0">
                          <a:latin typeface="Arial Black"/>
                          <a:cs typeface="Arial Black"/>
                        </a:rPr>
                        <a:t>RECURSOS</a:t>
                      </a:r>
                      <a:r>
                        <a:rPr sz="900" spc="2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65" dirty="0">
                          <a:latin typeface="Arial Black"/>
                          <a:cs typeface="Arial Black"/>
                        </a:rPr>
                        <a:t>PRÓPR\OO</a:t>
                      </a:r>
                      <a:r>
                        <a:rPr sz="900" spc="8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60" dirty="0">
                          <a:latin typeface="Arial Black"/>
                          <a:cs typeface="Arial Black"/>
                        </a:rPr>
                        <a:t>DA</a:t>
                      </a:r>
                      <a:r>
                        <a:rPr sz="900" spc="-5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105" dirty="0">
                          <a:latin typeface="Arial Black"/>
                          <a:cs typeface="Arial Black"/>
                        </a:rPr>
                        <a:t>ENTTDADE</a:t>
                      </a:r>
                      <a:r>
                        <a:rPr sz="900" spc="8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10" dirty="0">
                          <a:latin typeface="Arial Black"/>
                          <a:cs typeface="Arial Black"/>
                        </a:rPr>
                        <a:t>PARCE\RA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3111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8260" algn="r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000" spc="-10" dirty="0">
                          <a:latin typeface="Arial Black"/>
                          <a:cs typeface="Arial Black"/>
                        </a:rPr>
                        <a:t>27,96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27939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22250">
                <a:tc gridSpan="5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950" spc="-65" dirty="0">
                          <a:latin typeface="Arial Black"/>
                          <a:cs typeface="Arial Black"/>
                        </a:rPr>
                        <a:t>(G)</a:t>
                      </a:r>
                      <a:r>
                        <a:rPr sz="950" spc="-5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00" dirty="0">
                          <a:latin typeface="Arial Black"/>
                          <a:cs typeface="Arial Black"/>
                        </a:rPr>
                        <a:t>TDTAL</a:t>
                      </a:r>
                      <a:r>
                        <a:rPr sz="950" spc="-8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85" dirty="0">
                          <a:latin typeface="Arial Black"/>
                          <a:cs typeface="Arial Black"/>
                        </a:rPr>
                        <a:t>DOS</a:t>
                      </a:r>
                      <a:r>
                        <a:rPr sz="950" spc="-4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30" dirty="0">
                          <a:latin typeface="Arial Black"/>
                          <a:cs typeface="Arial Black"/>
                        </a:rPr>
                        <a:t>RECURSOS</a:t>
                      </a:r>
                      <a:r>
                        <a:rPr sz="950" spc="2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05" dirty="0">
                          <a:latin typeface="Arial Black"/>
                          <a:cs typeface="Arial Black"/>
                        </a:rPr>
                        <a:t>D)SPONtVEîS</a:t>
                      </a:r>
                      <a:r>
                        <a:rPr sz="950" spc="6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45" dirty="0">
                          <a:latin typeface="Arial Black"/>
                          <a:cs typeface="Arial Black"/>
                        </a:rPr>
                        <a:t>RO</a:t>
                      </a:r>
                      <a:r>
                        <a:rPr sz="950" spc="-7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80" dirty="0">
                          <a:latin typeface="Arial Black"/>
                          <a:cs typeface="Arial Black"/>
                        </a:rPr>
                        <a:t>5XERCIC\0</a:t>
                      </a:r>
                      <a:r>
                        <a:rPr sz="950" spc="7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100" dirty="0">
                          <a:latin typeface="Arial Black"/>
                          <a:cs typeface="Arial Black"/>
                        </a:rPr>
                        <a:t>tE</a:t>
                      </a:r>
                      <a:r>
                        <a:rPr sz="950" spc="-5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dirty="0">
                          <a:latin typeface="Arial Black"/>
                          <a:cs typeface="Arial Black"/>
                        </a:rPr>
                        <a:t>+</a:t>
                      </a:r>
                      <a:r>
                        <a:rPr sz="950" spc="9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50" spc="-25" dirty="0">
                          <a:latin typeface="Arial Black"/>
                          <a:cs typeface="Arial Black"/>
                        </a:rPr>
                        <a:t>F)</a:t>
                      </a:r>
                      <a:endParaRPr sz="950">
                        <a:latin typeface="Arial Black"/>
                        <a:cs typeface="Arial Black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000" spc="-55" dirty="0">
                          <a:latin typeface="Arial Black"/>
                          <a:cs typeface="Arial Black"/>
                        </a:rPr>
                        <a:t>875.859,94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1270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  <p:sp>
        <p:nvSpPr>
          <p:cNvPr id="12" name="object 12"/>
          <p:cNvSpPr txBox="1"/>
          <p:nvPr/>
        </p:nvSpPr>
        <p:spPr>
          <a:xfrm>
            <a:off x="644410" y="8254049"/>
            <a:ext cx="6212205" cy="448309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 marR="5080" indent="5080" algn="just">
              <a:lnSpc>
                <a:spcPts val="1070"/>
              </a:lnSpc>
              <a:spcBef>
                <a:spcPts val="229"/>
              </a:spcBef>
            </a:pPr>
            <a:r>
              <a:rPr sz="950" spc="10" dirty="0">
                <a:latin typeface="Arial MT"/>
                <a:cs typeface="Arial MT"/>
              </a:rPr>
              <a:t>0(s)</a:t>
            </a:r>
            <a:r>
              <a:rPr sz="950" spc="220" dirty="0">
                <a:latin typeface="Arial MT"/>
                <a:cs typeface="Arial MT"/>
              </a:rPr>
              <a:t> </a:t>
            </a:r>
            <a:r>
              <a:rPr sz="950" spc="10" dirty="0">
                <a:latin typeface="Arial MT"/>
                <a:cs typeface="Arial MT"/>
              </a:rPr>
              <a:t>signatário(s),</a:t>
            </a:r>
            <a:r>
              <a:rPr sz="950" spc="200" dirty="0">
                <a:latin typeface="Arial MT"/>
                <a:cs typeface="Arial MT"/>
              </a:rPr>
              <a:t> </a:t>
            </a:r>
            <a:r>
              <a:rPr sz="950" spc="10" dirty="0">
                <a:latin typeface="Arial MT"/>
                <a:cs typeface="Arial MT"/>
              </a:rPr>
              <a:t>na</a:t>
            </a:r>
            <a:r>
              <a:rPr sz="950" spc="254" dirty="0">
                <a:latin typeface="Arial MT"/>
                <a:cs typeface="Arial MT"/>
              </a:rPr>
              <a:t> </a:t>
            </a:r>
            <a:r>
              <a:rPr sz="950" spc="10" dirty="0">
                <a:latin typeface="Arial MT"/>
                <a:cs typeface="Arial MT"/>
              </a:rPr>
              <a:t>qualidade</a:t>
            </a:r>
            <a:r>
              <a:rPr sz="950" spc="315" dirty="0">
                <a:latin typeface="Arial MT"/>
                <a:cs typeface="Arial MT"/>
              </a:rPr>
              <a:t> </a:t>
            </a:r>
            <a:r>
              <a:rPr sz="950" spc="10" dirty="0">
                <a:latin typeface="Arial MT"/>
                <a:cs typeface="Arial MT"/>
              </a:rPr>
              <a:t>de</a:t>
            </a:r>
            <a:r>
              <a:rPr sz="950" spc="225" dirty="0">
                <a:latin typeface="Arial MT"/>
                <a:cs typeface="Arial MT"/>
              </a:rPr>
              <a:t> </a:t>
            </a:r>
            <a:r>
              <a:rPr sz="950" spc="10" dirty="0">
                <a:latin typeface="Arial MT"/>
                <a:cs typeface="Arial MT"/>
              </a:rPr>
              <a:t>representante(s)</a:t>
            </a:r>
            <a:r>
              <a:rPr sz="950" spc="250" dirty="0">
                <a:latin typeface="Arial MT"/>
                <a:cs typeface="Arial MT"/>
              </a:rPr>
              <a:t> </a:t>
            </a:r>
            <a:r>
              <a:rPr sz="950" spc="10" dirty="0">
                <a:latin typeface="Arial MT"/>
                <a:cs typeface="Arial MT"/>
              </a:rPr>
              <a:t>da(a)</a:t>
            </a:r>
            <a:r>
              <a:rPr sz="950" spc="320" dirty="0">
                <a:latin typeface="Arial MT"/>
                <a:cs typeface="Arial MT"/>
              </a:rPr>
              <a:t> </a:t>
            </a:r>
            <a:r>
              <a:rPr sz="950" spc="10" dirty="0">
                <a:latin typeface="Arial MT"/>
                <a:cs typeface="Arial MT"/>
              </a:rPr>
              <a:t>AMAA</a:t>
            </a:r>
            <a:r>
              <a:rPr sz="950" spc="285" dirty="0">
                <a:latin typeface="Arial MT"/>
                <a:cs typeface="Arial MT"/>
              </a:rPr>
              <a:t> </a:t>
            </a:r>
            <a:r>
              <a:rPr sz="950" spc="10" dirty="0">
                <a:latin typeface="Arial MT"/>
                <a:cs typeface="Arial MT"/>
              </a:rPr>
              <a:t>-</a:t>
            </a:r>
            <a:r>
              <a:rPr sz="950" spc="305" dirty="0">
                <a:latin typeface="Arial MT"/>
                <a:cs typeface="Arial MT"/>
              </a:rPr>
              <a:t> </a:t>
            </a:r>
            <a:r>
              <a:rPr sz="950" spc="10" dirty="0">
                <a:latin typeface="Arial MT"/>
                <a:cs typeface="Arial MT"/>
              </a:rPr>
              <a:t>Assocłaşâo</a:t>
            </a:r>
            <a:r>
              <a:rPr sz="950" spc="330" dirty="0">
                <a:latin typeface="Arial MT"/>
                <a:cs typeface="Arial MT"/>
              </a:rPr>
              <a:t> </a:t>
            </a:r>
            <a:r>
              <a:rPr sz="950" spc="70" dirty="0">
                <a:latin typeface="Arial MT"/>
                <a:cs typeface="Arial MT"/>
              </a:rPr>
              <a:t>dos</a:t>
            </a:r>
            <a:r>
              <a:rPr sz="950" spc="310" dirty="0">
                <a:latin typeface="Arial MT"/>
                <a:cs typeface="Arial MT"/>
              </a:rPr>
              <a:t> </a:t>
            </a:r>
            <a:r>
              <a:rPr sz="950" spc="65" dirty="0">
                <a:latin typeface="Arial MT"/>
                <a:cs typeface="Arial MT"/>
              </a:rPr>
              <a:t>¥loradores</a:t>
            </a:r>
            <a:r>
              <a:rPr sz="950" spc="280" dirty="0">
                <a:latin typeface="Arial MT"/>
                <a:cs typeface="Arial MT"/>
              </a:rPr>
              <a:t> </a:t>
            </a:r>
            <a:r>
              <a:rPr sz="950" spc="90" dirty="0">
                <a:latin typeface="Arial MT"/>
                <a:cs typeface="Arial MT"/>
              </a:rPr>
              <a:t>para</a:t>
            </a:r>
            <a:r>
              <a:rPr sz="950" spc="250" dirty="0">
                <a:latin typeface="Arial MT"/>
                <a:cs typeface="Arial MT"/>
              </a:rPr>
              <a:t> </a:t>
            </a:r>
            <a:r>
              <a:rPr sz="950" spc="55" dirty="0">
                <a:latin typeface="Arial MT"/>
                <a:cs typeface="Arial MT"/>
              </a:rPr>
              <a:t>a </a:t>
            </a:r>
            <a:r>
              <a:rPr sz="950" dirty="0">
                <a:latin typeface="Arial MT"/>
                <a:cs typeface="Arial MT"/>
              </a:rPr>
              <a:t>Døsenvolvimønto</a:t>
            </a:r>
            <a:r>
              <a:rPr sz="950" spc="5" dirty="0">
                <a:latin typeface="Arial MT"/>
                <a:cs typeface="Arial MT"/>
              </a:rPr>
              <a:t> </a:t>
            </a:r>
            <a:r>
              <a:rPr sz="950" spc="65" dirty="0">
                <a:latin typeface="Arial MT"/>
                <a:cs typeface="Arial MT"/>
              </a:rPr>
              <a:t>do</a:t>
            </a:r>
            <a:r>
              <a:rPr sz="950" spc="-20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Agua</a:t>
            </a:r>
            <a:r>
              <a:rPr sz="950" spc="55" dirty="0">
                <a:latin typeface="Arial MT"/>
                <a:cs typeface="Arial MT"/>
              </a:rPr>
              <a:t> </a:t>
            </a:r>
            <a:r>
              <a:rPr sz="950" spc="50" dirty="0">
                <a:latin typeface="Arial MT"/>
                <a:cs typeface="Arial MT"/>
              </a:rPr>
              <a:t>Azul</a:t>
            </a:r>
            <a:r>
              <a:rPr sz="950" spc="-20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-</a:t>
            </a:r>
            <a:r>
              <a:rPr sz="950" spc="70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IV,</a:t>
            </a:r>
            <a:r>
              <a:rPr sz="950" spc="20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vem</a:t>
            </a:r>
            <a:r>
              <a:rPr sz="950" spc="-5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indicar,</a:t>
            </a:r>
            <a:r>
              <a:rPr sz="950" spc="20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na</a:t>
            </a:r>
            <a:r>
              <a:rPr sz="950" spc="80" dirty="0">
                <a:latin typeface="Arial MT"/>
                <a:cs typeface="Arial MT"/>
              </a:rPr>
              <a:t> </a:t>
            </a:r>
            <a:r>
              <a:rPr sz="950" spc="-35" dirty="0">
                <a:latin typeface="Arial MT"/>
                <a:cs typeface="Arial MT"/>
              </a:rPr>
              <a:t>fonTia</a:t>
            </a:r>
            <a:r>
              <a:rPr sz="950" spc="85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abalxo</a:t>
            </a:r>
            <a:r>
              <a:rPr sz="950" spc="100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detalhada,</a:t>
            </a:r>
            <a:r>
              <a:rPr sz="950" spc="150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as</a:t>
            </a:r>
            <a:r>
              <a:rPr sz="950" spc="60" dirty="0">
                <a:latin typeface="Arial MT"/>
                <a:cs typeface="Arial MT"/>
              </a:rPr>
              <a:t> </a:t>
            </a:r>
            <a:r>
              <a:rPr sz="950" spc="-25" dirty="0">
                <a:latin typeface="Arial MT"/>
                <a:cs typeface="Arial MT"/>
              </a:rPr>
              <a:t>despesas</a:t>
            </a:r>
            <a:r>
              <a:rPr sz="950" spc="120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incorridas</a:t>
            </a:r>
            <a:r>
              <a:rPr sz="950" spc="105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e</a:t>
            </a:r>
            <a:r>
              <a:rPr sz="950" spc="-45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pagas</a:t>
            </a:r>
            <a:r>
              <a:rPr sz="950" spc="70" dirty="0">
                <a:latin typeface="Arial MT"/>
                <a:cs typeface="Arial MT"/>
              </a:rPr>
              <a:t> </a:t>
            </a:r>
            <a:r>
              <a:rPr sz="950" spc="-25" dirty="0">
                <a:latin typeface="Arial MT"/>
                <a:cs typeface="Arial MT"/>
              </a:rPr>
              <a:t>no </a:t>
            </a:r>
            <a:r>
              <a:rPr sz="1000" spc="-160" dirty="0">
                <a:latin typeface="Arial Black"/>
                <a:cs typeface="Arial Black"/>
              </a:rPr>
              <a:t>exercfcio/2024</a:t>
            </a:r>
            <a:r>
              <a:rPr sz="1000" spc="-30" dirty="0">
                <a:latin typeface="Arial Black"/>
                <a:cs typeface="Arial Black"/>
              </a:rPr>
              <a:t> </a:t>
            </a:r>
            <a:r>
              <a:rPr sz="1000" spc="-195" dirty="0">
                <a:latin typeface="Arial Black"/>
                <a:cs typeface="Arial Black"/>
              </a:rPr>
              <a:t>bem</a:t>
            </a:r>
            <a:r>
              <a:rPr sz="1000" spc="-35" dirty="0">
                <a:latin typeface="Arial Black"/>
                <a:cs typeface="Arial Black"/>
              </a:rPr>
              <a:t> </a:t>
            </a:r>
            <a:r>
              <a:rPr sz="1000" spc="-215" dirty="0">
                <a:latin typeface="Arial Black"/>
                <a:cs typeface="Arial Black"/>
              </a:rPr>
              <a:t>como</a:t>
            </a:r>
            <a:r>
              <a:rPr sz="1000" spc="5" dirty="0">
                <a:latin typeface="Arial Black"/>
                <a:cs typeface="Arial Black"/>
              </a:rPr>
              <a:t> </a:t>
            </a:r>
            <a:r>
              <a:rPr sz="1000" spc="-185" dirty="0">
                <a:latin typeface="Arial Black"/>
                <a:cs typeface="Arial Black"/>
              </a:rPr>
              <a:t>as</a:t>
            </a:r>
            <a:r>
              <a:rPr sz="1000" spc="-45" dirty="0">
                <a:latin typeface="Arial Black"/>
                <a:cs typeface="Arial Black"/>
              </a:rPr>
              <a:t> </a:t>
            </a:r>
            <a:r>
              <a:rPr sz="1000" spc="-185" dirty="0">
                <a:latin typeface="Arial Black"/>
                <a:cs typeface="Arial Black"/>
              </a:rPr>
              <a:t>despesas</a:t>
            </a:r>
            <a:r>
              <a:rPr sz="1000" spc="20" dirty="0">
                <a:latin typeface="Arial Black"/>
                <a:cs typeface="Arial Black"/>
              </a:rPr>
              <a:t> </a:t>
            </a:r>
            <a:r>
              <a:rPr sz="1000" spc="-155" dirty="0">
                <a:latin typeface="Arial Black"/>
                <a:cs typeface="Arial Black"/>
              </a:rPr>
              <a:t>a</a:t>
            </a:r>
            <a:r>
              <a:rPr sz="1000" spc="-100" dirty="0">
                <a:latin typeface="Arial Black"/>
                <a:cs typeface="Arial Black"/>
              </a:rPr>
              <a:t> </a:t>
            </a:r>
            <a:r>
              <a:rPr sz="1000" spc="-155" dirty="0">
                <a:latin typeface="Arial Black"/>
                <a:cs typeface="Arial Black"/>
              </a:rPr>
              <a:t>pagar</a:t>
            </a:r>
            <a:r>
              <a:rPr sz="1000" spc="-35" dirty="0">
                <a:latin typeface="Arial Black"/>
                <a:cs typeface="Arial Black"/>
              </a:rPr>
              <a:t> </a:t>
            </a:r>
            <a:r>
              <a:rPr sz="1000" spc="-145" dirty="0">
                <a:latin typeface="Arial Black"/>
                <a:cs typeface="Arial Black"/>
              </a:rPr>
              <a:t>no</a:t>
            </a:r>
            <a:r>
              <a:rPr sz="1000" spc="-50" dirty="0">
                <a:latin typeface="Arial Black"/>
                <a:cs typeface="Arial Black"/>
              </a:rPr>
              <a:t> </a:t>
            </a:r>
            <a:r>
              <a:rPr sz="1000" spc="-175" dirty="0">
                <a:latin typeface="Arial Black"/>
                <a:cs typeface="Arial Black"/>
              </a:rPr>
              <a:t>exercício</a:t>
            </a:r>
            <a:r>
              <a:rPr sz="1000" spc="45" dirty="0">
                <a:latin typeface="Arial Black"/>
                <a:cs typeface="Arial Black"/>
              </a:rPr>
              <a:t> </a:t>
            </a:r>
            <a:r>
              <a:rPr sz="1000" spc="-20" dirty="0">
                <a:latin typeface="Arial Black"/>
                <a:cs typeface="Arial Black"/>
              </a:rPr>
              <a:t>seguinte.</a:t>
            </a:r>
            <a:endParaRPr sz="10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3485</Words>
  <Application>Microsoft Office PowerPoint</Application>
  <PresentationFormat>Personalizar</PresentationFormat>
  <Paragraphs>1204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Arial MT</vt:lpstr>
      <vt:lpstr>Calibri</vt:lpstr>
      <vt:lpstr>Cambria</vt:lpstr>
      <vt:lpstr>Courier New</vt:lpstr>
      <vt:lpstr>Times New Roman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INTEL</dc:creator>
  <cp:lastModifiedBy>INTEL</cp:lastModifiedBy>
  <cp:revision>1</cp:revision>
  <dcterms:created xsi:type="dcterms:W3CDTF">2025-06-04T13:03:09Z</dcterms:created>
  <dcterms:modified xsi:type="dcterms:W3CDTF">2025-06-04T13:03:36Z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2025-06-04T00:00:00Z</vt:filetime>
  </property>
  <property fmtid="{D5CDD505-2E9C-101B-9397-08002B2CF9AE}" pid="3" name="Creator">
    <vt:lpwstr>PDFium</vt:lpwstr>
  </property>
  <property fmtid="{D5CDD505-2E9C-101B-9397-08002B2CF9AE}" pid="4" name="Producer">
    <vt:lpwstr>PDFium</vt:lpwstr>
  </property>
  <property fmtid="{D5CDD505-2E9C-101B-9397-08002B2CF9AE}" pid="5" name="LastSaved">
    <vt:filetime>2025-06-04T00:00:00Z</vt:filetime>
  </property>
</Properties>
</file>