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69200" cy="10744200"/>
  <p:notesSz cx="7569200" cy="10744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322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30702"/>
            <a:ext cx="6433820" cy="22562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6016752"/>
            <a:ext cx="5298440" cy="268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460" y="2471166"/>
            <a:ext cx="3292602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8138" y="2471166"/>
            <a:ext cx="3292602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9768"/>
            <a:ext cx="6812280" cy="1719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71166"/>
            <a:ext cx="6812280" cy="70911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3528" y="9992106"/>
            <a:ext cx="2422144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460" y="9992106"/>
            <a:ext cx="1740916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9824" y="9992106"/>
            <a:ext cx="1740916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44815" y="3267989"/>
            <a:ext cx="125095" cy="741680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700" spc="-35" dirty="0">
                <a:solidFill>
                  <a:srgbClr val="3F3F3F"/>
                </a:solidFill>
                <a:latin typeface="Arial MT"/>
                <a:cs typeface="Arial MT"/>
              </a:rPr>
              <a:t>FOCC-</a:t>
            </a:r>
            <a:r>
              <a:rPr sz="700" spc="-45" dirty="0">
                <a:solidFill>
                  <a:srgbClr val="3F3F3F"/>
                </a:solidFill>
                <a:latin typeface="Arial MT"/>
                <a:cs typeface="Arial MT"/>
              </a:rPr>
              <a:t>DF5O•</a:t>
            </a:r>
            <a:r>
              <a:rPr sz="700" spc="5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700" spc="-25" dirty="0">
                <a:solidFill>
                  <a:srgbClr val="3F3F3F"/>
                </a:solidFill>
                <a:latin typeface="Arial MT"/>
                <a:cs typeface="Arial MT"/>
              </a:rPr>
              <a:t>3EC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06367" y="8884984"/>
            <a:ext cx="264795" cy="47815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30"/>
              </a:spcBef>
            </a:pPr>
            <a:r>
              <a:rPr sz="750" dirty="0">
                <a:solidFill>
                  <a:srgbClr val="494949"/>
                </a:solidFill>
                <a:latin typeface="Arial MT"/>
                <a:cs typeface="Arial MT"/>
              </a:rPr>
              <a:t>2</a:t>
            </a:r>
            <a:r>
              <a:rPr sz="750" spc="8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750" spc="-10" dirty="0">
                <a:solidFill>
                  <a:srgbClr val="3F3F3F"/>
                </a:solidFill>
                <a:latin typeface="Arial MT"/>
                <a:cs typeface="Arial MT"/>
              </a:rPr>
              <a:t>pessoas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750" dirty="0">
                <a:solidFill>
                  <a:srgbClr val="727272"/>
                </a:solidFill>
                <a:latin typeface="Arial MT"/>
                <a:cs typeface="Arial MT"/>
              </a:rPr>
              <a:t>a</a:t>
            </a:r>
            <a:r>
              <a:rPr sz="750" spc="-25" dirty="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sz="750" dirty="0">
                <a:solidFill>
                  <a:srgbClr val="424242"/>
                </a:solidFill>
                <a:latin typeface="Arial MT"/>
                <a:cs typeface="Arial MT"/>
              </a:rPr>
              <a:t>v</a:t>
            </a:r>
            <a:r>
              <a:rPr sz="750" spc="4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750" spc="-10" dirty="0">
                <a:solidFill>
                  <a:srgbClr val="424242"/>
                </a:solidFill>
                <a:latin typeface="Arial MT"/>
                <a:cs typeface="Arial MT"/>
              </a:rPr>
              <a:t>aïidade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34511" y="9334840"/>
            <a:ext cx="139065" cy="459740"/>
          </a:xfrm>
          <a:prstGeom prst="rect">
            <a:avLst/>
          </a:prstGeom>
        </p:spPr>
        <p:txBody>
          <a:bodyPr vert="vert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800" spc="-100" dirty="0">
                <a:solidFill>
                  <a:srgbClr val="444444"/>
                </a:solidFill>
                <a:latin typeface="Arial MT"/>
                <a:cs typeface="Arial MT"/>
              </a:rPr>
              <a:t>Jod</a:t>
            </a:r>
            <a:r>
              <a:rPr sz="800" spc="7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800" spc="-120" dirty="0">
                <a:solidFill>
                  <a:srgbClr val="3B3B3B"/>
                </a:solidFill>
                <a:latin typeface="Arial MT"/>
                <a:cs typeface="Arial MT"/>
              </a:rPr>
              <a:t>oq</a:t>
            </a:r>
            <a:r>
              <a:rPr sz="800" spc="-9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190" dirty="0">
                <a:solidFill>
                  <a:srgbClr val="3B3B3B"/>
                </a:solidFill>
                <a:latin typeface="Arial MT"/>
                <a:cs typeface="Arial MT"/>
              </a:rPr>
              <a:t>euțs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73999" y="6868793"/>
            <a:ext cx="82362" cy="42501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3114" y="470715"/>
            <a:ext cx="2653893" cy="58496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58198" y="744918"/>
            <a:ext cx="549081" cy="310763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7073999" y="5735418"/>
            <a:ext cx="73660" cy="393065"/>
            <a:chOff x="7073999" y="5735418"/>
            <a:chExt cx="73660" cy="393065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73999" y="5735418"/>
              <a:ext cx="73210" cy="27877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3999" y="6023332"/>
              <a:ext cx="73210" cy="105111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1026583" y="1849596"/>
            <a:ext cx="166052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135" dirty="0">
                <a:solidFill>
                  <a:srgbClr val="4D4D4D"/>
                </a:solidFill>
                <a:latin typeface="Arial MT"/>
                <a:cs typeface="Arial MT"/>
              </a:rPr>
              <a:t>Carta</a:t>
            </a:r>
            <a:r>
              <a:rPr sz="1350" spc="15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1350" spc="-220" dirty="0">
                <a:solidFill>
                  <a:srgbClr val="424242"/>
                </a:solidFill>
                <a:latin typeface="Arial MT"/>
                <a:cs typeface="Arial MT"/>
              </a:rPr>
              <a:t>OAQT</a:t>
            </a:r>
            <a:r>
              <a:rPr sz="1350" spc="4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50" dirty="0">
                <a:solidFill>
                  <a:srgbClr val="464646"/>
                </a:solidFill>
                <a:latin typeface="Arial MT"/>
                <a:cs typeface="Arial MT"/>
              </a:rPr>
              <a:t>n°</a:t>
            </a:r>
            <a:r>
              <a:rPr sz="1350" spc="-1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383838"/>
                </a:solidFill>
                <a:latin typeface="Arial MT"/>
                <a:cs typeface="Arial MT"/>
              </a:rPr>
              <a:t>055/2025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4927" y="3542294"/>
            <a:ext cx="635000" cy="223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spc="-120" dirty="0">
                <a:solidFill>
                  <a:srgbClr val="2D2D2D"/>
                </a:solidFill>
                <a:latin typeface="Arial MT"/>
                <a:cs typeface="Arial MT"/>
              </a:rPr>
              <a:t>Prezados,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97781" y="1840457"/>
            <a:ext cx="2061210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spc="-185" dirty="0">
                <a:solidFill>
                  <a:srgbClr val="4B4B4B"/>
                </a:solidFill>
                <a:latin typeface="Arial MT"/>
                <a:cs typeface="Arial MT"/>
              </a:rPr>
              <a:t>São</a:t>
            </a:r>
            <a:r>
              <a:rPr sz="1350" spc="-15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1350" spc="-120" dirty="0">
                <a:solidFill>
                  <a:srgbClr val="424242"/>
                </a:solidFill>
                <a:latin typeface="Arial MT"/>
                <a:cs typeface="Arial MT"/>
              </a:rPr>
              <a:t>Paulo,</a:t>
            </a:r>
            <a:r>
              <a:rPr sz="1350" spc="4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4D4D4D"/>
                </a:solidFill>
                <a:latin typeface="Arial MT"/>
                <a:cs typeface="Arial MT"/>
              </a:rPr>
              <a:t>08</a:t>
            </a:r>
            <a:r>
              <a:rPr sz="1350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sz="1350" spc="-30" dirty="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sz="1350" spc="-120" dirty="0">
                <a:solidFill>
                  <a:srgbClr val="464646"/>
                </a:solidFill>
                <a:latin typeface="Arial MT"/>
                <a:cs typeface="Arial MT"/>
              </a:rPr>
              <a:t>maio</a:t>
            </a:r>
            <a:r>
              <a:rPr sz="1350" spc="-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sz="1350" spc="2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50" spc="-95" dirty="0">
                <a:solidFill>
                  <a:srgbClr val="3B3B3B"/>
                </a:solidFill>
                <a:latin typeface="Arial MT"/>
                <a:cs typeface="Arial MT"/>
              </a:rPr>
              <a:t>2025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95506" y="2646564"/>
            <a:ext cx="3723004" cy="396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90"/>
              </a:lnSpc>
              <a:spcBef>
                <a:spcPts val="100"/>
              </a:spcBef>
            </a:pPr>
            <a:r>
              <a:rPr sz="1300" spc="-185" dirty="0">
                <a:solidFill>
                  <a:srgbClr val="333333"/>
                </a:solidFill>
                <a:latin typeface="Arial MT"/>
                <a:cs typeface="Arial MT"/>
              </a:rPr>
              <a:t>Em</a:t>
            </a:r>
            <a:r>
              <a:rPr sz="1300" spc="35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300" spc="-90" dirty="0">
                <a:solidFill>
                  <a:srgbClr val="2F2F2F"/>
                </a:solidFill>
                <a:latin typeface="Arial MT"/>
                <a:cs typeface="Arial MT"/>
              </a:rPr>
              <a:t>resposta</a:t>
            </a:r>
            <a:r>
              <a:rPr sz="1300" spc="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300" spc="-125" dirty="0">
                <a:solidFill>
                  <a:srgbClr val="383838"/>
                </a:solidFill>
                <a:latin typeface="Arial MT"/>
                <a:cs typeface="Arial MT"/>
              </a:rPr>
              <a:t>a</a:t>
            </a:r>
            <a:r>
              <a:rPr sz="1300" spc="-1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D2D2D"/>
                </a:solidFill>
                <a:latin typeface="Arial MT"/>
                <a:cs typeface="Arial MT"/>
              </a:rPr>
              <a:t>Solicitação</a:t>
            </a:r>
            <a:r>
              <a:rPr sz="1300" spc="-10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sz="1300" spc="-80" dirty="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343434"/>
                </a:solidFill>
                <a:latin typeface="Arial MT"/>
                <a:cs typeface="Arial MT"/>
              </a:rPr>
              <a:t>Laudo</a:t>
            </a:r>
            <a:r>
              <a:rPr sz="1300" spc="-3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sz="1300" spc="-9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383838"/>
                </a:solidFill>
                <a:latin typeface="Arial MT"/>
                <a:cs typeface="Arial MT"/>
              </a:rPr>
              <a:t>Potabilidade</a:t>
            </a:r>
            <a:endParaRPr sz="1300">
              <a:latin typeface="Arial MT"/>
              <a:cs typeface="Arial MT"/>
            </a:endParaRPr>
          </a:p>
          <a:p>
            <a:pPr marL="1233805">
              <a:lnSpc>
                <a:spcPts val="1430"/>
              </a:lnSpc>
            </a:pPr>
            <a:r>
              <a:rPr sz="1250" dirty="0">
                <a:solidFill>
                  <a:srgbClr val="3A3A3A"/>
                </a:solidFill>
                <a:latin typeface="Arial MT"/>
                <a:cs typeface="Arial MT"/>
              </a:rPr>
              <a:t>A/C</a:t>
            </a:r>
            <a:r>
              <a:rPr sz="1250" spc="-50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250" spc="-90" dirty="0">
                <a:solidFill>
                  <a:srgbClr val="383838"/>
                </a:solidFill>
                <a:latin typeface="Arial MT"/>
                <a:cs typeface="Arial MT"/>
              </a:rPr>
              <a:t>Operação</a:t>
            </a:r>
            <a:r>
              <a:rPr sz="1250" spc="6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50" spc="-10" dirty="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sz="1250" spc="1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spc="-110" dirty="0">
                <a:solidFill>
                  <a:srgbClr val="3F3F3F"/>
                </a:solidFill>
                <a:latin typeface="Arial MT"/>
                <a:cs typeface="Arial MT"/>
              </a:rPr>
              <a:t>Água</a:t>
            </a:r>
            <a:r>
              <a:rPr sz="1250" spc="4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spc="-40" dirty="0">
                <a:solidFill>
                  <a:srgbClr val="3B3B3B"/>
                </a:solidFill>
                <a:latin typeface="Arial MT"/>
                <a:cs typeface="Arial MT"/>
              </a:rPr>
              <a:t>Norte</a:t>
            </a:r>
            <a:r>
              <a:rPr sz="1250" spc="4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sz="1250" spc="-65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1250" spc="-85" dirty="0">
                <a:solidFill>
                  <a:srgbClr val="3B3B3B"/>
                </a:solidFill>
                <a:latin typeface="Arial MT"/>
                <a:cs typeface="Arial MT"/>
              </a:rPr>
              <a:t>ONOA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6870" y="4246336"/>
            <a:ext cx="6089015" cy="401764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111760" indent="440690" algn="just">
              <a:lnSpc>
                <a:spcPct val="138000"/>
              </a:lnSpc>
              <a:spcBef>
                <a:spcPts val="80"/>
              </a:spcBef>
            </a:pPr>
            <a:r>
              <a:rPr sz="1250" dirty="0">
                <a:solidFill>
                  <a:srgbClr val="4B4B4B"/>
                </a:solidFill>
                <a:latin typeface="Arial MT"/>
                <a:cs typeface="Arial MT"/>
              </a:rPr>
              <a:t>A</a:t>
            </a:r>
            <a:r>
              <a:rPr sz="1250" spc="-90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1250" spc="-90" dirty="0">
                <a:solidFill>
                  <a:srgbClr val="3B3B3B"/>
                </a:solidFill>
                <a:latin typeface="Arial MT"/>
                <a:cs typeface="Arial MT"/>
              </a:rPr>
              <a:t>Sabesp</a:t>
            </a:r>
            <a:r>
              <a:rPr sz="1250" spc="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250" spc="-35" dirty="0">
                <a:solidFill>
                  <a:srgbClr val="343434"/>
                </a:solidFill>
                <a:latin typeface="Arial MT"/>
                <a:cs typeface="Arial MT"/>
              </a:rPr>
              <a:t>opera</a:t>
            </a:r>
            <a:r>
              <a:rPr sz="1250" spc="-4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44444"/>
                </a:solidFill>
                <a:latin typeface="Arial MT"/>
                <a:cs typeface="Arial MT"/>
              </a:rPr>
              <a:t>os</a:t>
            </a:r>
            <a:r>
              <a:rPr sz="1250" spc="-5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250" spc="-45" dirty="0">
                <a:solidFill>
                  <a:srgbClr val="3A3A3A"/>
                </a:solidFill>
                <a:latin typeface="Arial MT"/>
                <a:cs typeface="Arial MT"/>
              </a:rPr>
              <a:t>sistemas</a:t>
            </a:r>
            <a:r>
              <a:rPr sz="1250" spc="15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sz="1250" spc="-5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250" spc="-45" dirty="0">
                <a:solidFill>
                  <a:srgbClr val="424242"/>
                </a:solidFill>
                <a:latin typeface="Arial MT"/>
                <a:cs typeface="Arial MT"/>
              </a:rPr>
              <a:t>sua</a:t>
            </a:r>
            <a:r>
              <a:rPr sz="1250" spc="-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250" spc="-60" dirty="0">
                <a:solidFill>
                  <a:srgbClr val="363636"/>
                </a:solidFill>
                <a:latin typeface="Arial MT"/>
                <a:cs typeface="Arial MT"/>
              </a:rPr>
              <a:t>responsabilidade</a:t>
            </a:r>
            <a:r>
              <a:rPr sz="1250" spc="-3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50" spc="-25" dirty="0">
                <a:solidFill>
                  <a:srgbClr val="444444"/>
                </a:solidFill>
                <a:latin typeface="Arial MT"/>
                <a:cs typeface="Arial MT"/>
              </a:rPr>
              <a:t>para</a:t>
            </a:r>
            <a:r>
              <a:rPr sz="1250" spc="-1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250" spc="-30" dirty="0">
                <a:solidFill>
                  <a:srgbClr val="424242"/>
                </a:solidFill>
                <a:latin typeface="Arial MT"/>
                <a:cs typeface="Arial MT"/>
              </a:rPr>
              <a:t>atender</a:t>
            </a:r>
            <a:r>
              <a:rPr sz="1250" spc="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250" spc="-20" dirty="0">
                <a:solidFill>
                  <a:srgbClr val="414141"/>
                </a:solidFill>
                <a:latin typeface="Arial MT"/>
                <a:cs typeface="Arial MT"/>
              </a:rPr>
              <a:t>aos</a:t>
            </a:r>
            <a:r>
              <a:rPr sz="1250" spc="-4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250" spc="-55" dirty="0">
                <a:solidFill>
                  <a:srgbClr val="363636"/>
                </a:solidFill>
                <a:latin typeface="Arial MT"/>
                <a:cs typeface="Arial MT"/>
              </a:rPr>
              <a:t>padrões</a:t>
            </a:r>
            <a:r>
              <a:rPr sz="1250" spc="-3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50" spc="-25" dirty="0">
                <a:solidFill>
                  <a:srgbClr val="3F3F3F"/>
                </a:solidFill>
                <a:latin typeface="Arial MT"/>
                <a:cs typeface="Arial MT"/>
              </a:rPr>
              <a:t>de </a:t>
            </a:r>
            <a:r>
              <a:rPr sz="1250" spc="-50" dirty="0">
                <a:solidFill>
                  <a:srgbClr val="3D3D3D"/>
                </a:solidFill>
                <a:latin typeface="Arial MT"/>
                <a:cs typeface="Arial MT"/>
              </a:rPr>
              <a:t>potabilidade,</a:t>
            </a:r>
            <a:r>
              <a:rPr sz="1250" spc="-1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250" spc="-65" dirty="0">
                <a:solidFill>
                  <a:srgbClr val="414141"/>
                </a:solidFill>
                <a:latin typeface="Arial MT"/>
                <a:cs typeface="Arial MT"/>
              </a:rPr>
              <a:t>exercendo</a:t>
            </a:r>
            <a:r>
              <a:rPr sz="1250" spc="4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sz="1250" spc="-7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250" spc="-40" dirty="0">
                <a:solidFill>
                  <a:srgbClr val="333333"/>
                </a:solidFill>
                <a:latin typeface="Arial MT"/>
                <a:cs typeface="Arial MT"/>
              </a:rPr>
              <a:t>controle</a:t>
            </a:r>
            <a:r>
              <a:rPr sz="1250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250" spc="-55" dirty="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sz="1250" spc="-3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spc="-60" dirty="0">
                <a:solidFill>
                  <a:srgbClr val="343434"/>
                </a:solidFill>
                <a:latin typeface="Arial MT"/>
                <a:cs typeface="Arial MT"/>
              </a:rPr>
              <a:t>qualidade</a:t>
            </a:r>
            <a:r>
              <a:rPr sz="1250" spc="-30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250" spc="-60" dirty="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sz="1250" spc="-2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spc="-60" dirty="0">
                <a:solidFill>
                  <a:srgbClr val="313131"/>
                </a:solidFill>
                <a:latin typeface="Arial MT"/>
                <a:cs typeface="Arial MT"/>
              </a:rPr>
              <a:t>água</a:t>
            </a:r>
            <a:r>
              <a:rPr sz="1250" spc="-10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1250" spc="-55" dirty="0">
                <a:solidFill>
                  <a:srgbClr val="464646"/>
                </a:solidFill>
                <a:latin typeface="Arial MT"/>
                <a:cs typeface="Arial MT"/>
              </a:rPr>
              <a:t>para</a:t>
            </a:r>
            <a:r>
              <a:rPr sz="1250" spc="-1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250" spc="-75" dirty="0">
                <a:solidFill>
                  <a:srgbClr val="383838"/>
                </a:solidFill>
                <a:latin typeface="Arial MT"/>
                <a:cs typeface="Arial MT"/>
              </a:rPr>
              <a:t>consumo</a:t>
            </a:r>
            <a:r>
              <a:rPr sz="1250" spc="-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50" spc="-60" dirty="0">
                <a:solidFill>
                  <a:srgbClr val="2A2A2A"/>
                </a:solidFill>
                <a:latin typeface="Arial MT"/>
                <a:cs typeface="Arial MT"/>
              </a:rPr>
              <a:t>humano,</a:t>
            </a:r>
            <a:r>
              <a:rPr sz="1250" spc="15" dirty="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D3D3D"/>
                </a:solidFill>
                <a:latin typeface="Arial MT"/>
                <a:cs typeface="Arial MT"/>
              </a:rPr>
              <a:t>por</a:t>
            </a:r>
            <a:r>
              <a:rPr sz="1250" spc="-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250" spc="-20" dirty="0">
                <a:solidFill>
                  <a:srgbClr val="363636"/>
                </a:solidFill>
                <a:latin typeface="Arial MT"/>
                <a:cs typeface="Arial MT"/>
              </a:rPr>
              <a:t>meio </a:t>
            </a:r>
            <a:r>
              <a:rPr sz="1250" dirty="0">
                <a:solidFill>
                  <a:srgbClr val="383838"/>
                </a:solidFill>
                <a:latin typeface="Arial MT"/>
                <a:cs typeface="Arial MT"/>
              </a:rPr>
              <a:t>do</a:t>
            </a:r>
            <a:r>
              <a:rPr sz="1250" spc="14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50" spc="-10" dirty="0">
                <a:solidFill>
                  <a:srgbClr val="2F2F2F"/>
                </a:solidFill>
                <a:latin typeface="Arial MT"/>
                <a:cs typeface="Arial MT"/>
              </a:rPr>
              <a:t>monitoramento</a:t>
            </a:r>
            <a:r>
              <a:rPr sz="1250" spc="254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sz="1250" spc="17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50" spc="-10" dirty="0">
                <a:solidFill>
                  <a:srgbClr val="363636"/>
                </a:solidFill>
                <a:latin typeface="Arial MT"/>
                <a:cs typeface="Arial MT"/>
              </a:rPr>
              <a:t>qualidade</a:t>
            </a:r>
            <a:r>
              <a:rPr sz="1250" spc="17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sz="1250" spc="17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D3D3D"/>
                </a:solidFill>
                <a:latin typeface="Arial MT"/>
                <a:cs typeface="Arial MT"/>
              </a:rPr>
              <a:t>água</a:t>
            </a:r>
            <a:r>
              <a:rPr sz="1250" spc="18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2F2F2F"/>
                </a:solidFill>
                <a:latin typeface="Arial MT"/>
                <a:cs typeface="Arial MT"/>
              </a:rPr>
              <a:t>tratada</a:t>
            </a:r>
            <a:r>
              <a:rPr sz="1250" spc="204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D3D3D"/>
                </a:solidFill>
                <a:latin typeface="Arial MT"/>
                <a:cs typeface="Arial MT"/>
              </a:rPr>
              <a:t>e</a:t>
            </a:r>
            <a:r>
              <a:rPr sz="1250" spc="12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63636"/>
                </a:solidFill>
                <a:latin typeface="Arial MT"/>
                <a:cs typeface="Arial MT"/>
              </a:rPr>
              <a:t>distribuída</a:t>
            </a:r>
            <a:r>
              <a:rPr sz="1250" spc="18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F3F3F"/>
                </a:solidFill>
                <a:latin typeface="Arial MT"/>
                <a:cs typeface="Arial MT"/>
              </a:rPr>
              <a:t>conforme</a:t>
            </a:r>
            <a:r>
              <a:rPr sz="1250" spc="19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B3B3B"/>
                </a:solidFill>
                <a:latin typeface="Arial MT"/>
                <a:cs typeface="Arial MT"/>
              </a:rPr>
              <a:t>plano</a:t>
            </a:r>
            <a:r>
              <a:rPr sz="1250" spc="17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250" spc="-25" dirty="0">
                <a:solidFill>
                  <a:srgbClr val="333333"/>
                </a:solidFill>
                <a:latin typeface="Arial MT"/>
                <a:cs typeface="Arial MT"/>
              </a:rPr>
              <a:t>de </a:t>
            </a:r>
            <a:r>
              <a:rPr sz="1250" spc="-35" dirty="0">
                <a:solidFill>
                  <a:srgbClr val="3A3A3A"/>
                </a:solidFill>
                <a:latin typeface="Arial MT"/>
                <a:cs typeface="Arial MT"/>
              </a:rPr>
              <a:t>amostragem.</a:t>
            </a:r>
            <a:r>
              <a:rPr sz="1250" spc="40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F3F3F"/>
                </a:solidFill>
                <a:latin typeface="Arial MT"/>
                <a:cs typeface="Arial MT"/>
              </a:rPr>
              <a:t>Para</a:t>
            </a:r>
            <a:r>
              <a:rPr sz="1250" spc="1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83838"/>
                </a:solidFill>
                <a:latin typeface="Arial MT"/>
                <a:cs typeface="Arial MT"/>
              </a:rPr>
              <a:t>tanto,</a:t>
            </a:r>
            <a:r>
              <a:rPr sz="1250" spc="-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50" spc="-10" dirty="0">
                <a:solidFill>
                  <a:srgbClr val="3A3A3A"/>
                </a:solidFill>
                <a:latin typeface="Arial MT"/>
                <a:cs typeface="Arial MT"/>
              </a:rPr>
              <a:t>cumpre</a:t>
            </a:r>
            <a:r>
              <a:rPr sz="1250" spc="15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250" spc="-30" dirty="0">
                <a:solidFill>
                  <a:srgbClr val="343434"/>
                </a:solidFill>
                <a:latin typeface="Arial MT"/>
                <a:cs typeface="Arial MT"/>
              </a:rPr>
              <a:t>orientações</a:t>
            </a:r>
            <a:r>
              <a:rPr sz="1250" spc="3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3D3D3D"/>
                </a:solidFill>
                <a:latin typeface="Arial MT"/>
                <a:cs typeface="Arial MT"/>
              </a:rPr>
              <a:t>como</a:t>
            </a:r>
            <a:r>
              <a:rPr sz="1250" spc="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250" spc="-25" dirty="0">
                <a:solidFill>
                  <a:srgbClr val="3B3B3B"/>
                </a:solidFill>
                <a:latin typeface="Arial MT"/>
                <a:cs typeface="Arial MT"/>
              </a:rPr>
              <a:t>distribuição</a:t>
            </a:r>
            <a:r>
              <a:rPr sz="1250" spc="3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44444"/>
                </a:solidFill>
                <a:latin typeface="Arial MT"/>
                <a:cs typeface="Arial MT"/>
              </a:rPr>
              <a:t>uniforme</a:t>
            </a:r>
            <a:r>
              <a:rPr sz="1250" spc="1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24242"/>
                </a:solidFill>
                <a:latin typeface="Arial MT"/>
                <a:cs typeface="Arial MT"/>
              </a:rPr>
              <a:t>ao</a:t>
            </a:r>
            <a:r>
              <a:rPr sz="1250" spc="-3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250" dirty="0">
                <a:solidFill>
                  <a:srgbClr val="464646"/>
                </a:solidFill>
                <a:latin typeface="Arial MT"/>
                <a:cs typeface="Arial MT"/>
              </a:rPr>
              <a:t>longo </a:t>
            </a:r>
            <a:r>
              <a:rPr sz="1250" spc="-25" dirty="0">
                <a:solidFill>
                  <a:srgbClr val="464646"/>
                </a:solidFill>
                <a:latin typeface="Arial MT"/>
                <a:cs typeface="Arial MT"/>
              </a:rPr>
              <a:t>do </a:t>
            </a:r>
            <a:r>
              <a:rPr sz="1200" spc="-25" dirty="0">
                <a:solidFill>
                  <a:srgbClr val="3F3F3F"/>
                </a:solidFill>
                <a:latin typeface="Arial MT"/>
                <a:cs typeface="Arial MT"/>
              </a:rPr>
              <a:t>período</a:t>
            </a:r>
            <a:r>
              <a:rPr sz="1200" spc="-5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sz="1200" spc="-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2F2F2F"/>
                </a:solidFill>
                <a:latin typeface="Arial MT"/>
                <a:cs typeface="Arial MT"/>
              </a:rPr>
              <a:t>representatividade</a:t>
            </a:r>
            <a:r>
              <a:rPr sz="1200" spc="-20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200" spc="-40" dirty="0">
                <a:solidFill>
                  <a:srgbClr val="313131"/>
                </a:solidFill>
                <a:latin typeface="Arial MT"/>
                <a:cs typeface="Arial MT"/>
              </a:rPr>
              <a:t>dos</a:t>
            </a:r>
            <a:r>
              <a:rPr sz="1200" spc="-45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343434"/>
                </a:solidFill>
                <a:latin typeface="Arial MT"/>
                <a:cs typeface="Arial MT"/>
              </a:rPr>
              <a:t>pontos,</a:t>
            </a:r>
            <a:r>
              <a:rPr sz="1200" spc="-1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200" spc="-45" dirty="0">
                <a:solidFill>
                  <a:srgbClr val="2D2D2D"/>
                </a:solidFill>
                <a:latin typeface="Arial MT"/>
                <a:cs typeface="Arial MT"/>
              </a:rPr>
              <a:t>assegurando</a:t>
            </a:r>
            <a:r>
              <a:rPr sz="1200" spc="3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383838"/>
                </a:solidFill>
                <a:latin typeface="Arial MT"/>
                <a:cs typeface="Arial MT"/>
              </a:rPr>
              <a:t>amostragem</a:t>
            </a:r>
            <a:r>
              <a:rPr sz="1200" spc="40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343434"/>
                </a:solidFill>
                <a:latin typeface="Arial MT"/>
                <a:cs typeface="Arial MT"/>
              </a:rPr>
              <a:t>na</a:t>
            </a:r>
            <a:r>
              <a:rPr sz="1200" spc="-4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200" spc="-30" dirty="0">
                <a:solidFill>
                  <a:srgbClr val="383838"/>
                </a:solidFill>
                <a:latin typeface="Arial MT"/>
                <a:cs typeface="Arial MT"/>
              </a:rPr>
              <a:t>captação,</a:t>
            </a:r>
            <a:r>
              <a:rPr sz="1200" spc="-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00" spc="-55" dirty="0">
                <a:solidFill>
                  <a:srgbClr val="414141"/>
                </a:solidFill>
                <a:latin typeface="Arial MT"/>
                <a:cs typeface="Arial MT"/>
              </a:rPr>
              <a:t>saída</a:t>
            </a:r>
            <a:r>
              <a:rPr sz="1200" spc="-1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424242"/>
                </a:solidFill>
                <a:latin typeface="Arial MT"/>
                <a:cs typeface="Arial MT"/>
              </a:rPr>
              <a:t>dos </a:t>
            </a:r>
            <a:r>
              <a:rPr sz="1450" spc="-100" dirty="0">
                <a:solidFill>
                  <a:srgbClr val="3B3B3B"/>
                </a:solidFill>
                <a:latin typeface="Calibri"/>
                <a:cs typeface="Calibri"/>
              </a:rPr>
              <a:t>efluentes</a:t>
            </a:r>
            <a:r>
              <a:rPr sz="1450" spc="1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55" dirty="0">
                <a:solidFill>
                  <a:srgbClr val="424242"/>
                </a:solidFill>
                <a:latin typeface="Calibri"/>
                <a:cs typeface="Calibri"/>
              </a:rPr>
              <a:t>de</a:t>
            </a:r>
            <a:r>
              <a:rPr sz="1450" spc="-2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450" spc="-90" dirty="0">
                <a:solidFill>
                  <a:srgbClr val="3D3D3D"/>
                </a:solidFill>
                <a:latin typeface="Calibri"/>
                <a:cs typeface="Calibri"/>
              </a:rPr>
              <a:t>filtração,</a:t>
            </a:r>
            <a:r>
              <a:rPr sz="1450" spc="8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450" spc="-75" dirty="0">
                <a:solidFill>
                  <a:srgbClr val="3B3B3B"/>
                </a:solidFill>
                <a:latin typeface="Calibri"/>
                <a:cs typeface="Calibri"/>
              </a:rPr>
              <a:t>saída</a:t>
            </a:r>
            <a:r>
              <a:rPr sz="1450" spc="-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45" dirty="0">
                <a:solidFill>
                  <a:srgbClr val="3D3D3D"/>
                </a:solidFill>
                <a:latin typeface="Calibri"/>
                <a:cs typeface="Calibri"/>
              </a:rPr>
              <a:t>do</a:t>
            </a:r>
            <a:r>
              <a:rPr sz="1450" spc="1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450" spc="-120" dirty="0">
                <a:solidFill>
                  <a:srgbClr val="2F2F2F"/>
                </a:solidFill>
                <a:latin typeface="Calibri"/>
                <a:cs typeface="Calibri"/>
              </a:rPr>
              <a:t>tratamento,</a:t>
            </a:r>
            <a:r>
              <a:rPr sz="1450" spc="15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450" spc="-95" dirty="0">
                <a:solidFill>
                  <a:srgbClr val="2F2F2F"/>
                </a:solidFill>
                <a:latin typeface="Calibri"/>
                <a:cs typeface="Calibri"/>
              </a:rPr>
              <a:t>reservatórios</a:t>
            </a:r>
            <a:r>
              <a:rPr sz="1450" spc="8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450" dirty="0">
                <a:solidFill>
                  <a:srgbClr val="343434"/>
                </a:solidFill>
                <a:latin typeface="Calibri"/>
                <a:cs typeface="Calibri"/>
              </a:rPr>
              <a:t>e</a:t>
            </a:r>
            <a:r>
              <a:rPr sz="1450" spc="-3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450" spc="-90" dirty="0">
                <a:solidFill>
                  <a:srgbClr val="383838"/>
                </a:solidFill>
                <a:latin typeface="Calibri"/>
                <a:cs typeface="Calibri"/>
              </a:rPr>
              <a:t>rede</a:t>
            </a:r>
            <a:r>
              <a:rPr sz="1450" spc="15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450" spc="-100" dirty="0">
                <a:solidFill>
                  <a:srgbClr val="424242"/>
                </a:solidFill>
                <a:latin typeface="Calibri"/>
                <a:cs typeface="Calibri"/>
              </a:rPr>
              <a:t>de</a:t>
            </a:r>
            <a:r>
              <a:rPr sz="1450" spc="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450" spc="-90" dirty="0">
                <a:solidFill>
                  <a:srgbClr val="343434"/>
                </a:solidFill>
                <a:latin typeface="Calibri"/>
                <a:cs typeface="Calibri"/>
              </a:rPr>
              <a:t>distribuição.</a:t>
            </a:r>
            <a:r>
              <a:rPr sz="1450" spc="9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450" spc="-80" dirty="0">
                <a:solidFill>
                  <a:srgbClr val="333333"/>
                </a:solidFill>
                <a:latin typeface="Calibri"/>
                <a:cs typeface="Calibri"/>
              </a:rPr>
              <a:t>Para</a:t>
            </a:r>
            <a:r>
              <a:rPr sz="1450" spc="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450" spc="-10" dirty="0">
                <a:solidFill>
                  <a:srgbClr val="3F3F3F"/>
                </a:solidFill>
                <a:latin typeface="Calibri"/>
                <a:cs typeface="Calibri"/>
              </a:rPr>
              <a:t>isso,</a:t>
            </a:r>
            <a:endParaRPr sz="1450">
              <a:latin typeface="Calibri"/>
              <a:cs typeface="Calibri"/>
            </a:endParaRPr>
          </a:p>
          <a:p>
            <a:pPr marL="20955" marR="19050" indent="-7620">
              <a:lnSpc>
                <a:spcPts val="2120"/>
              </a:lnSpc>
              <a:spcBef>
                <a:spcPts val="100"/>
              </a:spcBef>
            </a:pPr>
            <a:r>
              <a:rPr sz="1450" spc="-65" dirty="0">
                <a:solidFill>
                  <a:srgbClr val="3B3B3B"/>
                </a:solidFill>
                <a:latin typeface="Calibri"/>
                <a:cs typeface="Calibri"/>
              </a:rPr>
              <a:t>possui</a:t>
            </a:r>
            <a:r>
              <a:rPr sz="1450" spc="16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25" dirty="0">
                <a:solidFill>
                  <a:srgbClr val="3B3B3B"/>
                </a:solidFill>
                <a:latin typeface="Calibri"/>
                <a:cs typeface="Calibri"/>
              </a:rPr>
              <a:t>16</a:t>
            </a:r>
            <a:r>
              <a:rPr sz="1450" spc="11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100" dirty="0">
                <a:solidFill>
                  <a:srgbClr val="2F2F2F"/>
                </a:solidFill>
                <a:latin typeface="Calibri"/>
                <a:cs typeface="Calibri"/>
              </a:rPr>
              <a:t>laboratórios</a:t>
            </a:r>
            <a:r>
              <a:rPr sz="1450" spc="18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450" spc="-10" dirty="0">
                <a:solidFill>
                  <a:srgbClr val="464646"/>
                </a:solidFill>
                <a:latin typeface="Calibri"/>
                <a:cs typeface="Calibri"/>
              </a:rPr>
              <a:t>de</a:t>
            </a:r>
            <a:r>
              <a:rPr sz="1450" spc="45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450" spc="-85" dirty="0">
                <a:solidFill>
                  <a:srgbClr val="383838"/>
                </a:solidFill>
                <a:latin typeface="Calibri"/>
                <a:cs typeface="Calibri"/>
              </a:rPr>
              <a:t>controle</a:t>
            </a:r>
            <a:r>
              <a:rPr sz="1450" spc="10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450" dirty="0">
                <a:solidFill>
                  <a:srgbClr val="343434"/>
                </a:solidFill>
                <a:latin typeface="Calibri"/>
                <a:cs typeface="Calibri"/>
              </a:rPr>
              <a:t>de</a:t>
            </a:r>
            <a:r>
              <a:rPr sz="1450" spc="70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450" spc="-95" dirty="0">
                <a:solidFill>
                  <a:srgbClr val="333333"/>
                </a:solidFill>
                <a:latin typeface="Calibri"/>
                <a:cs typeface="Calibri"/>
              </a:rPr>
              <a:t>qualidade</a:t>
            </a:r>
            <a:r>
              <a:rPr sz="1450" spc="1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450" spc="-70" dirty="0">
                <a:solidFill>
                  <a:srgbClr val="3B3B3B"/>
                </a:solidFill>
                <a:latin typeface="Calibri"/>
                <a:cs typeface="Calibri"/>
              </a:rPr>
              <a:t>com</a:t>
            </a:r>
            <a:r>
              <a:rPr sz="1450" spc="9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75" dirty="0">
                <a:solidFill>
                  <a:srgbClr val="333333"/>
                </a:solidFill>
                <a:latin typeface="Calibri"/>
                <a:cs typeface="Calibri"/>
              </a:rPr>
              <a:t>ensaios</a:t>
            </a:r>
            <a:r>
              <a:rPr sz="1450" spc="1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450" spc="-100" dirty="0">
                <a:solidFill>
                  <a:srgbClr val="363636"/>
                </a:solidFill>
                <a:latin typeface="Calibri"/>
                <a:cs typeface="Calibri"/>
              </a:rPr>
              <a:t>acreditados</a:t>
            </a:r>
            <a:r>
              <a:rPr sz="1450" spc="16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450" spc="-55" dirty="0">
                <a:solidFill>
                  <a:srgbClr val="3B3B3B"/>
                </a:solidFill>
                <a:latin typeface="Calibri"/>
                <a:cs typeface="Calibri"/>
              </a:rPr>
              <a:t>pela</a:t>
            </a:r>
            <a:r>
              <a:rPr sz="1450" spc="5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10" dirty="0">
                <a:solidFill>
                  <a:srgbClr val="343434"/>
                </a:solidFill>
                <a:latin typeface="Calibri"/>
                <a:cs typeface="Calibri"/>
              </a:rPr>
              <a:t>ISO/IECt </a:t>
            </a:r>
            <a:r>
              <a:rPr sz="1450" spc="-10" dirty="0">
                <a:solidFill>
                  <a:srgbClr val="383838"/>
                </a:solidFill>
                <a:latin typeface="Calibri"/>
                <a:cs typeface="Calibri"/>
              </a:rPr>
              <a:t>17.025.</a:t>
            </a:r>
            <a:endParaRPr sz="14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50">
              <a:latin typeface="Calibri"/>
              <a:cs typeface="Calibri"/>
            </a:endParaRPr>
          </a:p>
          <a:p>
            <a:pPr marL="15875" marR="5080" indent="431800">
              <a:lnSpc>
                <a:spcPct val="130400"/>
              </a:lnSpc>
              <a:spcBef>
                <a:spcPts val="5"/>
              </a:spcBef>
              <a:tabLst>
                <a:tab pos="5988050" algn="l"/>
              </a:tabLst>
            </a:pPr>
            <a:r>
              <a:rPr sz="1400" spc="-114" dirty="0">
                <a:solidFill>
                  <a:srgbClr val="363636"/>
                </a:solidFill>
                <a:latin typeface="Arial MT"/>
                <a:cs typeface="Arial MT"/>
              </a:rPr>
              <a:t>Desta</a:t>
            </a:r>
            <a:r>
              <a:rPr sz="1400" spc="10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400" spc="-75" dirty="0">
                <a:solidFill>
                  <a:srgbClr val="363636"/>
                </a:solidFill>
                <a:latin typeface="Arial MT"/>
                <a:cs typeface="Arial MT"/>
              </a:rPr>
              <a:t>forma,</a:t>
            </a:r>
            <a:r>
              <a:rPr sz="1400" spc="5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383838"/>
                </a:solidFill>
                <a:latin typeface="Arial MT"/>
                <a:cs typeface="Arial MT"/>
              </a:rPr>
              <a:t>a</a:t>
            </a:r>
            <a:r>
              <a:rPr sz="1400" spc="8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400" spc="-150" dirty="0">
                <a:solidFill>
                  <a:srgbClr val="3D3D3D"/>
                </a:solidFill>
                <a:latin typeface="Arial MT"/>
                <a:cs typeface="Arial MT"/>
              </a:rPr>
              <a:t>Empresa</a:t>
            </a:r>
            <a:r>
              <a:rPr sz="1400" spc="13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400" spc="-105" dirty="0">
                <a:solidFill>
                  <a:srgbClr val="363636"/>
                </a:solidFill>
                <a:latin typeface="Arial MT"/>
                <a:cs typeface="Arial MT"/>
              </a:rPr>
              <a:t>realiza</a:t>
            </a:r>
            <a:r>
              <a:rPr sz="1400" spc="12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F4F4F"/>
                </a:solidFill>
                <a:latin typeface="Arial MT"/>
                <a:cs typeface="Arial MT"/>
              </a:rPr>
              <a:t>o</a:t>
            </a:r>
            <a:r>
              <a:rPr sz="1400" spc="1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1400" spc="-95" dirty="0">
                <a:solidFill>
                  <a:srgbClr val="282828"/>
                </a:solidFill>
                <a:latin typeface="Arial MT"/>
                <a:cs typeface="Arial MT"/>
              </a:rPr>
              <a:t>controle</a:t>
            </a:r>
            <a:r>
              <a:rPr sz="1400" spc="114" dirty="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sz="1400" spc="-40" dirty="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sz="1400" spc="5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400" spc="-120" dirty="0">
                <a:solidFill>
                  <a:srgbClr val="3B3B3B"/>
                </a:solidFill>
                <a:latin typeface="Arial MT"/>
                <a:cs typeface="Arial MT"/>
              </a:rPr>
              <a:t>qualidade</a:t>
            </a:r>
            <a:r>
              <a:rPr sz="1400" spc="13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400" spc="-50" dirty="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sz="1400" spc="7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400" spc="-120" dirty="0">
                <a:solidFill>
                  <a:srgbClr val="3D3D3D"/>
                </a:solidFill>
                <a:latin typeface="Arial MT"/>
                <a:cs typeface="Arial MT"/>
              </a:rPr>
              <a:t>água</a:t>
            </a:r>
            <a:r>
              <a:rPr sz="1400" spc="114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400" spc="-75" dirty="0">
                <a:solidFill>
                  <a:srgbClr val="2D2D2D"/>
                </a:solidFill>
                <a:latin typeface="Arial MT"/>
                <a:cs typeface="Arial MT"/>
              </a:rPr>
              <a:t>que</a:t>
            </a:r>
            <a:r>
              <a:rPr sz="1400" spc="6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2F2F2F"/>
                </a:solidFill>
                <a:latin typeface="Arial MT"/>
                <a:cs typeface="Arial MT"/>
              </a:rPr>
              <a:t>distribui, </a:t>
            </a:r>
            <a:r>
              <a:rPr sz="1350" spc="-114" dirty="0">
                <a:solidFill>
                  <a:srgbClr val="363636"/>
                </a:solidFill>
                <a:latin typeface="Arial MT"/>
                <a:cs typeface="Arial MT"/>
              </a:rPr>
              <a:t>cumprindo</a:t>
            </a:r>
            <a:r>
              <a:rPr sz="1350" spc="2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50" spc="-150" dirty="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sz="1350" spc="-4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363636"/>
                </a:solidFill>
                <a:latin typeface="Arial MT"/>
                <a:cs typeface="Arial MT"/>
              </a:rPr>
              <a:t>exigências</a:t>
            </a:r>
            <a:r>
              <a:rPr sz="1350" spc="7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313131"/>
                </a:solidFill>
                <a:latin typeface="Arial MT"/>
                <a:cs typeface="Arial MT"/>
              </a:rPr>
              <a:t>contidas</a:t>
            </a:r>
            <a:r>
              <a:rPr sz="1350" spc="45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1350" spc="-160" dirty="0">
                <a:solidFill>
                  <a:srgbClr val="3B3B3B"/>
                </a:solidFill>
                <a:latin typeface="Arial MT"/>
                <a:cs typeface="Arial MT"/>
              </a:rPr>
              <a:t>na</a:t>
            </a:r>
            <a:r>
              <a:rPr sz="1350" spc="4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50" spc="-85" dirty="0">
                <a:solidFill>
                  <a:srgbClr val="343434"/>
                </a:solidFill>
                <a:latin typeface="Arial MT"/>
                <a:cs typeface="Arial MT"/>
              </a:rPr>
              <a:t>atual</a:t>
            </a:r>
            <a:r>
              <a:rPr sz="1350" spc="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3B3B3B"/>
                </a:solidFill>
                <a:latin typeface="Arial MT"/>
                <a:cs typeface="Arial MT"/>
              </a:rPr>
              <a:t>Portaria</a:t>
            </a:r>
            <a:r>
              <a:rPr sz="1350" spc="12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sz="1350" spc="1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10" dirty="0">
                <a:solidFill>
                  <a:srgbClr val="383838"/>
                </a:solidFill>
                <a:latin typeface="Arial MT"/>
                <a:cs typeface="Arial MT"/>
              </a:rPr>
              <a:t>Potabilidade</a:t>
            </a:r>
            <a:r>
              <a:rPr sz="1350" spc="10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50" spc="-95" dirty="0">
                <a:solidFill>
                  <a:srgbClr val="484848"/>
                </a:solidFill>
                <a:latin typeface="Arial MT"/>
                <a:cs typeface="Arial MT"/>
              </a:rPr>
              <a:t>do</a:t>
            </a:r>
            <a:r>
              <a:rPr sz="1350" spc="-25" dirty="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333333"/>
                </a:solidFill>
                <a:latin typeface="Arial MT"/>
                <a:cs typeface="Arial MT"/>
              </a:rPr>
              <a:t>Ministério</a:t>
            </a:r>
            <a:r>
              <a:rPr sz="1350" spc="45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sz="1350" spc="-2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50" spc="-10" dirty="0">
                <a:solidFill>
                  <a:srgbClr val="383838"/>
                </a:solidFill>
                <a:latin typeface="Arial MT"/>
                <a:cs typeface="Arial MT"/>
              </a:rPr>
              <a:t>Saúde, </a:t>
            </a:r>
            <a:r>
              <a:rPr sz="1300" spc="-95" dirty="0">
                <a:solidFill>
                  <a:srgbClr val="343434"/>
                </a:solidFill>
                <a:latin typeface="Arial MT"/>
                <a:cs typeface="Arial MT"/>
              </a:rPr>
              <a:t>incluída</a:t>
            </a:r>
            <a:r>
              <a:rPr sz="1300" spc="5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00" spc="-120" dirty="0">
                <a:solidFill>
                  <a:srgbClr val="525252"/>
                </a:solidFill>
                <a:latin typeface="Arial MT"/>
                <a:cs typeface="Arial MT"/>
              </a:rPr>
              <a:t>na</a:t>
            </a:r>
            <a:r>
              <a:rPr sz="1300" spc="-20" dirty="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sz="1300" spc="-90" dirty="0">
                <a:solidFill>
                  <a:srgbClr val="424242"/>
                </a:solidFill>
                <a:latin typeface="Arial MT"/>
                <a:cs typeface="Arial MT"/>
              </a:rPr>
              <a:t>Portaria</a:t>
            </a:r>
            <a:r>
              <a:rPr sz="1300" spc="8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00" spc="-95" dirty="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sz="1300" spc="-7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00" spc="-120" dirty="0">
                <a:solidFill>
                  <a:srgbClr val="383838"/>
                </a:solidFill>
                <a:latin typeface="Arial MT"/>
                <a:cs typeface="Arial MT"/>
              </a:rPr>
              <a:t>Consolidação</a:t>
            </a:r>
            <a:r>
              <a:rPr sz="1300" spc="7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3A3A3A"/>
                </a:solidFill>
                <a:latin typeface="Arial MT"/>
                <a:cs typeface="Arial MT"/>
              </a:rPr>
              <a:t>n°</a:t>
            </a:r>
            <a:r>
              <a:rPr sz="1300" spc="-35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300" spc="-114" dirty="0">
                <a:solidFill>
                  <a:srgbClr val="4D4D4D"/>
                </a:solidFill>
                <a:latin typeface="Arial MT"/>
                <a:cs typeface="Arial MT"/>
              </a:rPr>
              <a:t>5</a:t>
            </a:r>
            <a:r>
              <a:rPr sz="1300" spc="-25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1300" spc="-90" dirty="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sz="1300" spc="-1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1300" spc="-100" dirty="0">
                <a:solidFill>
                  <a:srgbClr val="3D3D3D"/>
                </a:solidFill>
                <a:latin typeface="Arial MT"/>
                <a:cs typeface="Arial MT"/>
              </a:rPr>
              <a:t>2017,</a:t>
            </a:r>
            <a:r>
              <a:rPr sz="1300" spc="1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00" spc="-130" dirty="0">
                <a:solidFill>
                  <a:srgbClr val="464646"/>
                </a:solidFill>
                <a:latin typeface="Arial MT"/>
                <a:cs typeface="Arial MT"/>
              </a:rPr>
              <a:t>como</a:t>
            </a:r>
            <a:r>
              <a:rPr sz="1300" spc="3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00" spc="-125" dirty="0">
                <a:solidFill>
                  <a:srgbClr val="3D3D3D"/>
                </a:solidFill>
                <a:latin typeface="Arial MT"/>
                <a:cs typeface="Arial MT"/>
              </a:rPr>
              <a:t>Anexo</a:t>
            </a:r>
            <a:r>
              <a:rPr sz="1300" spc="4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00" spc="-150" dirty="0">
                <a:solidFill>
                  <a:srgbClr val="444444"/>
                </a:solidFill>
                <a:latin typeface="Arial MT"/>
                <a:cs typeface="Arial MT"/>
              </a:rPr>
              <a:t>XX,</a:t>
            </a:r>
            <a:r>
              <a:rPr sz="1300" spc="-1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00" spc="-95" dirty="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sz="1300" spc="-2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00" spc="-105" dirty="0">
                <a:solidFill>
                  <a:srgbClr val="414141"/>
                </a:solidFill>
                <a:latin typeface="Arial MT"/>
                <a:cs typeface="Arial MT"/>
              </a:rPr>
              <a:t>qual</a:t>
            </a:r>
            <a:r>
              <a:rPr sz="1300" spc="2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00" spc="-45" dirty="0">
                <a:solidFill>
                  <a:srgbClr val="424242"/>
                </a:solidFill>
                <a:latin typeface="Arial MT"/>
                <a:cs typeface="Arial MT"/>
              </a:rPr>
              <a:t>foi</a:t>
            </a:r>
            <a:r>
              <a:rPr sz="1300" spc="-6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00" spc="-85" dirty="0">
                <a:solidFill>
                  <a:srgbClr val="444444"/>
                </a:solidFill>
                <a:latin typeface="Arial MT"/>
                <a:cs typeface="Arial MT"/>
              </a:rPr>
              <a:t>alterado</a:t>
            </a:r>
            <a:r>
              <a:rPr sz="1300" spc="1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444444"/>
                </a:solidFill>
                <a:latin typeface="Arial MT"/>
                <a:cs typeface="Arial MT"/>
              </a:rPr>
              <a:t>pelas/ </a:t>
            </a:r>
            <a:r>
              <a:rPr sz="1350" spc="-114" dirty="0">
                <a:solidFill>
                  <a:srgbClr val="3F3F3F"/>
                </a:solidFill>
                <a:latin typeface="Arial MT"/>
                <a:cs typeface="Arial MT"/>
              </a:rPr>
              <a:t>Portarias</a:t>
            </a:r>
            <a:r>
              <a:rPr sz="1350" spc="3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50" spc="-195" dirty="0">
                <a:solidFill>
                  <a:srgbClr val="3D3D3D"/>
                </a:solidFill>
                <a:latin typeface="Arial MT"/>
                <a:cs typeface="Arial MT"/>
              </a:rPr>
              <a:t>GM/MS</a:t>
            </a:r>
            <a:r>
              <a:rPr sz="1350" spc="-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35" dirty="0">
                <a:solidFill>
                  <a:srgbClr val="3B3B3B"/>
                </a:solidFill>
                <a:latin typeface="Arial MT"/>
                <a:cs typeface="Arial MT"/>
              </a:rPr>
              <a:t>n° </a:t>
            </a:r>
            <a:r>
              <a:rPr sz="1350" spc="-110" dirty="0">
                <a:solidFill>
                  <a:srgbClr val="444444"/>
                </a:solidFill>
                <a:latin typeface="Arial MT"/>
                <a:cs typeface="Arial MT"/>
              </a:rPr>
              <a:t>888,</a:t>
            </a:r>
            <a:r>
              <a:rPr sz="1350" spc="-3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sz="1350" spc="-3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50" spc="-75" dirty="0">
                <a:solidFill>
                  <a:srgbClr val="494949"/>
                </a:solidFill>
                <a:latin typeface="Arial MT"/>
                <a:cs typeface="Arial MT"/>
              </a:rPr>
              <a:t>4</a:t>
            </a:r>
            <a:r>
              <a:rPr sz="1350" spc="-10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sz="1350" spc="1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50" spc="-135" dirty="0">
                <a:solidFill>
                  <a:srgbClr val="363636"/>
                </a:solidFill>
                <a:latin typeface="Arial MT"/>
                <a:cs typeface="Arial MT"/>
              </a:rPr>
              <a:t>maio</a:t>
            </a:r>
            <a:r>
              <a:rPr sz="1350" spc="3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sz="1350" spc="2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313131"/>
                </a:solidFill>
                <a:latin typeface="Arial MT"/>
                <a:cs typeface="Arial MT"/>
              </a:rPr>
              <a:t>2021</a:t>
            </a:r>
            <a:r>
              <a:rPr sz="1350" spc="-110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sz="1350" spc="-4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350" spc="-20" dirty="0">
                <a:solidFill>
                  <a:srgbClr val="313131"/>
                </a:solidFill>
                <a:latin typeface="Arial MT"/>
                <a:cs typeface="Arial MT"/>
              </a:rPr>
              <a:t>n° </a:t>
            </a:r>
            <a:r>
              <a:rPr sz="1350" spc="-120" dirty="0">
                <a:solidFill>
                  <a:srgbClr val="383838"/>
                </a:solidFill>
                <a:latin typeface="Arial MT"/>
                <a:cs typeface="Arial MT"/>
              </a:rPr>
              <a:t>2472,</a:t>
            </a:r>
            <a:r>
              <a:rPr sz="1350" spc="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sz="1350" spc="-1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414141"/>
                </a:solidFill>
                <a:latin typeface="Arial MT"/>
                <a:cs typeface="Arial MT"/>
              </a:rPr>
              <a:t>28</a:t>
            </a:r>
            <a:r>
              <a:rPr sz="1350" spc="-2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sz="1350" spc="-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50" spc="-125" dirty="0">
                <a:solidFill>
                  <a:srgbClr val="3F3F3F"/>
                </a:solidFill>
                <a:latin typeface="Arial MT"/>
                <a:cs typeface="Arial MT"/>
              </a:rPr>
              <a:t>setembro</a:t>
            </a:r>
            <a:r>
              <a:rPr sz="1350" spc="2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414141"/>
                </a:solidFill>
                <a:latin typeface="Arial MT"/>
                <a:cs typeface="Arial MT"/>
              </a:rPr>
              <a:t>de</a:t>
            </a:r>
            <a:r>
              <a:rPr sz="1350" spc="-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50" spc="-120" dirty="0">
                <a:solidFill>
                  <a:srgbClr val="313131"/>
                </a:solidFill>
                <a:latin typeface="Arial MT"/>
                <a:cs typeface="Arial MT"/>
              </a:rPr>
              <a:t>2021,</a:t>
            </a:r>
            <a:r>
              <a:rPr sz="1350" spc="5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1350" spc="-125" dirty="0">
                <a:solidFill>
                  <a:srgbClr val="424242"/>
                </a:solidFill>
                <a:latin typeface="Arial MT"/>
                <a:cs typeface="Arial MT"/>
              </a:rPr>
              <a:t>que</a:t>
            </a:r>
            <a:r>
              <a:rPr sz="1350" spc="-16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50" spc="-50" dirty="0">
                <a:solidFill>
                  <a:srgbClr val="4F4F4F"/>
                </a:solidFill>
                <a:latin typeface="Arial MT"/>
                <a:cs typeface="Arial MT"/>
              </a:rPr>
              <a:t>q </a:t>
            </a:r>
            <a:r>
              <a:rPr sz="1350" spc="-125" dirty="0">
                <a:solidFill>
                  <a:srgbClr val="343434"/>
                </a:solidFill>
                <a:latin typeface="Arial MT"/>
                <a:cs typeface="Arial MT"/>
              </a:rPr>
              <a:t>dispõe</a:t>
            </a:r>
            <a:r>
              <a:rPr sz="1350" spc="1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50" spc="-120" dirty="0">
                <a:solidFill>
                  <a:srgbClr val="383838"/>
                </a:solidFill>
                <a:latin typeface="Arial MT"/>
                <a:cs typeface="Arial MT"/>
              </a:rPr>
              <a:t>sobre</a:t>
            </a:r>
            <a:r>
              <a:rPr sz="1350" spc="-40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50" spc="-110" dirty="0">
                <a:solidFill>
                  <a:srgbClr val="3D3D3D"/>
                </a:solidFill>
                <a:latin typeface="Arial MT"/>
                <a:cs typeface="Arial MT"/>
              </a:rPr>
              <a:t>os</a:t>
            </a:r>
            <a:r>
              <a:rPr sz="1350" spc="-7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3D3D3D"/>
                </a:solidFill>
                <a:latin typeface="Arial MT"/>
                <a:cs typeface="Arial MT"/>
              </a:rPr>
              <a:t>procedimentos</a:t>
            </a:r>
            <a:r>
              <a:rPr sz="1350" spc="9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sz="1350" spc="-3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363636"/>
                </a:solidFill>
                <a:latin typeface="Arial MT"/>
                <a:cs typeface="Arial MT"/>
              </a:rPr>
              <a:t>controle</a:t>
            </a:r>
            <a:r>
              <a:rPr sz="1350" spc="2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sz="1350" spc="-4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2D2D2D"/>
                </a:solidFill>
                <a:latin typeface="Arial MT"/>
                <a:cs typeface="Arial MT"/>
              </a:rPr>
              <a:t>vigilância</a:t>
            </a:r>
            <a:r>
              <a:rPr sz="1350" spc="35" dirty="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sz="1350" spc="-120" dirty="0">
                <a:solidFill>
                  <a:srgbClr val="3D3D3D"/>
                </a:solidFill>
                <a:latin typeface="Arial MT"/>
                <a:cs typeface="Arial MT"/>
              </a:rPr>
              <a:t>para</a:t>
            </a:r>
            <a:r>
              <a:rPr sz="135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350" spc="-105" dirty="0">
                <a:solidFill>
                  <a:srgbClr val="3F3F3F"/>
                </a:solidFill>
                <a:latin typeface="Arial MT"/>
                <a:cs typeface="Arial MT"/>
              </a:rPr>
              <a:t>entrega</a:t>
            </a:r>
            <a:r>
              <a:rPr sz="1350" spc="8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50" spc="-130" dirty="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sz="1350" spc="-2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50" spc="-140" dirty="0">
                <a:solidFill>
                  <a:srgbClr val="383838"/>
                </a:solidFill>
                <a:latin typeface="Arial MT"/>
                <a:cs typeface="Arial MT"/>
              </a:rPr>
              <a:t>água</a:t>
            </a:r>
            <a:r>
              <a:rPr sz="1350" spc="20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350" spc="-125" dirty="0">
                <a:solidFill>
                  <a:srgbClr val="3A3A3A"/>
                </a:solidFill>
                <a:latin typeface="Arial MT"/>
                <a:cs typeface="Arial MT"/>
              </a:rPr>
              <a:t>para</a:t>
            </a:r>
            <a:r>
              <a:rPr sz="1350" spc="-10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350" spc="-10" dirty="0">
                <a:solidFill>
                  <a:srgbClr val="3D3D3D"/>
                </a:solidFill>
                <a:latin typeface="Arial MT"/>
                <a:cs typeface="Arial MT"/>
              </a:rPr>
              <a:t>consumo </a:t>
            </a:r>
            <a:r>
              <a:rPr sz="1350" spc="-120" dirty="0">
                <a:solidFill>
                  <a:srgbClr val="414141"/>
                </a:solidFill>
                <a:latin typeface="Arial MT"/>
                <a:cs typeface="Arial MT"/>
              </a:rPr>
              <a:t>humano,</a:t>
            </a:r>
            <a:r>
              <a:rPr sz="1350" spc="8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50" spc="-150" dirty="0">
                <a:solidFill>
                  <a:srgbClr val="363636"/>
                </a:solidFill>
                <a:latin typeface="Arial MT"/>
                <a:cs typeface="Arial MT"/>
              </a:rPr>
              <a:t>com</a:t>
            </a:r>
            <a:r>
              <a:rPr sz="135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50" spc="-110" dirty="0">
                <a:solidFill>
                  <a:srgbClr val="2F2F2F"/>
                </a:solidFill>
                <a:latin typeface="Arial MT"/>
                <a:cs typeface="Arial MT"/>
              </a:rPr>
              <a:t>qualidade</a:t>
            </a:r>
            <a:r>
              <a:rPr sz="1350" spc="3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350" spc="-100" dirty="0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sz="1350" spc="-10" dirty="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sz="1350" spc="-150" dirty="0">
                <a:solidFill>
                  <a:srgbClr val="3B3B3B"/>
                </a:solidFill>
                <a:latin typeface="Arial MT"/>
                <a:cs typeface="Arial MT"/>
              </a:rPr>
              <a:t>seu</a:t>
            </a:r>
            <a:r>
              <a:rPr sz="1350" spc="-2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50" spc="-125" dirty="0">
                <a:solidFill>
                  <a:srgbClr val="343434"/>
                </a:solidFill>
                <a:latin typeface="Arial MT"/>
                <a:cs typeface="Arial MT"/>
              </a:rPr>
              <a:t>padrão</a:t>
            </a:r>
            <a:r>
              <a:rPr sz="1350" spc="40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50" spc="-114" dirty="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sz="135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1350" spc="-10" dirty="0">
                <a:solidFill>
                  <a:srgbClr val="313131"/>
                </a:solidFill>
                <a:latin typeface="Arial MT"/>
                <a:cs typeface="Arial MT"/>
              </a:rPr>
              <a:t>potabilidade.</a:t>
            </a:r>
            <a:r>
              <a:rPr sz="1350" dirty="0">
                <a:solidFill>
                  <a:srgbClr val="313131"/>
                </a:solidFill>
                <a:latin typeface="Arial MT"/>
                <a:cs typeface="Arial MT"/>
              </a:rPr>
              <a:t>	</a:t>
            </a:r>
            <a:r>
              <a:rPr sz="1350" spc="-95" dirty="0">
                <a:solidFill>
                  <a:srgbClr val="565656"/>
                </a:solidFill>
                <a:latin typeface="Arial MT"/>
                <a:cs typeface="Arial MT"/>
              </a:rPr>
              <a:t>á</a:t>
            </a:r>
            <a:endParaRPr sz="1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63942" y="4239487"/>
          <a:ext cx="6028055" cy="2232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2915">
                <a:tc gridSpan="5">
                  <a:txBody>
                    <a:bodyPr/>
                    <a:lstStyle/>
                    <a:p>
                      <a:pPr marL="37465" algn="ctr">
                        <a:lnSpc>
                          <a:spcPts val="1225"/>
                        </a:lnSpc>
                      </a:pPr>
                      <a:r>
                        <a:rPr sz="1200" spc="-95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Município:</a:t>
                      </a:r>
                      <a:r>
                        <a:rPr sz="1200" spc="9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2A2A2A"/>
                          </a:solidFill>
                          <a:latin typeface="Calibri"/>
                          <a:cs typeface="Calibri"/>
                        </a:rPr>
                        <a:t>Guarulhos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5080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-4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Nês</a:t>
                      </a:r>
                      <a:r>
                        <a:rPr sz="1200" spc="-2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200" spc="-30" dirty="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0" dirty="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referência:</a:t>
                      </a:r>
                      <a:r>
                        <a:rPr sz="1200" spc="85" dirty="0">
                          <a:solidFill>
                            <a:srgbClr val="36363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abril</a:t>
                      </a:r>
                      <a:r>
                        <a:rPr sz="1200" spc="60" dirty="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200" spc="80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140">
                <a:tc>
                  <a:txBody>
                    <a:bodyPr/>
                    <a:lstStyle/>
                    <a:p>
                      <a:pPr marL="55244" algn="ctr">
                        <a:lnSpc>
                          <a:spcPts val="1140"/>
                        </a:lnSpc>
                      </a:pPr>
                      <a:r>
                        <a:rPr sz="1200" spc="-1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Análise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865" algn="ctr">
                        <a:lnSpc>
                          <a:spcPts val="1140"/>
                        </a:lnSpc>
                      </a:pPr>
                      <a:r>
                        <a:rPr sz="1200" spc="-10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Unidade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1105"/>
                        </a:lnSpc>
                      </a:pPr>
                      <a:r>
                        <a:rPr sz="1200" spc="-10" dirty="0">
                          <a:solidFill>
                            <a:srgbClr val="313131"/>
                          </a:solidFill>
                          <a:latin typeface="Calibri"/>
                          <a:cs typeface="Calibri"/>
                        </a:rPr>
                        <a:t>Realizado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ts val="1105"/>
                        </a:lnSpc>
                      </a:pPr>
                      <a:r>
                        <a:rPr sz="1200" spc="-10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Conforme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" algn="ctr">
                        <a:lnSpc>
                          <a:spcPts val="1075"/>
                        </a:lnSpc>
                      </a:pPr>
                      <a:r>
                        <a:rPr sz="1050" dirty="0">
                          <a:solidFill>
                            <a:srgbClr val="666666"/>
                          </a:solidFill>
                          <a:latin typeface="Calibri"/>
                          <a:cs typeface="Calibri"/>
                        </a:rPr>
                        <a:t>%</a:t>
                      </a:r>
                      <a:r>
                        <a:rPr sz="1050" spc="265" dirty="0">
                          <a:solidFill>
                            <a:srgbClr val="666666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dirty="0">
                          <a:solidFill>
                            <a:srgbClr val="4D4D4D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050" spc="5" dirty="0">
                          <a:solidFill>
                            <a:srgbClr val="4D4D4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50" spc="-10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atendimento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904">
                <a:tc>
                  <a:txBody>
                    <a:bodyPr/>
                    <a:lstStyle/>
                    <a:p>
                      <a:pPr marL="58419" algn="ctr">
                        <a:lnSpc>
                          <a:spcPts val="1225"/>
                        </a:lnSpc>
                      </a:pPr>
                      <a:r>
                        <a:rPr sz="1200" spc="-90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Cloro</a:t>
                      </a:r>
                      <a:r>
                        <a:rPr sz="1200" spc="5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0" dirty="0">
                          <a:solidFill>
                            <a:srgbClr val="3A3A3A"/>
                          </a:solidFill>
                          <a:latin typeface="Calibri"/>
                          <a:cs typeface="Calibri"/>
                        </a:rPr>
                        <a:t>residual</a:t>
                      </a:r>
                      <a:r>
                        <a:rPr sz="1200" spc="60" dirty="0">
                          <a:solidFill>
                            <a:srgbClr val="3A3A3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liwe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325" algn="ctr">
                        <a:lnSpc>
                          <a:spcPts val="1225"/>
                        </a:lnSpc>
                      </a:pPr>
                      <a:r>
                        <a:rPr sz="1200" spc="-2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mg/L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130"/>
                        </a:lnSpc>
                      </a:pPr>
                      <a:r>
                        <a:rPr sz="1100" spc="-25" dirty="0">
                          <a:solidFill>
                            <a:srgbClr val="464646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1130"/>
                        </a:lnSpc>
                      </a:pPr>
                      <a:r>
                        <a:rPr sz="1100" spc="-25" dirty="0">
                          <a:solidFill>
                            <a:srgbClr val="414141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150" algn="ctr">
                        <a:lnSpc>
                          <a:spcPts val="1150"/>
                        </a:lnSpc>
                      </a:pPr>
                      <a:r>
                        <a:rPr sz="1000" spc="-25" dirty="0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100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904">
                <a:tc>
                  <a:txBody>
                    <a:bodyPr/>
                    <a:lstStyle/>
                    <a:p>
                      <a:pPr marL="57150" algn="ctr">
                        <a:lnSpc>
                          <a:spcPts val="1225"/>
                        </a:lnSpc>
                      </a:pPr>
                      <a:r>
                        <a:rPr sz="1200" spc="-8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Coliformes</a:t>
                      </a:r>
                      <a:r>
                        <a:rPr sz="1200" spc="3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totais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5565" algn="ctr">
                        <a:lnSpc>
                          <a:spcPts val="1225"/>
                        </a:lnSpc>
                      </a:pPr>
                      <a:r>
                        <a:rPr sz="1200" spc="-114" dirty="0">
                          <a:solidFill>
                            <a:srgbClr val="4B4B4B"/>
                          </a:solidFill>
                          <a:latin typeface="Calibri"/>
                          <a:cs typeface="Calibri"/>
                        </a:rPr>
                        <a:t>/100</a:t>
                      </a:r>
                      <a:r>
                        <a:rPr sz="1200" spc="40" dirty="0">
                          <a:solidFill>
                            <a:srgbClr val="4B4B4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ml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130"/>
                        </a:lnSpc>
                      </a:pPr>
                      <a:r>
                        <a:rPr sz="1100" spc="-25" dirty="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ctr">
                        <a:lnSpc>
                          <a:spcPts val="1130"/>
                        </a:lnSpc>
                      </a:pPr>
                      <a:r>
                        <a:rPr sz="1100" spc="-25" dirty="0">
                          <a:solidFill>
                            <a:srgbClr val="4F4F4F"/>
                          </a:solidFill>
                          <a:latin typeface="Calibri"/>
                          <a:cs typeface="Calibri"/>
                        </a:rPr>
                        <a:t>185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 algn="ctr">
                        <a:lnSpc>
                          <a:spcPts val="1215"/>
                        </a:lnSpc>
                      </a:pPr>
                      <a:r>
                        <a:rPr sz="1150" spc="-50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97</a:t>
                      </a:r>
                      <a:r>
                        <a:rPr sz="1150" spc="-15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spc="-25" dirty="0">
                          <a:solidFill>
                            <a:srgbClr val="545454"/>
                          </a:solidFill>
                          <a:latin typeface="Calibri"/>
                          <a:cs typeface="Calibri"/>
                        </a:rPr>
                        <a:t>88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904">
                <a:tc>
                  <a:txBody>
                    <a:bodyPr/>
                    <a:lstStyle/>
                    <a:p>
                      <a:pPr marL="51435" algn="ctr">
                        <a:lnSpc>
                          <a:spcPts val="1205"/>
                        </a:lnSpc>
                      </a:pPr>
                      <a:r>
                        <a:rPr sz="110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Cor</a:t>
                      </a:r>
                      <a:r>
                        <a:rPr sz="1100" spc="-45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2F2F2F"/>
                          </a:solidFill>
                          <a:latin typeface="Calibri"/>
                          <a:cs typeface="Calibri"/>
                        </a:rPr>
                        <a:t>aparente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ts val="1205"/>
                        </a:lnSpc>
                      </a:pPr>
                      <a:r>
                        <a:rPr sz="1100" spc="-25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uH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algn="ctr">
                        <a:lnSpc>
                          <a:spcPts val="1120"/>
                        </a:lnSpc>
                      </a:pPr>
                      <a:r>
                        <a:rPr sz="1050" spc="-25" dirty="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1120"/>
                        </a:lnSpc>
                      </a:pPr>
                      <a:r>
                        <a:rPr sz="1050" spc="-25" dirty="0">
                          <a:solidFill>
                            <a:srgbClr val="464646"/>
                          </a:solidFill>
                          <a:latin typeface="Calibri"/>
                          <a:cs typeface="Calibri"/>
                        </a:rPr>
                        <a:t>188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ts val="1110"/>
                        </a:lnSpc>
                      </a:pPr>
                      <a:r>
                        <a:rPr sz="1000" spc="-10" dirty="0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99,47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 marL="56515" algn="ctr">
                        <a:lnSpc>
                          <a:spcPts val="1225"/>
                        </a:lnSpc>
                      </a:pPr>
                      <a:r>
                        <a:rPr sz="1200" spc="-65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Escherichia</a:t>
                      </a:r>
                      <a:r>
                        <a:rPr sz="1200" spc="20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solidFill>
                            <a:srgbClr val="4D4D4D"/>
                          </a:solidFill>
                          <a:latin typeface="Calibri"/>
                          <a:cs typeface="Calibri"/>
                        </a:rPr>
                        <a:t>coli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 algn="ctr">
                        <a:lnSpc>
                          <a:spcPts val="1225"/>
                        </a:lnSpc>
                      </a:pPr>
                      <a:r>
                        <a:rPr sz="1200" spc="-105" dirty="0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/100</a:t>
                      </a:r>
                      <a:r>
                        <a:rPr sz="1200" spc="35" dirty="0">
                          <a:solidFill>
                            <a:srgbClr val="4444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ml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170"/>
                        </a:lnSpc>
                      </a:pPr>
                      <a:r>
                        <a:rPr sz="1100" spc="-25" dirty="0">
                          <a:solidFill>
                            <a:srgbClr val="343434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algn="ctr">
                        <a:lnSpc>
                          <a:spcPts val="1170"/>
                        </a:lnSpc>
                      </a:pPr>
                      <a:r>
                        <a:rPr sz="1100" spc="-25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515" algn="ctr">
                        <a:lnSpc>
                          <a:spcPts val="1205"/>
                        </a:lnSpc>
                      </a:pPr>
                      <a:r>
                        <a:rPr sz="1100" spc="-25" dirty="0">
                          <a:solidFill>
                            <a:srgbClr val="444444"/>
                          </a:solidFill>
                          <a:latin typeface="Cambria"/>
                          <a:cs typeface="Cambria"/>
                        </a:rPr>
                        <a:t>100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904">
                <a:tc>
                  <a:txBody>
                    <a:bodyPr/>
                    <a:lstStyle/>
                    <a:p>
                      <a:pPr marL="59055" algn="ctr">
                        <a:lnSpc>
                          <a:spcPts val="1235"/>
                        </a:lnSpc>
                      </a:pPr>
                      <a:r>
                        <a:rPr sz="1200" spc="-10" dirty="0">
                          <a:solidFill>
                            <a:srgbClr val="383838"/>
                          </a:solidFill>
                          <a:latin typeface="Calibri"/>
                          <a:cs typeface="Calibri"/>
                        </a:rPr>
                        <a:t>Turbidez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660" algn="ctr">
                        <a:lnSpc>
                          <a:spcPts val="1235"/>
                        </a:lnSpc>
                      </a:pPr>
                      <a:r>
                        <a:rPr sz="1200" spc="-25" dirty="0">
                          <a:solidFill>
                            <a:srgbClr val="3D3D3D"/>
                          </a:solidFill>
                          <a:latin typeface="Calibri"/>
                          <a:cs typeface="Calibri"/>
                        </a:rPr>
                        <a:t>uT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375" algn="ctr">
                        <a:lnSpc>
                          <a:spcPts val="1155"/>
                        </a:lnSpc>
                      </a:pPr>
                      <a:r>
                        <a:rPr sz="1150" spc="-25" dirty="0">
                          <a:solidFill>
                            <a:srgbClr val="3F3F3F"/>
                          </a:solidFill>
                          <a:latin typeface="Calibri"/>
                          <a:cs typeface="Calibri"/>
                        </a:rPr>
                        <a:t>189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155"/>
                        </a:lnSpc>
                      </a:pPr>
                      <a:r>
                        <a:rPr sz="1150" spc="-25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188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ts val="1155"/>
                        </a:lnSpc>
                      </a:pPr>
                      <a:r>
                        <a:rPr sz="1150" spc="-10" dirty="0">
                          <a:solidFill>
                            <a:srgbClr val="464646"/>
                          </a:solidFill>
                          <a:latin typeface="Calibri"/>
                          <a:cs typeface="Calibri"/>
                        </a:rPr>
                        <a:t>99,47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904">
                <a:tc>
                  <a:txBody>
                    <a:bodyPr/>
                    <a:lstStyle/>
                    <a:p>
                      <a:pPr marL="65405" algn="ctr">
                        <a:lnSpc>
                          <a:spcPts val="1235"/>
                        </a:lnSpc>
                      </a:pPr>
                      <a:r>
                        <a:rPr sz="1200" spc="-10" dirty="0">
                          <a:solidFill>
                            <a:srgbClr val="494949"/>
                          </a:solidFill>
                          <a:latin typeface="Calibri"/>
                          <a:cs typeface="Calibri"/>
                        </a:rPr>
                        <a:t>Todas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ts val="1145"/>
                        </a:lnSpc>
                      </a:pPr>
                      <a:r>
                        <a:rPr sz="1100" spc="-25" dirty="0">
                          <a:solidFill>
                            <a:srgbClr val="3B3B3B"/>
                          </a:solidFill>
                          <a:latin typeface="Calibri"/>
                          <a:cs typeface="Calibri"/>
                        </a:rPr>
                        <a:t>945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ts val="1145"/>
                        </a:lnSpc>
                      </a:pPr>
                      <a:r>
                        <a:rPr sz="1100" spc="-25" dirty="0">
                          <a:solidFill>
                            <a:srgbClr val="494949"/>
                          </a:solidFill>
                          <a:latin typeface="Calibri"/>
                          <a:cs typeface="Calibri"/>
                        </a:rPr>
                        <a:t>939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 algn="ctr">
                        <a:lnSpc>
                          <a:spcPts val="1155"/>
                        </a:lnSpc>
                      </a:pPr>
                      <a:r>
                        <a:rPr sz="1150" spc="-10" dirty="0">
                          <a:solidFill>
                            <a:srgbClr val="424242"/>
                          </a:solidFill>
                          <a:latin typeface="Calibri"/>
                          <a:cs typeface="Calibri"/>
                        </a:rPr>
                        <a:t>99,37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9525">
                      <a:solidFill>
                        <a:srgbClr val="606060"/>
                      </a:solidFill>
                      <a:prstDash val="solid"/>
                    </a:lnL>
                    <a:lnR w="9525">
                      <a:solidFill>
                        <a:srgbClr val="606060"/>
                      </a:solidFill>
                      <a:prstDash val="solid"/>
                    </a:lnR>
                    <a:lnT w="9525">
                      <a:solidFill>
                        <a:srgbClr val="606060"/>
                      </a:solidFill>
                      <a:prstDash val="solid"/>
                    </a:lnT>
                    <a:lnB w="9525">
                      <a:solidFill>
                        <a:srgbClr val="60606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7044815" y="2982239"/>
            <a:ext cx="125095" cy="1022985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700" dirty="0">
                <a:solidFill>
                  <a:srgbClr val="3D3D3D"/>
                </a:solidFill>
                <a:latin typeface="Arial MT"/>
                <a:cs typeface="Arial MT"/>
              </a:rPr>
              <a:t>F0CC-</a:t>
            </a:r>
            <a:r>
              <a:rPr sz="700" spc="-90" dirty="0">
                <a:solidFill>
                  <a:srgbClr val="3D3D3D"/>
                </a:solidFill>
                <a:latin typeface="Arial MT"/>
                <a:cs typeface="Arial MT"/>
              </a:rPr>
              <a:t>DF5</a:t>
            </a:r>
            <a:r>
              <a:rPr sz="700" spc="-15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700" spc="-45" dirty="0">
                <a:solidFill>
                  <a:srgbClr val="3D3D3D"/>
                </a:solidFill>
                <a:latin typeface="Arial MT"/>
                <a:cs typeface="Arial MT"/>
              </a:rPr>
              <a:t>D•</a:t>
            </a:r>
            <a:r>
              <a:rPr sz="700" spc="14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700" dirty="0">
                <a:solidFill>
                  <a:srgbClr val="3D3D3D"/>
                </a:solidFill>
                <a:latin typeface="Arial MT"/>
                <a:cs typeface="Arial MT"/>
              </a:rPr>
              <a:t>3EC1-</a:t>
            </a:r>
            <a:r>
              <a:rPr sz="700" spc="-20" dirty="0">
                <a:solidFill>
                  <a:srgbClr val="3D3D3D"/>
                </a:solidFill>
                <a:latin typeface="Arial MT"/>
                <a:cs typeface="Arial MT"/>
              </a:rPr>
              <a:t>D21</a:t>
            </a:r>
            <a:r>
              <a:rPr sz="700" spc="-20" dirty="0">
                <a:solidFill>
                  <a:srgbClr val="484848"/>
                </a:solidFill>
                <a:latin typeface="Arial MT"/>
                <a:cs typeface="Arial MT"/>
              </a:rPr>
              <a:t>F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49391" y="4750922"/>
            <a:ext cx="125095" cy="362585"/>
          </a:xfrm>
          <a:prstGeom prst="rect">
            <a:avLst/>
          </a:prstGeom>
        </p:spPr>
        <p:txBody>
          <a:bodyPr vert="vert270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700" spc="-30" dirty="0">
                <a:solidFill>
                  <a:srgbClr val="424242"/>
                </a:solidFill>
                <a:latin typeface="Arial MT"/>
                <a:cs typeface="Arial MT"/>
              </a:rPr>
              <a:t>1-D</a:t>
            </a:r>
            <a:r>
              <a:rPr sz="700" spc="-1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700" spc="-90" dirty="0">
                <a:solidFill>
                  <a:srgbClr val="494949"/>
                </a:solidFill>
                <a:latin typeface="Arial MT"/>
                <a:cs typeface="Arial MT"/>
              </a:rPr>
              <a:t>21</a:t>
            </a:r>
            <a:r>
              <a:rPr sz="700" spc="-90" dirty="0">
                <a:solidFill>
                  <a:srgbClr val="4B4B4B"/>
                </a:solidFill>
                <a:latin typeface="Arial MT"/>
                <a:cs typeface="Arial MT"/>
              </a:rPr>
              <a:t>K</a:t>
            </a:r>
            <a:r>
              <a:rPr sz="700" spc="20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700" spc="-50" dirty="0">
                <a:solidFill>
                  <a:srgbClr val="666666"/>
                </a:solidFill>
                <a:latin typeface="Arial MT"/>
                <a:cs typeface="Arial MT"/>
              </a:rPr>
              <a:t>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15519" y="8887770"/>
            <a:ext cx="260350" cy="1012825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0"/>
              </a:spcBef>
            </a:pPr>
            <a:r>
              <a:rPr sz="750" spc="-35" dirty="0">
                <a:solidFill>
                  <a:srgbClr val="4F4F4F"/>
                </a:solidFill>
                <a:latin typeface="Arial MT"/>
                <a:cs typeface="Arial MT"/>
              </a:rPr>
              <a:t>AsSlnado</a:t>
            </a:r>
            <a:r>
              <a:rPr sz="750" spc="-20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750" spc="-35" dirty="0">
                <a:solidFill>
                  <a:srgbClr val="626262"/>
                </a:solidFill>
                <a:latin typeface="Arial MT"/>
                <a:cs typeface="Arial MT"/>
              </a:rPr>
              <a:t>por </a:t>
            </a:r>
            <a:r>
              <a:rPr sz="750" spc="-50" dirty="0">
                <a:solidFill>
                  <a:srgbClr val="525252"/>
                </a:solidFill>
                <a:latin typeface="Arial MT"/>
                <a:cs typeface="Arial MT"/>
              </a:rPr>
              <a:t>2</a:t>
            </a:r>
            <a:r>
              <a:rPr sz="750" spc="135" dirty="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sz="750" spc="-10" dirty="0">
                <a:solidFill>
                  <a:srgbClr val="494949"/>
                </a:solidFill>
                <a:latin typeface="Arial MT"/>
                <a:cs typeface="Arial MT"/>
              </a:rPr>
              <a:t>pessoas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20" dirty="0">
                <a:solidFill>
                  <a:srgbClr val="575757"/>
                </a:solidFill>
                <a:latin typeface="Arial MT"/>
                <a:cs typeface="Arial MT"/>
              </a:rPr>
              <a:t>Para</a:t>
            </a:r>
            <a:r>
              <a:rPr sz="750" spc="5" dirty="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sz="750" spc="-10" dirty="0">
                <a:solidFill>
                  <a:srgbClr val="484848"/>
                </a:solidFill>
                <a:latin typeface="Arial MT"/>
                <a:cs typeface="Arial MT"/>
              </a:rPr>
              <a:t>verificar</a:t>
            </a:r>
            <a:r>
              <a:rPr sz="750" spc="-10" dirty="0">
                <a:solidFill>
                  <a:srgbClr val="5E5E5E"/>
                </a:solidFill>
                <a:latin typeface="Arial MT"/>
                <a:cs typeface="Arial MT"/>
              </a:rPr>
              <a:t>a</a:t>
            </a:r>
            <a:r>
              <a:rPr sz="750" spc="240" dirty="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sz="750" spc="-10" dirty="0">
                <a:solidFill>
                  <a:srgbClr val="565656"/>
                </a:solidFill>
                <a:latin typeface="Arial MT"/>
                <a:cs typeface="Arial MT"/>
              </a:rPr>
              <a:t>validade</a:t>
            </a:r>
            <a:endParaRPr sz="750">
              <a:latin typeface="Arial MT"/>
              <a:cs typeface="Arial MT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945879" y="5662298"/>
            <a:ext cx="210820" cy="352425"/>
            <a:chOff x="6945879" y="5662298"/>
            <a:chExt cx="210820" cy="35242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50455" y="5662298"/>
              <a:ext cx="201329" cy="12339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45879" y="5785689"/>
              <a:ext cx="210481" cy="12796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55031" y="5918221"/>
              <a:ext cx="201329" cy="95971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50456" y="6251835"/>
            <a:ext cx="73210" cy="18737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083152" y="6420928"/>
            <a:ext cx="68635" cy="40216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96878" y="7371498"/>
            <a:ext cx="50332" cy="6398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955032" y="7490320"/>
            <a:ext cx="201329" cy="14624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689068" y="332339"/>
            <a:ext cx="1915160" cy="730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100"/>
              </a:spcBef>
              <a:tabLst>
                <a:tab pos="623570" algn="l"/>
                <a:tab pos="1834514" algn="l"/>
              </a:tabLst>
            </a:pPr>
            <a:r>
              <a:rPr sz="1350" spc="-210" dirty="0">
                <a:solidFill>
                  <a:srgbClr val="7CC1DB"/>
                </a:solidFill>
                <a:latin typeface="Calibri"/>
                <a:cs typeface="Calibri"/>
              </a:rPr>
              <a:t>°</a:t>
            </a:r>
            <a:r>
              <a:rPr sz="1350" spc="145" dirty="0">
                <a:solidFill>
                  <a:srgbClr val="7CC1D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66DFF2"/>
                </a:solidFill>
                <a:latin typeface="Calibri"/>
                <a:cs typeface="Calibri"/>
              </a:rPr>
              <a:t>“</a:t>
            </a:r>
            <a:r>
              <a:rPr sz="1350" dirty="0">
                <a:solidFill>
                  <a:srgbClr val="87E6FF"/>
                </a:solidFill>
                <a:latin typeface="Calibri"/>
                <a:cs typeface="Calibri"/>
              </a:rPr>
              <a:t>""</a:t>
            </a:r>
            <a:r>
              <a:rPr sz="1350" dirty="0">
                <a:solidFill>
                  <a:srgbClr val="7ECFE6"/>
                </a:solidFill>
                <a:latin typeface="Calibri"/>
                <a:cs typeface="Calibri"/>
              </a:rPr>
              <a:t>-</a:t>
            </a:r>
            <a:r>
              <a:rPr sz="1350" spc="-325" dirty="0">
                <a:solidFill>
                  <a:srgbClr val="8ADFF4"/>
                </a:solidFill>
                <a:latin typeface="Calibri"/>
                <a:cs typeface="Calibri"/>
              </a:rPr>
              <a:t>-</a:t>
            </a:r>
            <a:r>
              <a:rPr sz="1350" spc="-509" dirty="0">
                <a:solidFill>
                  <a:srgbClr val="8ADFF4"/>
                </a:solidFill>
                <a:latin typeface="Calibri"/>
                <a:cs typeface="Calibri"/>
              </a:rPr>
              <a:t>x</a:t>
            </a:r>
            <a:r>
              <a:rPr sz="1350" dirty="0">
                <a:solidFill>
                  <a:srgbClr val="8ADFF4"/>
                </a:solidFill>
                <a:latin typeface="Calibri"/>
                <a:cs typeface="Calibri"/>
              </a:rPr>
              <a:t>	</a:t>
            </a:r>
            <a:r>
              <a:rPr sz="1350" spc="-140" dirty="0">
                <a:solidFill>
                  <a:srgbClr val="91DBFB"/>
                </a:solidFill>
                <a:latin typeface="Calibri"/>
                <a:cs typeface="Calibri"/>
              </a:rPr>
              <a:t>*„’</a:t>
            </a:r>
            <a:r>
              <a:rPr sz="1350" spc="45" dirty="0">
                <a:solidFill>
                  <a:srgbClr val="91DBF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93DFFD"/>
                </a:solidFill>
                <a:latin typeface="Calibri"/>
                <a:cs typeface="Calibri"/>
              </a:rPr>
              <a:t>.</a:t>
            </a:r>
            <a:r>
              <a:rPr sz="1350" spc="185" dirty="0">
                <a:solidFill>
                  <a:srgbClr val="93DFFD"/>
                </a:solidFill>
                <a:latin typeface="Calibri"/>
                <a:cs typeface="Calibri"/>
              </a:rPr>
              <a:t> </a:t>
            </a:r>
            <a:r>
              <a:rPr sz="1350" spc="85" dirty="0">
                <a:solidFill>
                  <a:srgbClr val="A0D4CF"/>
                </a:solidFill>
                <a:latin typeface="Calibri"/>
                <a:cs typeface="Calibri"/>
              </a:rPr>
              <a:t>':</a:t>
            </a:r>
            <a:r>
              <a:rPr sz="1350" spc="85" dirty="0">
                <a:solidFill>
                  <a:srgbClr val="80C8DB"/>
                </a:solidFill>
                <a:latin typeface="Calibri"/>
                <a:cs typeface="Calibri"/>
              </a:rPr>
              <a:t>›</a:t>
            </a:r>
            <a:r>
              <a:rPr sz="1350" spc="450" dirty="0">
                <a:solidFill>
                  <a:srgbClr val="80C8DB"/>
                </a:solidFill>
                <a:latin typeface="Calibri"/>
                <a:cs typeface="Calibri"/>
              </a:rPr>
              <a:t> </a:t>
            </a:r>
            <a:r>
              <a:rPr sz="1350" spc="-254" dirty="0">
                <a:solidFill>
                  <a:srgbClr val="9CD6F4"/>
                </a:solidFill>
                <a:latin typeface="Calibri"/>
                <a:cs typeface="Calibri"/>
              </a:rPr>
              <a:t>F‘•</a:t>
            </a:r>
            <a:r>
              <a:rPr sz="1350" spc="-70" dirty="0">
                <a:solidFill>
                  <a:srgbClr val="9CD6F4"/>
                </a:solidFill>
                <a:latin typeface="Calibri"/>
                <a:cs typeface="Calibri"/>
              </a:rPr>
              <a:t> </a:t>
            </a:r>
            <a:r>
              <a:rPr sz="1350" spc="-254" dirty="0">
                <a:solidFill>
                  <a:srgbClr val="8CD4FD"/>
                </a:solidFill>
                <a:latin typeface="Calibri"/>
                <a:cs typeface="Calibri"/>
              </a:rPr>
              <a:t>t7,</a:t>
            </a:r>
            <a:r>
              <a:rPr sz="1350" spc="155" dirty="0">
                <a:solidFill>
                  <a:srgbClr val="8CD4FD"/>
                </a:solidFill>
                <a:latin typeface="Calibri"/>
                <a:cs typeface="Calibri"/>
              </a:rPr>
              <a:t> </a:t>
            </a:r>
            <a:r>
              <a:rPr sz="1350" spc="-25" dirty="0">
                <a:solidFill>
                  <a:srgbClr val="87C3D1"/>
                </a:solidFill>
                <a:latin typeface="Calibri"/>
                <a:cs typeface="Calibri"/>
              </a:rPr>
              <a:t>)„</a:t>
            </a:r>
            <a:r>
              <a:rPr sz="1350" spc="150" dirty="0">
                <a:solidFill>
                  <a:srgbClr val="87C3D1"/>
                </a:solidFill>
                <a:latin typeface="Calibri"/>
                <a:cs typeface="Calibri"/>
              </a:rPr>
              <a:t> </a:t>
            </a:r>
            <a:r>
              <a:rPr sz="1350" spc="-484" dirty="0">
                <a:solidFill>
                  <a:srgbClr val="87D4F6"/>
                </a:solidFill>
                <a:latin typeface="Calibri"/>
                <a:cs typeface="Calibri"/>
              </a:rPr>
              <a:t>*</a:t>
            </a:r>
            <a:r>
              <a:rPr sz="1350" dirty="0">
                <a:solidFill>
                  <a:srgbClr val="87D4F6"/>
                </a:solidFill>
                <a:latin typeface="Calibri"/>
                <a:cs typeface="Calibri"/>
              </a:rPr>
              <a:t>	</a:t>
            </a:r>
            <a:r>
              <a:rPr sz="1350" spc="-200" dirty="0">
                <a:solidFill>
                  <a:srgbClr val="93DBFF"/>
                </a:solidFill>
                <a:latin typeface="Calibri"/>
                <a:cs typeface="Calibri"/>
              </a:rPr>
              <a:t>-</a:t>
            </a:r>
            <a:r>
              <a:rPr sz="1350" spc="-315" dirty="0">
                <a:solidFill>
                  <a:srgbClr val="93DBFF"/>
                </a:solidFill>
                <a:latin typeface="Calibri"/>
                <a:cs typeface="Calibri"/>
              </a:rPr>
              <a:t>”</a:t>
            </a:r>
            <a:endParaRPr sz="13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963930" algn="l"/>
              </a:tabLst>
            </a:pPr>
            <a:r>
              <a:rPr sz="1200" spc="-125" dirty="0">
                <a:solidFill>
                  <a:srgbClr val="83CAF4"/>
                </a:solidFill>
                <a:latin typeface="Calibri"/>
                <a:cs typeface="Calibri"/>
              </a:rPr>
              <a:t>t‹</a:t>
            </a:r>
            <a:r>
              <a:rPr sz="1200" spc="-10" dirty="0">
                <a:solidFill>
                  <a:srgbClr val="83CAF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82DAFF"/>
                </a:solidFill>
                <a:latin typeface="Calibri"/>
                <a:cs typeface="Calibri"/>
              </a:rPr>
              <a:t>I</a:t>
            </a:r>
            <a:r>
              <a:rPr sz="1200" spc="10" dirty="0">
                <a:solidFill>
                  <a:srgbClr val="82DAFF"/>
                </a:solidFill>
                <a:latin typeface="Calibri"/>
                <a:cs typeface="Calibri"/>
              </a:rPr>
              <a:t> </a:t>
            </a:r>
            <a:r>
              <a:rPr sz="1200" spc="-65" dirty="0">
                <a:solidFill>
                  <a:srgbClr val="7BE4FF"/>
                </a:solidFill>
                <a:latin typeface="Calibri"/>
                <a:cs typeface="Calibri"/>
              </a:rPr>
              <a:t>-</a:t>
            </a:r>
            <a:r>
              <a:rPr sz="1200" dirty="0">
                <a:solidFill>
                  <a:srgbClr val="7BE4FF"/>
                </a:solidFill>
                <a:latin typeface="Calibri"/>
                <a:cs typeface="Calibri"/>
              </a:rPr>
              <a:t>.</a:t>
            </a:r>
            <a:r>
              <a:rPr sz="1200" spc="15" dirty="0">
                <a:solidFill>
                  <a:srgbClr val="7BE4FF"/>
                </a:solidFill>
                <a:latin typeface="Calibri"/>
                <a:cs typeface="Calibri"/>
              </a:rPr>
              <a:t> </a:t>
            </a:r>
            <a:r>
              <a:rPr sz="1200" spc="160" dirty="0">
                <a:solidFill>
                  <a:srgbClr val="C6EBFF"/>
                </a:solidFill>
                <a:latin typeface="Calibri"/>
                <a:cs typeface="Calibri"/>
              </a:rPr>
              <a:t>:</a:t>
            </a:r>
            <a:r>
              <a:rPr sz="1200" spc="160" dirty="0">
                <a:solidFill>
                  <a:srgbClr val="90D4F0"/>
                </a:solidFill>
                <a:latin typeface="Calibri"/>
                <a:cs typeface="Calibri"/>
              </a:rPr>
              <a:t>:</a:t>
            </a:r>
            <a:r>
              <a:rPr sz="1200" spc="160" dirty="0">
                <a:solidFill>
                  <a:srgbClr val="7ECAD3"/>
                </a:solidFill>
                <a:latin typeface="Calibri"/>
                <a:cs typeface="Calibri"/>
              </a:rPr>
              <a:t>ü'</a:t>
            </a:r>
            <a:r>
              <a:rPr sz="1200" spc="40" dirty="0">
                <a:solidFill>
                  <a:srgbClr val="7ECAD3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89D6F2"/>
                </a:solidFill>
                <a:latin typeface="Calibri"/>
                <a:cs typeface="Calibri"/>
              </a:rPr>
              <a:t>”</a:t>
            </a:r>
            <a:r>
              <a:rPr sz="1200" spc="180" dirty="0">
                <a:solidFill>
                  <a:srgbClr val="89D6F2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7ECAEB"/>
                </a:solidFill>
                <a:latin typeface="Calibri"/>
                <a:cs typeface="Calibri"/>
              </a:rPr>
              <a:t>rv</a:t>
            </a:r>
            <a:r>
              <a:rPr sz="1200" dirty="0">
                <a:solidFill>
                  <a:srgbClr val="7ECAEB"/>
                </a:solidFill>
                <a:latin typeface="Calibri"/>
                <a:cs typeface="Calibri"/>
              </a:rPr>
              <a:t>	</a:t>
            </a:r>
            <a:r>
              <a:rPr sz="1200" dirty="0">
                <a:solidFill>
                  <a:srgbClr val="75D4E9"/>
                </a:solidFill>
                <a:latin typeface="Calibri"/>
                <a:cs typeface="Calibri"/>
              </a:rPr>
              <a:t>OSI.</a:t>
            </a:r>
            <a:r>
              <a:rPr sz="1200" spc="-35" dirty="0">
                <a:solidFill>
                  <a:srgbClr val="75D4E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89CCDF"/>
                </a:solidFill>
                <a:latin typeface="Calibri"/>
                <a:cs typeface="Calibri"/>
              </a:rPr>
              <a:t>''</a:t>
            </a:r>
            <a:r>
              <a:rPr sz="1200" dirty="0">
                <a:solidFill>
                  <a:srgbClr val="66C8EF"/>
                </a:solidFill>
                <a:latin typeface="Calibri"/>
                <a:cs typeface="Calibri"/>
              </a:rPr>
              <a:t>:'</a:t>
            </a:r>
            <a:r>
              <a:rPr sz="1200" dirty="0">
                <a:solidFill>
                  <a:srgbClr val="85CFFF"/>
                </a:solidFill>
                <a:latin typeface="Calibri"/>
                <a:cs typeface="Calibri"/>
              </a:rPr>
              <a:t>0</a:t>
            </a:r>
            <a:r>
              <a:rPr sz="1200" spc="-150" dirty="0">
                <a:solidFill>
                  <a:srgbClr val="85CFFF"/>
                </a:solidFill>
                <a:latin typeface="Calibri"/>
                <a:cs typeface="Calibri"/>
              </a:rPr>
              <a:t> </a:t>
            </a:r>
            <a:r>
              <a:rPr sz="1200" spc="-20" dirty="0">
                <a:solidFill>
                  <a:srgbClr val="82D1D8"/>
                </a:solidFill>
                <a:latin typeface="Calibri"/>
                <a:cs typeface="Calibri"/>
              </a:rPr>
              <a:t>ü.’›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85914" y="854087"/>
            <a:ext cx="288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15265" algn="l"/>
              </a:tabLst>
            </a:pPr>
            <a:r>
              <a:rPr sz="1200" spc="-50" dirty="0">
                <a:solidFill>
                  <a:srgbClr val="F2CD82"/>
                </a:solidFill>
                <a:latin typeface="Calibri"/>
                <a:cs typeface="Calibri"/>
              </a:rPr>
              <a:t>.</a:t>
            </a:r>
            <a:r>
              <a:rPr sz="1200" dirty="0">
                <a:solidFill>
                  <a:srgbClr val="F2CD82"/>
                </a:solidFill>
                <a:latin typeface="Calibri"/>
                <a:cs typeface="Calibri"/>
              </a:rPr>
              <a:t>	</a:t>
            </a:r>
            <a:r>
              <a:rPr sz="1200" spc="-120" dirty="0">
                <a:solidFill>
                  <a:srgbClr val="54AC7C"/>
                </a:solidFill>
                <a:latin typeface="Calibri"/>
                <a:cs typeface="Calibri"/>
              </a:rPr>
              <a:t>-</a:t>
            </a:r>
            <a:r>
              <a:rPr sz="1200" spc="-50" dirty="0">
                <a:solidFill>
                  <a:srgbClr val="54AC7C"/>
                </a:solidFill>
                <a:latin typeface="Calibri"/>
                <a:cs typeface="Calibri"/>
              </a:rPr>
              <a:t>’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45060" y="1785615"/>
            <a:ext cx="5981700" cy="162877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indent="439420" algn="just">
              <a:lnSpc>
                <a:spcPct val="129900"/>
              </a:lnSpc>
              <a:spcBef>
                <a:spcPts val="80"/>
              </a:spcBef>
            </a:pPr>
            <a:r>
              <a:rPr sz="1350" spc="-35" dirty="0">
                <a:solidFill>
                  <a:srgbClr val="424242"/>
                </a:solidFill>
                <a:latin typeface="Calibri"/>
                <a:cs typeface="Calibri"/>
              </a:rPr>
              <a:t>As</a:t>
            </a:r>
            <a:r>
              <a:rPr sz="1350" spc="-4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40" dirty="0">
                <a:solidFill>
                  <a:srgbClr val="383838"/>
                </a:solidFill>
                <a:latin typeface="Calibri"/>
                <a:cs typeface="Calibri"/>
              </a:rPr>
              <a:t>análises</a:t>
            </a:r>
            <a:r>
              <a:rPr sz="1350" spc="-35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2F2F2F"/>
                </a:solidFill>
                <a:latin typeface="Calibri"/>
                <a:cs typeface="Calibri"/>
              </a:rPr>
              <a:t>conduzidas</a:t>
            </a:r>
            <a:r>
              <a:rPr sz="1350" spc="-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43434"/>
                </a:solidFill>
                <a:latin typeface="Calibri"/>
                <a:cs typeface="Calibri"/>
              </a:rPr>
              <a:t>pela</a:t>
            </a:r>
            <a:r>
              <a:rPr sz="1350" spc="-1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spc="-35" dirty="0">
                <a:solidFill>
                  <a:srgbClr val="282828"/>
                </a:solidFill>
                <a:latin typeface="Calibri"/>
                <a:cs typeface="Calibri"/>
              </a:rPr>
              <a:t>Sabesp </a:t>
            </a:r>
            <a:r>
              <a:rPr sz="1350" dirty="0">
                <a:solidFill>
                  <a:srgbClr val="3A3A3A"/>
                </a:solidFill>
                <a:latin typeface="Calibri"/>
                <a:cs typeface="Calibri"/>
              </a:rPr>
              <a:t>confirmar</a:t>
            </a:r>
            <a:r>
              <a:rPr sz="1350" spc="8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64646"/>
                </a:solidFill>
                <a:latin typeface="Calibri"/>
                <a:cs typeface="Calibri"/>
              </a:rPr>
              <a:t>os</a:t>
            </a:r>
            <a:r>
              <a:rPr sz="1350" spc="-45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350" spc="-70" dirty="0">
                <a:solidFill>
                  <a:srgbClr val="3F3F3F"/>
                </a:solidFill>
                <a:latin typeface="Calibri"/>
                <a:cs typeface="Calibri"/>
              </a:rPr>
              <a:t>padrões</a:t>
            </a:r>
            <a:r>
              <a:rPr sz="1350" spc="-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484848"/>
                </a:solidFill>
                <a:latin typeface="Calibri"/>
                <a:cs typeface="Calibri"/>
              </a:rPr>
              <a:t>de</a:t>
            </a:r>
            <a:r>
              <a:rPr sz="1350" spc="-25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424242"/>
                </a:solidFill>
                <a:latin typeface="Calibri"/>
                <a:cs typeface="Calibri"/>
              </a:rPr>
              <a:t>potabilidade,</a:t>
            </a:r>
            <a:r>
              <a:rPr sz="1350" spc="5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B3B3B"/>
                </a:solidFill>
                <a:latin typeface="Calibri"/>
                <a:cs typeface="Calibri"/>
              </a:rPr>
              <a:t>conforme </a:t>
            </a:r>
            <a:r>
              <a:rPr sz="1350" spc="50" dirty="0">
                <a:solidFill>
                  <a:srgbClr val="4B4B4B"/>
                </a:solidFill>
                <a:latin typeface="Calibri"/>
                <a:cs typeface="Calibri"/>
              </a:rPr>
              <a:t>a</a:t>
            </a:r>
            <a:r>
              <a:rPr sz="1350" spc="-35" dirty="0">
                <a:solidFill>
                  <a:srgbClr val="4B4B4B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D3D3D"/>
                </a:solidFill>
                <a:latin typeface="Calibri"/>
                <a:cs typeface="Calibri"/>
              </a:rPr>
              <a:t>referida</a:t>
            </a:r>
            <a:r>
              <a:rPr sz="1350" spc="4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43434"/>
                </a:solidFill>
                <a:latin typeface="Calibri"/>
                <a:cs typeface="Calibri"/>
              </a:rPr>
              <a:t>Portaria.</a:t>
            </a:r>
            <a:r>
              <a:rPr sz="1350" spc="90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94949"/>
                </a:solidFill>
                <a:latin typeface="Calibri"/>
                <a:cs typeface="Calibri"/>
              </a:rPr>
              <a:t>Os</a:t>
            </a:r>
            <a:r>
              <a:rPr sz="1350" spc="-30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350" spc="-25" dirty="0">
                <a:solidFill>
                  <a:srgbClr val="343434"/>
                </a:solidFill>
                <a:latin typeface="Calibri"/>
                <a:cs typeface="Calibri"/>
              </a:rPr>
              <a:t>limites</a:t>
            </a:r>
            <a:r>
              <a:rPr sz="1350" spc="1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43434"/>
                </a:solidFill>
                <a:latin typeface="Calibri"/>
                <a:cs typeface="Calibri"/>
              </a:rPr>
              <a:t>de</a:t>
            </a:r>
            <a:r>
              <a:rPr sz="1350" spc="-1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spc="-35" dirty="0">
                <a:solidFill>
                  <a:srgbClr val="383838"/>
                </a:solidFill>
                <a:latin typeface="Calibri"/>
                <a:cs typeface="Calibri"/>
              </a:rPr>
              <a:t>referência</a:t>
            </a:r>
            <a:r>
              <a:rPr sz="1350" spc="35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A3A3A"/>
                </a:solidFill>
                <a:latin typeface="Calibri"/>
                <a:cs typeface="Calibri"/>
              </a:rPr>
              <a:t>da </a:t>
            </a:r>
            <a:r>
              <a:rPr sz="1350" spc="-30" dirty="0">
                <a:solidFill>
                  <a:srgbClr val="363636"/>
                </a:solidFill>
                <a:latin typeface="Calibri"/>
                <a:cs typeface="Calibri"/>
              </a:rPr>
              <a:t>Portaria</a:t>
            </a:r>
            <a:r>
              <a:rPr sz="1350" spc="5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F3F3F"/>
                </a:solidFill>
                <a:latin typeface="Calibri"/>
                <a:cs typeface="Calibri"/>
              </a:rPr>
              <a:t>de </a:t>
            </a:r>
            <a:r>
              <a:rPr sz="1350" spc="-50" dirty="0">
                <a:solidFill>
                  <a:srgbClr val="484848"/>
                </a:solidFill>
                <a:latin typeface="Calibri"/>
                <a:cs typeface="Calibri"/>
              </a:rPr>
              <a:t>Potabilidade</a:t>
            </a:r>
            <a:r>
              <a:rPr sz="1350" spc="90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505050"/>
                </a:solidFill>
                <a:latin typeface="Calibri"/>
                <a:cs typeface="Calibri"/>
              </a:rPr>
              <a:t>são</a:t>
            </a:r>
            <a:r>
              <a:rPr sz="1350" spc="5" dirty="0">
                <a:solidFill>
                  <a:srgbClr val="505050"/>
                </a:solidFill>
                <a:latin typeface="Calibri"/>
                <a:cs typeface="Calibri"/>
              </a:rPr>
              <a:t> </a:t>
            </a:r>
            <a:r>
              <a:rPr sz="1350" spc="-40" dirty="0">
                <a:solidFill>
                  <a:srgbClr val="424242"/>
                </a:solidFill>
                <a:latin typeface="Calibri"/>
                <a:cs typeface="Calibri"/>
              </a:rPr>
              <a:t>definidos</a:t>
            </a:r>
            <a:r>
              <a:rPr sz="1350" spc="5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25" dirty="0">
                <a:solidFill>
                  <a:srgbClr val="494949"/>
                </a:solidFill>
                <a:latin typeface="Calibri"/>
                <a:cs typeface="Calibri"/>
              </a:rPr>
              <a:t>de </a:t>
            </a:r>
            <a:r>
              <a:rPr sz="1350" spc="-75" dirty="0">
                <a:solidFill>
                  <a:srgbClr val="363636"/>
                </a:solidFill>
                <a:latin typeface="Calibri"/>
                <a:cs typeface="Calibri"/>
              </a:rPr>
              <a:t>modo</a:t>
            </a:r>
            <a:r>
              <a:rPr sz="135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50" dirty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1350" spc="-7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383838"/>
                </a:solidFill>
                <a:latin typeface="Calibri"/>
                <a:cs typeface="Calibri"/>
              </a:rPr>
              <a:t>assegurar</a:t>
            </a:r>
            <a:r>
              <a:rPr sz="1350" spc="5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333333"/>
                </a:solidFill>
                <a:latin typeface="Calibri"/>
                <a:cs typeface="Calibri"/>
              </a:rPr>
              <a:t>que</a:t>
            </a:r>
            <a:r>
              <a:rPr sz="1350" spc="-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350" spc="50" dirty="0">
                <a:solidFill>
                  <a:srgbClr val="464646"/>
                </a:solidFill>
                <a:latin typeface="Calibri"/>
                <a:cs typeface="Calibri"/>
              </a:rPr>
              <a:t>a</a:t>
            </a:r>
            <a:r>
              <a:rPr sz="1350" spc="-75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B3B3B"/>
                </a:solidFill>
                <a:latin typeface="Calibri"/>
                <a:cs typeface="Calibri"/>
              </a:rPr>
              <a:t>água</a:t>
            </a:r>
            <a:r>
              <a:rPr sz="1350" spc="-3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2F2F2F"/>
                </a:solidFill>
                <a:latin typeface="Calibri"/>
                <a:cs typeface="Calibri"/>
              </a:rPr>
              <a:t>consumida</a:t>
            </a:r>
            <a:r>
              <a:rPr sz="1350" spc="-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33333"/>
                </a:solidFill>
                <a:latin typeface="Calibri"/>
                <a:cs typeface="Calibri"/>
              </a:rPr>
              <a:t>não</a:t>
            </a:r>
            <a:r>
              <a:rPr sz="1350" spc="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43434"/>
                </a:solidFill>
                <a:latin typeface="Calibri"/>
                <a:cs typeface="Calibri"/>
              </a:rPr>
              <a:t>cause</a:t>
            </a:r>
            <a:r>
              <a:rPr sz="1350" spc="-1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83838"/>
                </a:solidFill>
                <a:latin typeface="Calibri"/>
                <a:cs typeface="Calibri"/>
              </a:rPr>
              <a:t>problemas</a:t>
            </a:r>
            <a:r>
              <a:rPr sz="1350" spc="2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50" dirty="0">
                <a:solidFill>
                  <a:srgbClr val="494949"/>
                </a:solidFill>
                <a:latin typeface="Calibri"/>
                <a:cs typeface="Calibri"/>
              </a:rPr>
              <a:t>à</a:t>
            </a:r>
            <a:r>
              <a:rPr sz="1350" spc="-70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350" spc="-35" dirty="0">
                <a:solidFill>
                  <a:srgbClr val="414141"/>
                </a:solidFill>
                <a:latin typeface="Calibri"/>
                <a:cs typeface="Calibri"/>
              </a:rPr>
              <a:t>saúde</a:t>
            </a:r>
            <a:r>
              <a:rPr sz="1350" spc="-15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424242"/>
                </a:solidFill>
                <a:latin typeface="Calibri"/>
                <a:cs typeface="Calibri"/>
              </a:rPr>
              <a:t>da</a:t>
            </a:r>
            <a:r>
              <a:rPr sz="1350" spc="-4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B3B3B"/>
                </a:solidFill>
                <a:latin typeface="Calibri"/>
                <a:cs typeface="Calibri"/>
              </a:rPr>
              <a:t>população.</a:t>
            </a:r>
            <a:endParaRPr sz="1350">
              <a:latin typeface="Calibri"/>
              <a:cs typeface="Calibri"/>
            </a:endParaRPr>
          </a:p>
          <a:p>
            <a:pPr marL="20955" marR="6985" indent="41910" algn="just">
              <a:lnSpc>
                <a:spcPct val="133100"/>
              </a:lnSpc>
              <a:spcBef>
                <a:spcPts val="35"/>
              </a:spcBef>
            </a:pPr>
            <a:r>
              <a:rPr sz="1250" spc="-20" dirty="0">
                <a:solidFill>
                  <a:srgbClr val="2F2F2F"/>
                </a:solidFill>
                <a:latin typeface="Calibri"/>
                <a:cs typeface="Calibri"/>
              </a:rPr>
              <a:t>Acompanha</a:t>
            </a:r>
            <a:r>
              <a:rPr sz="1250" spc="-1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63636"/>
                </a:solidFill>
                <a:latin typeface="Calibri"/>
                <a:cs typeface="Calibri"/>
              </a:rPr>
              <a:t>esta</a:t>
            </a:r>
            <a:r>
              <a:rPr sz="1250" spc="-4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F3F3F"/>
                </a:solidFill>
                <a:latin typeface="Calibri"/>
                <a:cs typeface="Calibri"/>
              </a:rPr>
              <a:t>Carta</a:t>
            </a:r>
            <a:r>
              <a:rPr sz="1250" spc="-1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525252"/>
                </a:solidFill>
                <a:latin typeface="Calibri"/>
                <a:cs typeface="Calibri"/>
              </a:rPr>
              <a:t>a</a:t>
            </a:r>
            <a:r>
              <a:rPr sz="1250" spc="30" dirty="0">
                <a:solidFill>
                  <a:srgbClr val="525252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414141"/>
                </a:solidFill>
                <a:latin typeface="Calibri"/>
                <a:cs typeface="Calibri"/>
              </a:rPr>
              <a:t>Tabela</a:t>
            </a:r>
            <a:r>
              <a:rPr sz="1250" spc="-5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F3F3F"/>
                </a:solidFill>
                <a:latin typeface="Calibri"/>
                <a:cs typeface="Calibri"/>
              </a:rPr>
              <a:t>1</a:t>
            </a:r>
            <a:r>
              <a:rPr sz="1250" spc="1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63636"/>
                </a:solidFill>
                <a:latin typeface="Calibri"/>
                <a:cs typeface="Calibri"/>
              </a:rPr>
              <a:t>com</a:t>
            </a:r>
            <a:r>
              <a:rPr sz="1250" spc="-6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B3B3B"/>
                </a:solidFill>
                <a:latin typeface="Calibri"/>
                <a:cs typeface="Calibri"/>
              </a:rPr>
              <a:t>as</a:t>
            </a:r>
            <a:r>
              <a:rPr sz="1250" spc="3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232323"/>
                </a:solidFill>
                <a:latin typeface="Calibri"/>
                <a:cs typeface="Calibri"/>
              </a:rPr>
              <a:t>análises </a:t>
            </a:r>
            <a:r>
              <a:rPr sz="1250" dirty="0">
                <a:solidFill>
                  <a:srgbClr val="3F3F3F"/>
                </a:solidFill>
                <a:latin typeface="Calibri"/>
                <a:cs typeface="Calibri"/>
              </a:rPr>
              <a:t>de</a:t>
            </a:r>
            <a:r>
              <a:rPr sz="1250" spc="-7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3B3B3B"/>
                </a:solidFill>
                <a:latin typeface="Calibri"/>
                <a:cs typeface="Calibri"/>
              </a:rPr>
              <a:t>março</a:t>
            </a:r>
            <a:r>
              <a:rPr sz="1250" spc="-1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424242"/>
                </a:solidFill>
                <a:latin typeface="Calibri"/>
                <a:cs typeface="Calibri"/>
              </a:rPr>
              <a:t>de</a:t>
            </a:r>
            <a:r>
              <a:rPr sz="1250" spc="-7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2F2F2F"/>
                </a:solidFill>
                <a:latin typeface="Calibri"/>
                <a:cs typeface="Calibri"/>
              </a:rPr>
              <a:t>2025</a:t>
            </a:r>
            <a:r>
              <a:rPr sz="1250" spc="-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343434"/>
                </a:solidFill>
                <a:latin typeface="Calibri"/>
                <a:cs typeface="Calibri"/>
              </a:rPr>
              <a:t>realizadas</a:t>
            </a:r>
            <a:r>
              <a:rPr sz="1250" spc="-2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D3D3D"/>
                </a:solidFill>
                <a:latin typeface="Calibri"/>
                <a:cs typeface="Calibri"/>
              </a:rPr>
              <a:t>no</a:t>
            </a:r>
            <a:r>
              <a:rPr sz="1250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363636"/>
                </a:solidFill>
                <a:latin typeface="Calibri"/>
                <a:cs typeface="Calibri"/>
              </a:rPr>
              <a:t>município </a:t>
            </a:r>
            <a:r>
              <a:rPr sz="1400" spc="-75" dirty="0">
                <a:solidFill>
                  <a:srgbClr val="414141"/>
                </a:solidFill>
                <a:latin typeface="Calibri"/>
                <a:cs typeface="Calibri"/>
              </a:rPr>
              <a:t>de</a:t>
            </a:r>
            <a:r>
              <a:rPr sz="1400" spc="-5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400" spc="-85" dirty="0">
                <a:solidFill>
                  <a:srgbClr val="3D3D3D"/>
                </a:solidFill>
                <a:latin typeface="Calibri"/>
                <a:cs typeface="Calibri"/>
              </a:rPr>
              <a:t>Guarulhos,</a:t>
            </a:r>
            <a:r>
              <a:rPr sz="1400" spc="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400" spc="-90" dirty="0">
                <a:solidFill>
                  <a:srgbClr val="444444"/>
                </a:solidFill>
                <a:latin typeface="Calibri"/>
                <a:cs typeface="Calibri"/>
              </a:rPr>
              <a:t>atendido</a:t>
            </a:r>
            <a:r>
              <a:rPr sz="1400" spc="70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400" spc="-65" dirty="0">
                <a:solidFill>
                  <a:srgbClr val="3F3F3F"/>
                </a:solidFill>
                <a:latin typeface="Calibri"/>
                <a:cs typeface="Calibri"/>
              </a:rPr>
              <a:t>pela</a:t>
            </a:r>
            <a:r>
              <a:rPr sz="1400" spc="2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400" spc="-60" dirty="0">
                <a:solidFill>
                  <a:srgbClr val="343434"/>
                </a:solidFill>
                <a:latin typeface="Calibri"/>
                <a:cs typeface="Calibri"/>
              </a:rPr>
              <a:t>Sabesp,</a:t>
            </a:r>
            <a:r>
              <a:rPr sz="1400" spc="2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3D3D3D"/>
                </a:solidFill>
                <a:latin typeface="Calibri"/>
                <a:cs typeface="Calibri"/>
              </a:rPr>
              <a:t>os</a:t>
            </a:r>
            <a:r>
              <a:rPr sz="1400" spc="-3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400" spc="-60" dirty="0">
                <a:solidFill>
                  <a:srgbClr val="343434"/>
                </a:solidFill>
                <a:latin typeface="Calibri"/>
                <a:cs typeface="Calibri"/>
              </a:rPr>
              <a:t>quais</a:t>
            </a:r>
            <a:r>
              <a:rPr sz="1400" spc="1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400" spc="-90" dirty="0">
                <a:solidFill>
                  <a:srgbClr val="383838"/>
                </a:solidFill>
                <a:latin typeface="Calibri"/>
                <a:cs typeface="Calibri"/>
              </a:rPr>
              <a:t>representam</a:t>
            </a:r>
            <a:r>
              <a:rPr sz="1400" spc="114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3F3F3F"/>
                </a:solidFill>
                <a:latin typeface="Calibri"/>
                <a:cs typeface="Calibri"/>
              </a:rPr>
              <a:t>a</a:t>
            </a:r>
            <a:r>
              <a:rPr sz="1400" spc="-8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400" spc="-80" dirty="0">
                <a:solidFill>
                  <a:srgbClr val="3A3A3A"/>
                </a:solidFill>
                <a:latin typeface="Calibri"/>
                <a:cs typeface="Calibri"/>
              </a:rPr>
              <a:t>qualidade</a:t>
            </a:r>
            <a:r>
              <a:rPr sz="14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464646"/>
                </a:solidFill>
                <a:latin typeface="Calibri"/>
                <a:cs typeface="Calibri"/>
              </a:rPr>
              <a:t>da</a:t>
            </a:r>
            <a:r>
              <a:rPr sz="1400" spc="-20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400" spc="-40" dirty="0">
                <a:solidFill>
                  <a:srgbClr val="444444"/>
                </a:solidFill>
                <a:latin typeface="Calibri"/>
                <a:cs typeface="Calibri"/>
              </a:rPr>
              <a:t>água</a:t>
            </a:r>
            <a:r>
              <a:rPr sz="1400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400" spc="-30" dirty="0">
                <a:solidFill>
                  <a:srgbClr val="464646"/>
                </a:solidFill>
                <a:latin typeface="Calibri"/>
                <a:cs typeface="Calibri"/>
              </a:rPr>
              <a:t>distribuída </a:t>
            </a:r>
            <a:r>
              <a:rPr sz="1300" spc="-20" dirty="0">
                <a:solidFill>
                  <a:srgbClr val="444444"/>
                </a:solidFill>
                <a:latin typeface="Calibri"/>
                <a:cs typeface="Calibri"/>
              </a:rPr>
              <a:t>neste</a:t>
            </a:r>
            <a:r>
              <a:rPr sz="1300" spc="-35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383838"/>
                </a:solidFill>
                <a:latin typeface="Calibri"/>
                <a:cs typeface="Calibri"/>
              </a:rPr>
              <a:t>município.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78205" y="3977211"/>
            <a:ext cx="4117340" cy="20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55" dirty="0">
                <a:solidFill>
                  <a:srgbClr val="3D3D3D"/>
                </a:solidFill>
                <a:latin typeface="Arial MT"/>
                <a:cs typeface="Arial MT"/>
              </a:rPr>
              <a:t>Tabela</a:t>
            </a:r>
            <a:r>
              <a:rPr sz="1150" spc="-2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150" spc="-110" dirty="0">
                <a:solidFill>
                  <a:srgbClr val="3F3F3F"/>
                </a:solidFill>
                <a:latin typeface="Arial MT"/>
                <a:cs typeface="Arial MT"/>
              </a:rPr>
              <a:t>01—</a:t>
            </a:r>
            <a:r>
              <a:rPr sz="1150" spc="2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150" spc="-25" dirty="0">
                <a:solidFill>
                  <a:srgbClr val="333333"/>
                </a:solidFill>
                <a:latin typeface="Arial MT"/>
                <a:cs typeface="Arial MT"/>
              </a:rPr>
              <a:t>Atendimento</a:t>
            </a:r>
            <a:r>
              <a:rPr sz="1150" spc="15" dirty="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sz="1150" spc="-50" dirty="0">
                <a:solidFill>
                  <a:srgbClr val="363636"/>
                </a:solidFill>
                <a:latin typeface="Arial MT"/>
                <a:cs typeface="Arial MT"/>
              </a:rPr>
              <a:t>ao</a:t>
            </a:r>
            <a:r>
              <a:rPr sz="1150" spc="-8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150" spc="-20" dirty="0">
                <a:solidFill>
                  <a:srgbClr val="2B2B2B"/>
                </a:solidFill>
                <a:latin typeface="Arial MT"/>
                <a:cs typeface="Arial MT"/>
              </a:rPr>
              <a:t>monitoramento</a:t>
            </a:r>
            <a:r>
              <a:rPr sz="1150" spc="75" dirty="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sz="1150" spc="-20" dirty="0">
                <a:solidFill>
                  <a:srgbClr val="2F2F2F"/>
                </a:solidFill>
                <a:latin typeface="Arial MT"/>
                <a:cs typeface="Arial MT"/>
              </a:rPr>
              <a:t>da</a:t>
            </a:r>
            <a:r>
              <a:rPr sz="1150" spc="-3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150" spc="-35" dirty="0">
                <a:solidFill>
                  <a:srgbClr val="3D3D3D"/>
                </a:solidFill>
                <a:latin typeface="Arial MT"/>
                <a:cs typeface="Arial MT"/>
              </a:rPr>
              <a:t>qualidade</a:t>
            </a:r>
            <a:r>
              <a:rPr sz="1150" spc="20" dirty="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sz="1150" spc="-55" dirty="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sz="1150" spc="-25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150" spc="-20" dirty="0">
                <a:solidFill>
                  <a:srgbClr val="383838"/>
                </a:solidFill>
                <a:latin typeface="Arial MT"/>
                <a:cs typeface="Arial MT"/>
              </a:rPr>
              <a:t>água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70452" y="3977211"/>
            <a:ext cx="111125" cy="200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-145" dirty="0">
                <a:solidFill>
                  <a:srgbClr val="606060"/>
                </a:solidFill>
                <a:latin typeface="Arial MT"/>
                <a:cs typeface="Arial MT"/>
              </a:rPr>
              <a:t>/=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35554" y="5027308"/>
            <a:ext cx="244475" cy="1095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525">
              <a:lnSpc>
                <a:spcPct val="100000"/>
              </a:lnSpc>
              <a:spcBef>
                <a:spcPts val="100"/>
              </a:spcBef>
            </a:pPr>
            <a:r>
              <a:rPr sz="1050" spc="-50" dirty="0">
                <a:solidFill>
                  <a:srgbClr val="626262"/>
                </a:solidFill>
                <a:latin typeface="Calibri"/>
                <a:cs typeface="Calibri"/>
              </a:rPr>
              <a:t>o</a:t>
            </a:r>
            <a:endParaRPr sz="10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050">
              <a:latin typeface="Calibri"/>
              <a:cs typeface="Calibri"/>
            </a:endParaRPr>
          </a:p>
          <a:p>
            <a:pPr marL="137795">
              <a:lnSpc>
                <a:spcPct val="100000"/>
              </a:lnSpc>
            </a:pPr>
            <a:r>
              <a:rPr sz="1000" i="1" spc="-50" dirty="0">
                <a:solidFill>
                  <a:srgbClr val="525252"/>
                </a:solidFill>
                <a:latin typeface="Calibri"/>
                <a:cs typeface="Calibri"/>
              </a:rPr>
              <a:t>o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545454"/>
                </a:solidFill>
                <a:latin typeface="Courier New"/>
                <a:cs typeface="Courier New"/>
              </a:rPr>
              <a:t>O</a:t>
            </a:r>
            <a:r>
              <a:rPr sz="1050" spc="-155" dirty="0">
                <a:solidFill>
                  <a:srgbClr val="545454"/>
                </a:solidFill>
                <a:latin typeface="Courier New"/>
                <a:cs typeface="Courier New"/>
              </a:rPr>
              <a:t> </a:t>
            </a:r>
            <a:r>
              <a:rPr sz="1050" spc="-50" dirty="0">
                <a:solidFill>
                  <a:srgbClr val="575757"/>
                </a:solidFill>
                <a:latin typeface="Courier New"/>
                <a:cs typeface="Courier New"/>
              </a:rPr>
              <a:t>#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54994" y="6626065"/>
            <a:ext cx="5970905" cy="82994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indent="440055" algn="just">
              <a:lnSpc>
                <a:spcPct val="146200"/>
              </a:lnSpc>
              <a:spcBef>
                <a:spcPts val="114"/>
              </a:spcBef>
            </a:pPr>
            <a:r>
              <a:rPr sz="1200" dirty="0">
                <a:solidFill>
                  <a:srgbClr val="3D3D3D"/>
                </a:solidFill>
                <a:latin typeface="Calibri"/>
                <a:cs typeface="Calibri"/>
              </a:rPr>
              <a:t>Todos</a:t>
            </a:r>
            <a:r>
              <a:rPr sz="1200" spc="7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84848"/>
                </a:solidFill>
                <a:latin typeface="Calibri"/>
                <a:cs typeface="Calibri"/>
              </a:rPr>
              <a:t>os</a:t>
            </a:r>
            <a:r>
              <a:rPr sz="1200" spc="114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2D2D2D"/>
                </a:solidFill>
                <a:latin typeface="Calibri"/>
                <a:cs typeface="Calibri"/>
              </a:rPr>
              <a:t>resultados</a:t>
            </a:r>
            <a:r>
              <a:rPr sz="1200" spc="130" dirty="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F3F3F"/>
                </a:solidFill>
                <a:latin typeface="Calibri"/>
                <a:cs typeface="Calibri"/>
              </a:rPr>
              <a:t>não</a:t>
            </a:r>
            <a:r>
              <a:rPr sz="1200" spc="8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83838"/>
                </a:solidFill>
                <a:latin typeface="Calibri"/>
                <a:cs typeface="Calibri"/>
              </a:rPr>
              <a:t>conforme</a:t>
            </a:r>
            <a:r>
              <a:rPr sz="1200" spc="16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43434"/>
                </a:solidFill>
                <a:latin typeface="Calibri"/>
                <a:cs typeface="Calibri"/>
              </a:rPr>
              <a:t>foram</a:t>
            </a:r>
            <a:r>
              <a:rPr sz="1200" spc="110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B3B3B"/>
                </a:solidFill>
                <a:latin typeface="Calibri"/>
                <a:cs typeface="Calibri"/>
              </a:rPr>
              <a:t>recoletados,</a:t>
            </a:r>
            <a:r>
              <a:rPr sz="1200" spc="17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24242"/>
                </a:solidFill>
                <a:latin typeface="Calibri"/>
                <a:cs typeface="Calibri"/>
              </a:rPr>
              <a:t>conforme</a:t>
            </a:r>
            <a:r>
              <a:rPr sz="1200" spc="16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F3F3F"/>
                </a:solidFill>
                <a:latin typeface="Calibri"/>
                <a:cs typeface="Calibri"/>
              </a:rPr>
              <a:t>disposto</a:t>
            </a:r>
            <a:r>
              <a:rPr sz="1200" spc="11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00" spc="60" dirty="0">
                <a:solidFill>
                  <a:srgbClr val="494949"/>
                </a:solidFill>
                <a:latin typeface="Calibri"/>
                <a:cs typeface="Calibri"/>
              </a:rPr>
              <a:t>na</a:t>
            </a:r>
            <a:r>
              <a:rPr sz="1200" spc="50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464646"/>
                </a:solidFill>
                <a:latin typeface="Calibri"/>
                <a:cs typeface="Calibri"/>
              </a:rPr>
              <a:t>portaria </a:t>
            </a:r>
            <a:r>
              <a:rPr sz="1200" dirty="0">
                <a:solidFill>
                  <a:srgbClr val="494949"/>
                </a:solidFill>
                <a:latin typeface="Calibri"/>
                <a:cs typeface="Calibri"/>
              </a:rPr>
              <a:t>de</a:t>
            </a:r>
            <a:r>
              <a:rPr sz="1200" spc="300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83838"/>
                </a:solidFill>
                <a:latin typeface="Calibri"/>
                <a:cs typeface="Calibri"/>
              </a:rPr>
              <a:t>potabilidade.</a:t>
            </a:r>
            <a:r>
              <a:rPr sz="1200" spc="45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14141"/>
                </a:solidFill>
                <a:latin typeface="Calibri"/>
                <a:cs typeface="Calibri"/>
              </a:rPr>
              <a:t>Todas</a:t>
            </a:r>
            <a:r>
              <a:rPr sz="1200" spc="330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D3D3D"/>
                </a:solidFill>
                <a:latin typeface="Calibri"/>
                <a:cs typeface="Calibri"/>
              </a:rPr>
              <a:t>a</a:t>
            </a:r>
            <a:r>
              <a:rPr sz="1200" spc="37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43434"/>
                </a:solidFill>
                <a:latin typeface="Calibri"/>
                <a:cs typeface="Calibri"/>
              </a:rPr>
              <a:t>recoletas</a:t>
            </a:r>
            <a:r>
              <a:rPr sz="1200" spc="420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63636"/>
                </a:solidFill>
                <a:latin typeface="Calibri"/>
                <a:cs typeface="Calibri"/>
              </a:rPr>
              <a:t>apresentaram</a:t>
            </a:r>
            <a:r>
              <a:rPr sz="1200" spc="46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43434"/>
                </a:solidFill>
                <a:latin typeface="Calibri"/>
                <a:cs typeface="Calibri"/>
              </a:rPr>
              <a:t>resultados</a:t>
            </a:r>
            <a:r>
              <a:rPr sz="1200" spc="33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94949"/>
                </a:solidFill>
                <a:latin typeface="Calibri"/>
                <a:cs typeface="Calibri"/>
              </a:rPr>
              <a:t>de</a:t>
            </a:r>
            <a:r>
              <a:rPr sz="1200" spc="300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14141"/>
                </a:solidFill>
                <a:latin typeface="Calibri"/>
                <a:cs typeface="Calibri"/>
              </a:rPr>
              <a:t>acordo</a:t>
            </a:r>
            <a:r>
              <a:rPr sz="1200" spc="370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3F3F3F"/>
                </a:solidFill>
                <a:latin typeface="Calibri"/>
                <a:cs typeface="Calibri"/>
              </a:rPr>
              <a:t>com</a:t>
            </a:r>
            <a:r>
              <a:rPr sz="1200" spc="33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00" dirty="0">
                <a:solidFill>
                  <a:srgbClr val="4D4D4D"/>
                </a:solidFill>
                <a:latin typeface="Calibri"/>
                <a:cs typeface="Calibri"/>
              </a:rPr>
              <a:t>os</a:t>
            </a:r>
            <a:r>
              <a:rPr sz="1200" spc="265" dirty="0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3F3F3F"/>
                </a:solidFill>
                <a:latin typeface="Calibri"/>
                <a:cs typeface="Calibri"/>
              </a:rPr>
              <a:t>critérios </a:t>
            </a:r>
            <a:r>
              <a:rPr sz="1200" spc="-10" dirty="0">
                <a:solidFill>
                  <a:srgbClr val="313131"/>
                </a:solidFill>
                <a:latin typeface="Calibri"/>
                <a:cs typeface="Calibri"/>
              </a:rPr>
              <a:t>estabelecldos.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30904" y="7247594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494949"/>
                </a:solidFill>
                <a:latin typeface="Calibri"/>
                <a:cs typeface="Calibri"/>
              </a:rPr>
              <a:t>â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27787" y="2976197"/>
            <a:ext cx="125095" cy="1761489"/>
          </a:xfrm>
          <a:prstGeom prst="rect">
            <a:avLst/>
          </a:prstGeom>
        </p:spPr>
        <p:txBody>
          <a:bodyPr vert="vert270" wrap="square" lIns="0" tIns="38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700" dirty="0">
                <a:solidFill>
                  <a:srgbClr val="4D4D4D"/>
                </a:solidFill>
                <a:latin typeface="Arial MT"/>
                <a:cs typeface="Arial MT"/>
              </a:rPr>
              <a:t>Informe</a:t>
            </a:r>
            <a:r>
              <a:rPr sz="700" dirty="0">
                <a:solidFill>
                  <a:srgbClr val="696969"/>
                </a:solidFill>
                <a:latin typeface="Arial MT"/>
                <a:cs typeface="Arial MT"/>
              </a:rPr>
              <a:t>o</a:t>
            </a:r>
            <a:r>
              <a:rPr sz="700" spc="355" dirty="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sz="700" dirty="0">
                <a:solidFill>
                  <a:srgbClr val="4D4D4D"/>
                </a:solidFill>
                <a:latin typeface="Arial MT"/>
                <a:cs typeface="Arial MT"/>
              </a:rPr>
              <a:t>códlgo</a:t>
            </a:r>
            <a:r>
              <a:rPr sz="700" spc="95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700" dirty="0">
                <a:solidFill>
                  <a:srgbClr val="3F3F3F"/>
                </a:solidFill>
                <a:latin typeface="Arial MT"/>
                <a:cs typeface="Arial MT"/>
              </a:rPr>
              <a:t>F0C6</a:t>
            </a:r>
            <a:r>
              <a:rPr sz="700" spc="21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700" dirty="0">
                <a:solidFill>
                  <a:srgbClr val="3F3F3F"/>
                </a:solidFill>
                <a:latin typeface="Arial MT"/>
                <a:cs typeface="Arial MT"/>
              </a:rPr>
              <a:t>DF5D-3EC1-</a:t>
            </a:r>
            <a:r>
              <a:rPr sz="700" spc="-20" dirty="0">
                <a:solidFill>
                  <a:srgbClr val="3F3F3F"/>
                </a:solidFill>
                <a:latin typeface="Arial MT"/>
                <a:cs typeface="Arial MT"/>
              </a:rPr>
              <a:t>D21F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9080" y="4849168"/>
            <a:ext cx="267335" cy="5066030"/>
          </a:xfrm>
          <a:prstGeom prst="rect">
            <a:avLst/>
          </a:prstGeom>
        </p:spPr>
        <p:txBody>
          <a:bodyPr vert="vert270" wrap="square" lIns="0" tIns="317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25"/>
              </a:spcBef>
            </a:pPr>
            <a:r>
              <a:rPr sz="800" spc="-55" dirty="0">
                <a:solidFill>
                  <a:srgbClr val="494949"/>
                </a:solidFill>
                <a:latin typeface="Arial MT"/>
                <a:cs typeface="Arial MT"/>
              </a:rPr>
              <a:t>Assinado</a:t>
            </a:r>
            <a:r>
              <a:rPr sz="800" spc="-5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800" spc="-40" dirty="0">
                <a:solidFill>
                  <a:srgbClr val="4B4B4B"/>
                </a:solidFill>
                <a:latin typeface="Arial MT"/>
                <a:cs typeface="Arial MT"/>
              </a:rPr>
              <a:t>por</a:t>
            </a:r>
            <a:r>
              <a:rPr sz="800" spc="-130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800" spc="-30" dirty="0">
                <a:solidFill>
                  <a:srgbClr val="505050"/>
                </a:solidFill>
                <a:latin typeface="Arial MT"/>
                <a:cs typeface="Arial MT"/>
              </a:rPr>
              <a:t>2</a:t>
            </a:r>
            <a:r>
              <a:rPr sz="800" spc="60" dirty="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sz="800" spc="-30" dirty="0">
                <a:solidFill>
                  <a:srgbClr val="414141"/>
                </a:solidFill>
                <a:latin typeface="Arial MT"/>
                <a:cs typeface="Arial MT"/>
              </a:rPr>
              <a:t>pessoas:</a:t>
            </a:r>
            <a:r>
              <a:rPr sz="800" spc="16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800" spc="-85" dirty="0">
                <a:solidFill>
                  <a:srgbClr val="4B4B4B"/>
                </a:solidFill>
                <a:latin typeface="Arial MT"/>
                <a:cs typeface="Arial MT"/>
              </a:rPr>
              <a:t>FABIANO</a:t>
            </a:r>
            <a:r>
              <a:rPr sz="800" spc="30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800" spc="-65" dirty="0">
                <a:solidFill>
                  <a:srgbClr val="414141"/>
                </a:solidFill>
                <a:latin typeface="Arial MT"/>
                <a:cs typeface="Arial MT"/>
              </a:rPr>
              <a:t>APARECIDA</a:t>
            </a:r>
            <a:r>
              <a:rPr sz="800" spc="7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800" spc="-65" dirty="0">
                <a:solidFill>
                  <a:srgbClr val="4F4F4F"/>
                </a:solidFill>
                <a:latin typeface="Arial MT"/>
                <a:cs typeface="Arial MT"/>
              </a:rPr>
              <a:t>SILVA</a:t>
            </a:r>
            <a:r>
              <a:rPr sz="800" spc="2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55" dirty="0">
                <a:solidFill>
                  <a:srgbClr val="525252"/>
                </a:solidFill>
                <a:latin typeface="Arial MT"/>
                <a:cs typeface="Arial MT"/>
              </a:rPr>
              <a:t>LIMA</a:t>
            </a:r>
            <a:r>
              <a:rPr sz="800" spc="-55" dirty="0">
                <a:solidFill>
                  <a:srgbClr val="4D4D4D"/>
                </a:solidFill>
                <a:latin typeface="Arial MT"/>
                <a:cs typeface="Arial MT"/>
              </a:rPr>
              <a:t>e</a:t>
            </a:r>
            <a:r>
              <a:rPr sz="800" spc="140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800" spc="-90" dirty="0">
                <a:solidFill>
                  <a:srgbClr val="4F4F4F"/>
                </a:solidFill>
                <a:latin typeface="Arial MT"/>
                <a:cs typeface="Arial MT"/>
              </a:rPr>
              <a:t>K</a:t>
            </a:r>
            <a:r>
              <a:rPr sz="800" spc="-20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70" dirty="0">
                <a:solidFill>
                  <a:srgbClr val="4F4F4F"/>
                </a:solidFill>
                <a:latin typeface="Arial MT"/>
                <a:cs typeface="Arial MT"/>
              </a:rPr>
              <a:t>ATIA</a:t>
            </a:r>
            <a:r>
              <a:rPr sz="800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75" dirty="0">
                <a:solidFill>
                  <a:srgbClr val="4F4F4F"/>
                </a:solidFill>
                <a:latin typeface="Arial MT"/>
                <a:cs typeface="Arial MT"/>
              </a:rPr>
              <a:t>REGINA</a:t>
            </a:r>
            <a:r>
              <a:rPr sz="800" spc="1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60" dirty="0">
                <a:solidFill>
                  <a:srgbClr val="464646"/>
                </a:solidFill>
                <a:latin typeface="Arial MT"/>
                <a:cs typeface="Arial MT"/>
              </a:rPr>
              <a:t>HASMANN</a:t>
            </a:r>
            <a:r>
              <a:rPr sz="800" spc="3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464646"/>
                </a:solidFill>
                <a:latin typeface="Arial MT"/>
                <a:cs typeface="Arial MT"/>
              </a:rPr>
              <a:t>OLIVEIRA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800" spc="-55" dirty="0">
                <a:solidFill>
                  <a:srgbClr val="3F3F3F"/>
                </a:solidFill>
                <a:latin typeface="Arial MT"/>
                <a:cs typeface="Arial MT"/>
              </a:rPr>
              <a:t>Pera</a:t>
            </a:r>
            <a:r>
              <a:rPr sz="800" spc="3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800" spc="-35" dirty="0">
                <a:solidFill>
                  <a:srgbClr val="444444"/>
                </a:solidFill>
                <a:latin typeface="Arial MT"/>
                <a:cs typeface="Arial MT"/>
              </a:rPr>
              <a:t>verificar</a:t>
            </a:r>
            <a:r>
              <a:rPr sz="800" spc="-35" dirty="0">
                <a:solidFill>
                  <a:srgbClr val="606060"/>
                </a:solidFill>
                <a:latin typeface="Arial MT"/>
                <a:cs typeface="Arial MT"/>
              </a:rPr>
              <a:t>a</a:t>
            </a:r>
            <a:r>
              <a:rPr sz="800" spc="335" dirty="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sz="800" spc="-55" dirty="0">
                <a:solidFill>
                  <a:srgbClr val="424242"/>
                </a:solidFill>
                <a:latin typeface="Arial MT"/>
                <a:cs typeface="Arial MT"/>
              </a:rPr>
              <a:t>validade</a:t>
            </a:r>
            <a:r>
              <a:rPr sz="800" spc="2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800" spc="-40" dirty="0">
                <a:solidFill>
                  <a:srgbClr val="4F4F4F"/>
                </a:solidFill>
                <a:latin typeface="Arial MT"/>
                <a:cs typeface="Arial MT"/>
              </a:rPr>
              <a:t>das</a:t>
            </a:r>
            <a:r>
              <a:rPr sz="800" spc="-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50" dirty="0">
                <a:solidFill>
                  <a:srgbClr val="4B4B4B"/>
                </a:solidFill>
                <a:latin typeface="Arial MT"/>
                <a:cs typeface="Arial MT"/>
              </a:rPr>
              <a:t>assinaturas,</a:t>
            </a:r>
            <a:r>
              <a:rPr sz="800" spc="60" dirty="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sz="800" spc="-130" dirty="0">
                <a:solidFill>
                  <a:srgbClr val="444444"/>
                </a:solidFill>
                <a:latin typeface="Arial MT"/>
                <a:cs typeface="Arial MT"/>
              </a:rPr>
              <a:t>acea</a:t>
            </a:r>
            <a:r>
              <a:rPr sz="800" spc="13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800" spc="-60" dirty="0">
                <a:solidFill>
                  <a:srgbClr val="444444"/>
                </a:solidFill>
                <a:latin typeface="Arial MT"/>
                <a:cs typeface="Arial MT"/>
              </a:rPr>
              <a:t>se</a:t>
            </a:r>
            <a:r>
              <a:rPr sz="800" spc="-13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800" spc="-215" dirty="0">
                <a:solidFill>
                  <a:srgbClr val="3B3B3B"/>
                </a:solidFill>
                <a:latin typeface="Arial MT"/>
                <a:cs typeface="Arial MT"/>
              </a:rPr>
              <a:t>h</a:t>
            </a:r>
            <a:r>
              <a:rPr sz="800" spc="7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60" dirty="0">
                <a:solidFill>
                  <a:srgbClr val="3B3B3B"/>
                </a:solidFill>
                <a:latin typeface="Arial MT"/>
                <a:cs typeface="Arial MT"/>
              </a:rPr>
              <a:t>ttps://assinat</a:t>
            </a:r>
            <a:r>
              <a:rPr sz="800" spc="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55" dirty="0">
                <a:solidFill>
                  <a:srgbClr val="3B3B3B"/>
                </a:solidFill>
                <a:latin typeface="Arial MT"/>
                <a:cs typeface="Arial MT"/>
              </a:rPr>
              <a:t>urasabesp.1doc.com.br/vert</a:t>
            </a:r>
            <a:r>
              <a:rPr sz="800" spc="8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80" dirty="0">
                <a:solidFill>
                  <a:srgbClr val="3B3B3B"/>
                </a:solidFill>
                <a:latin typeface="Arial MT"/>
                <a:cs typeface="Arial MT"/>
              </a:rPr>
              <a:t>ficacao/</a:t>
            </a:r>
            <a:r>
              <a:rPr sz="800" spc="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95" dirty="0">
                <a:solidFill>
                  <a:srgbClr val="3B3B3B"/>
                </a:solidFill>
                <a:latin typeface="Arial MT"/>
                <a:cs typeface="Arial MT"/>
              </a:rPr>
              <a:t>F0CC•DF5</a:t>
            </a:r>
            <a:r>
              <a:rPr sz="800" spc="-5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3B3B3B"/>
                </a:solidFill>
                <a:latin typeface="Arial MT"/>
                <a:cs typeface="Arial MT"/>
              </a:rPr>
              <a:t>D-</a:t>
            </a:r>
            <a:r>
              <a:rPr sz="800" spc="-114" dirty="0">
                <a:solidFill>
                  <a:srgbClr val="3B3B3B"/>
                </a:solidFill>
                <a:latin typeface="Arial MT"/>
                <a:cs typeface="Arial MT"/>
              </a:rPr>
              <a:t>3EC-</a:t>
            </a:r>
            <a:r>
              <a:rPr sz="800" dirty="0">
                <a:solidFill>
                  <a:srgbClr val="3B3B3B"/>
                </a:solidFill>
                <a:latin typeface="Arial MT"/>
                <a:cs typeface="Arial MT"/>
              </a:rPr>
              <a:t>1</a:t>
            </a:r>
            <a:r>
              <a:rPr sz="800" spc="2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20" dirty="0">
                <a:solidFill>
                  <a:srgbClr val="3B3B3B"/>
                </a:solidFill>
                <a:latin typeface="Arial MT"/>
                <a:cs typeface="Arial MT"/>
              </a:rPr>
              <a:t>D2tF</a:t>
            </a:r>
            <a:endParaRPr sz="8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41031" y="479855"/>
            <a:ext cx="4363152" cy="58039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30356" y="2059823"/>
            <a:ext cx="5949315" cy="4022725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 marR="5080" indent="525780">
              <a:lnSpc>
                <a:spcPct val="132400"/>
              </a:lnSpc>
              <a:spcBef>
                <a:spcPts val="40"/>
              </a:spcBef>
              <a:tabLst>
                <a:tab pos="1831975" algn="l"/>
              </a:tabLst>
            </a:pPr>
            <a:r>
              <a:rPr sz="1350" spc="-65" dirty="0">
                <a:solidFill>
                  <a:srgbClr val="3D3D3D"/>
                </a:solidFill>
                <a:latin typeface="Calibri"/>
                <a:cs typeface="Calibri"/>
              </a:rPr>
              <a:t>Com</a:t>
            </a:r>
            <a:r>
              <a:rPr sz="1350" spc="-1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B3B3B"/>
                </a:solidFill>
                <a:latin typeface="Calibri"/>
                <a:cs typeface="Calibri"/>
              </a:rPr>
              <a:t>base</a:t>
            </a:r>
            <a:r>
              <a:rPr sz="1350" spc="-4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A3A3A"/>
                </a:solidFill>
                <a:latin typeface="Calibri"/>
                <a:cs typeface="Calibri"/>
              </a:rPr>
              <a:t>nos</a:t>
            </a:r>
            <a:r>
              <a:rPr sz="135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63636"/>
                </a:solidFill>
                <a:latin typeface="Calibri"/>
                <a:cs typeface="Calibri"/>
              </a:rPr>
              <a:t>resultados</a:t>
            </a:r>
            <a:r>
              <a:rPr sz="1350" spc="3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83838"/>
                </a:solidFill>
                <a:latin typeface="Calibri"/>
                <a:cs typeface="Calibri"/>
              </a:rPr>
              <a:t>do</a:t>
            </a:r>
            <a:r>
              <a:rPr sz="1350" spc="-45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80" dirty="0">
                <a:solidFill>
                  <a:srgbClr val="2F2F2F"/>
                </a:solidFill>
                <a:latin typeface="Calibri"/>
                <a:cs typeface="Calibri"/>
              </a:rPr>
              <a:t>monitoramento</a:t>
            </a:r>
            <a:r>
              <a:rPr sz="1350" spc="7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3D3D3D"/>
                </a:solidFill>
                <a:latin typeface="Calibri"/>
                <a:cs typeface="Calibri"/>
              </a:rPr>
              <a:t>da</a:t>
            </a:r>
            <a:r>
              <a:rPr sz="1350" spc="-55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F3F3F"/>
                </a:solidFill>
                <a:latin typeface="Calibri"/>
                <a:cs typeface="Calibri"/>
              </a:rPr>
              <a:t>qualidade</a:t>
            </a:r>
            <a:r>
              <a:rPr sz="1350" spc="-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D4D4D"/>
                </a:solidFill>
                <a:latin typeface="Calibri"/>
                <a:cs typeface="Calibri"/>
              </a:rPr>
              <a:t>da</a:t>
            </a:r>
            <a:r>
              <a:rPr sz="1350" spc="-35" dirty="0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D3D3D"/>
                </a:solidFill>
                <a:latin typeface="Calibri"/>
                <a:cs typeface="Calibri"/>
              </a:rPr>
              <a:t>água</a:t>
            </a:r>
            <a:r>
              <a:rPr sz="135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484848"/>
                </a:solidFill>
                <a:latin typeface="Calibri"/>
                <a:cs typeface="Calibri"/>
              </a:rPr>
              <a:t>distribuída</a:t>
            </a:r>
            <a:r>
              <a:rPr sz="1350" spc="30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spc="-25" dirty="0">
                <a:solidFill>
                  <a:srgbClr val="4D4D4D"/>
                </a:solidFill>
                <a:latin typeface="Calibri"/>
                <a:cs typeface="Calibri"/>
              </a:rPr>
              <a:t>no </a:t>
            </a:r>
            <a:r>
              <a:rPr sz="1350" spc="-20" dirty="0">
                <a:solidFill>
                  <a:srgbClr val="494949"/>
                </a:solidFill>
                <a:latin typeface="Calibri"/>
                <a:cs typeface="Calibri"/>
              </a:rPr>
              <a:t>mês</a:t>
            </a:r>
            <a:r>
              <a:rPr sz="1350" spc="-55" dirty="0">
                <a:solidFill>
                  <a:srgbClr val="494949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de</a:t>
            </a:r>
            <a:r>
              <a:rPr sz="1350" spc="-5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3D3D3D"/>
                </a:solidFill>
                <a:latin typeface="Calibri"/>
                <a:cs typeface="Calibri"/>
              </a:rPr>
              <a:t>março,</a:t>
            </a:r>
            <a:r>
              <a:rPr sz="1350" spc="1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212121"/>
                </a:solidFill>
                <a:latin typeface="Calibri"/>
                <a:cs typeface="Calibri"/>
              </a:rPr>
              <a:t>verifica-</a:t>
            </a:r>
            <a:r>
              <a:rPr sz="1350" dirty="0">
                <a:solidFill>
                  <a:srgbClr val="212121"/>
                </a:solidFill>
                <a:latin typeface="Calibri"/>
                <a:cs typeface="Calibri"/>
              </a:rPr>
              <a:t>se</a:t>
            </a:r>
            <a:r>
              <a:rPr sz="1350" spc="-10" dirty="0">
                <a:solidFill>
                  <a:srgbClr val="212121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3F3F3F"/>
                </a:solidFill>
                <a:latin typeface="Calibri"/>
                <a:cs typeface="Calibri"/>
              </a:rPr>
              <a:t>que</a:t>
            </a:r>
            <a:r>
              <a:rPr sz="1350" spc="-3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63636"/>
                </a:solidFill>
                <a:latin typeface="Calibri"/>
                <a:cs typeface="Calibri"/>
              </a:rPr>
              <a:t>o</a:t>
            </a:r>
            <a:r>
              <a:rPr sz="1350" spc="-3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75" dirty="0">
                <a:solidFill>
                  <a:srgbClr val="343434"/>
                </a:solidFill>
                <a:latin typeface="Calibri"/>
                <a:cs typeface="Calibri"/>
              </a:rPr>
              <a:t>fornecimento</a:t>
            </a:r>
            <a:r>
              <a:rPr sz="1350" spc="5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de</a:t>
            </a:r>
            <a:r>
              <a:rPr sz="1350" spc="-3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33333"/>
                </a:solidFill>
                <a:latin typeface="Calibri"/>
                <a:cs typeface="Calibri"/>
              </a:rPr>
              <a:t>água</a:t>
            </a:r>
            <a:r>
              <a:rPr sz="1350" spc="-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383838"/>
                </a:solidFill>
                <a:latin typeface="Calibri"/>
                <a:cs typeface="Calibri"/>
              </a:rPr>
              <a:t>no</a:t>
            </a:r>
            <a:r>
              <a:rPr sz="1350" spc="-2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65" dirty="0">
                <a:solidFill>
                  <a:srgbClr val="313131"/>
                </a:solidFill>
                <a:latin typeface="Calibri"/>
                <a:cs typeface="Calibri"/>
              </a:rPr>
              <a:t>município</a:t>
            </a:r>
            <a:r>
              <a:rPr sz="1350" spc="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44444"/>
                </a:solidFill>
                <a:latin typeface="Calibri"/>
                <a:cs typeface="Calibri"/>
              </a:rPr>
              <a:t>de</a:t>
            </a:r>
            <a:r>
              <a:rPr sz="1350" spc="-30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444444"/>
                </a:solidFill>
                <a:latin typeface="Calibri"/>
                <a:cs typeface="Calibri"/>
              </a:rPr>
              <a:t>Guarulhos</a:t>
            </a:r>
            <a:r>
              <a:rPr sz="1350" spc="25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350" spc="-30" dirty="0">
                <a:solidFill>
                  <a:srgbClr val="3A3A3A"/>
                </a:solidFill>
                <a:latin typeface="Calibri"/>
                <a:cs typeface="Calibri"/>
              </a:rPr>
              <a:t>está </a:t>
            </a:r>
            <a:r>
              <a:rPr sz="1350" spc="-25" dirty="0">
                <a:solidFill>
                  <a:srgbClr val="494949"/>
                </a:solidFill>
                <a:latin typeface="Calibri"/>
                <a:cs typeface="Calibri"/>
              </a:rPr>
              <a:t>em </a:t>
            </a:r>
            <a:r>
              <a:rPr sz="1350" spc="-70" dirty="0">
                <a:solidFill>
                  <a:srgbClr val="383838"/>
                </a:solidFill>
                <a:latin typeface="Calibri"/>
                <a:cs typeface="Calibri"/>
              </a:rPr>
              <a:t>conformidade</a:t>
            </a:r>
            <a:r>
              <a:rPr sz="1350" spc="5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3B3B3B"/>
                </a:solidFill>
                <a:latin typeface="Calibri"/>
                <a:cs typeface="Calibri"/>
              </a:rPr>
              <a:t>com</a:t>
            </a:r>
            <a:r>
              <a:rPr sz="1350" spc="-2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14141"/>
                </a:solidFill>
                <a:latin typeface="Calibri"/>
                <a:cs typeface="Calibri"/>
              </a:rPr>
              <a:t>os</a:t>
            </a:r>
            <a:r>
              <a:rPr sz="1350" spc="-40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350" spc="-65" dirty="0">
                <a:solidFill>
                  <a:srgbClr val="3F3F3F"/>
                </a:solidFill>
                <a:latin typeface="Calibri"/>
                <a:cs typeface="Calibri"/>
              </a:rPr>
              <a:t>parâmetros</a:t>
            </a:r>
            <a:r>
              <a:rPr sz="1350" spc="2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de</a:t>
            </a:r>
            <a:r>
              <a:rPr sz="1350" spc="-5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70" dirty="0">
                <a:solidFill>
                  <a:srgbClr val="2F2F2F"/>
                </a:solidFill>
                <a:latin typeface="Calibri"/>
                <a:cs typeface="Calibri"/>
              </a:rPr>
              <a:t>potabilidade</a:t>
            </a:r>
            <a:r>
              <a:rPr sz="1350" spc="9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83838"/>
                </a:solidFill>
                <a:latin typeface="Calibri"/>
                <a:cs typeface="Calibri"/>
              </a:rPr>
              <a:t>estabelecidos</a:t>
            </a:r>
            <a:r>
              <a:rPr sz="1350" spc="55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484848"/>
                </a:solidFill>
                <a:latin typeface="Calibri"/>
                <a:cs typeface="Calibri"/>
              </a:rPr>
              <a:t>no</a:t>
            </a:r>
            <a:r>
              <a:rPr sz="1350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spc="-65" dirty="0">
                <a:solidFill>
                  <a:srgbClr val="424242"/>
                </a:solidFill>
                <a:latin typeface="Calibri"/>
                <a:cs typeface="Calibri"/>
              </a:rPr>
              <a:t>Anexo</a:t>
            </a:r>
            <a:r>
              <a:rPr sz="1350" spc="2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84848"/>
                </a:solidFill>
                <a:latin typeface="Calibri"/>
                <a:cs typeface="Calibri"/>
              </a:rPr>
              <a:t>O</a:t>
            </a:r>
            <a:r>
              <a:rPr sz="1350" spc="455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63636"/>
                </a:solidFill>
                <a:latin typeface="Calibri"/>
                <a:cs typeface="Calibri"/>
              </a:rPr>
              <a:t>da</a:t>
            </a:r>
            <a:r>
              <a:rPr sz="1350" spc="-3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B3B3B"/>
                </a:solidFill>
                <a:latin typeface="Calibri"/>
                <a:cs typeface="Calibri"/>
              </a:rPr>
              <a:t>Portaria</a:t>
            </a:r>
            <a:r>
              <a:rPr sz="135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F3F3F"/>
                </a:solidFill>
                <a:latin typeface="Calibri"/>
                <a:cs typeface="Calibri"/>
              </a:rPr>
              <a:t>de</a:t>
            </a:r>
            <a:r>
              <a:rPr sz="1250" spc="-5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2F2F2F"/>
                </a:solidFill>
                <a:latin typeface="Calibri"/>
                <a:cs typeface="Calibri"/>
              </a:rPr>
              <a:t>Consolidação</a:t>
            </a:r>
            <a:r>
              <a:rPr sz="1250" spc="9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250" spc="-50" dirty="0">
                <a:solidFill>
                  <a:srgbClr val="424242"/>
                </a:solidFill>
                <a:latin typeface="Calibri"/>
                <a:cs typeface="Calibri"/>
              </a:rPr>
              <a:t>GM/MS</a:t>
            </a:r>
            <a:r>
              <a:rPr sz="1250" spc="2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250" spc="-50" dirty="0">
                <a:solidFill>
                  <a:srgbClr val="414141"/>
                </a:solidFill>
                <a:latin typeface="Calibri"/>
                <a:cs typeface="Calibri"/>
              </a:rPr>
              <a:t>n</a:t>
            </a:r>
            <a:r>
              <a:rPr sz="1250" dirty="0">
                <a:solidFill>
                  <a:srgbClr val="414141"/>
                </a:solidFill>
                <a:latin typeface="Calibri"/>
                <a:cs typeface="Calibri"/>
              </a:rPr>
              <a:t>	</a:t>
            </a:r>
            <a:r>
              <a:rPr sz="1250" dirty="0">
                <a:solidFill>
                  <a:srgbClr val="3D3D3D"/>
                </a:solidFill>
                <a:latin typeface="Calibri"/>
                <a:cs typeface="Calibri"/>
              </a:rPr>
              <a:t>5,</a:t>
            </a:r>
            <a:r>
              <a:rPr sz="1250" spc="2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83838"/>
                </a:solidFill>
                <a:latin typeface="Calibri"/>
                <a:cs typeface="Calibri"/>
              </a:rPr>
              <a:t>de 28</a:t>
            </a:r>
            <a:r>
              <a:rPr sz="1250" spc="6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33333"/>
                </a:solidFill>
                <a:latin typeface="Calibri"/>
                <a:cs typeface="Calibri"/>
              </a:rPr>
              <a:t>de</a:t>
            </a:r>
            <a:r>
              <a:rPr sz="125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1250" spc="-20" dirty="0">
                <a:solidFill>
                  <a:srgbClr val="2D2D2D"/>
                </a:solidFill>
                <a:latin typeface="Calibri"/>
                <a:cs typeface="Calibri"/>
              </a:rPr>
              <a:t>setembro</a:t>
            </a:r>
            <a:r>
              <a:rPr sz="1250" spc="105" dirty="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F3F3F"/>
                </a:solidFill>
                <a:latin typeface="Calibri"/>
                <a:cs typeface="Calibri"/>
              </a:rPr>
              <a:t>de </a:t>
            </a:r>
            <a:r>
              <a:rPr sz="1250" dirty="0">
                <a:solidFill>
                  <a:srgbClr val="343434"/>
                </a:solidFill>
                <a:latin typeface="Calibri"/>
                <a:cs typeface="Calibri"/>
              </a:rPr>
              <a:t>2017,</a:t>
            </a:r>
            <a:r>
              <a:rPr sz="1250" spc="85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250" spc="-20" dirty="0">
                <a:solidFill>
                  <a:srgbClr val="262626"/>
                </a:solidFill>
                <a:latin typeface="Calibri"/>
                <a:cs typeface="Calibri"/>
              </a:rPr>
              <a:t>modificado</a:t>
            </a:r>
            <a:r>
              <a:rPr sz="1250" spc="120" dirty="0">
                <a:solidFill>
                  <a:srgbClr val="262626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444444"/>
                </a:solidFill>
                <a:latin typeface="Calibri"/>
                <a:cs typeface="Calibri"/>
              </a:rPr>
              <a:t>pelas</a:t>
            </a:r>
            <a:r>
              <a:rPr sz="1250" spc="60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313131"/>
                </a:solidFill>
                <a:latin typeface="Calibri"/>
                <a:cs typeface="Calibri"/>
              </a:rPr>
              <a:t>Portarias </a:t>
            </a:r>
            <a:r>
              <a:rPr sz="1350" spc="-65" dirty="0">
                <a:solidFill>
                  <a:srgbClr val="3F3F3F"/>
                </a:solidFill>
                <a:latin typeface="Calibri"/>
                <a:cs typeface="Calibri"/>
              </a:rPr>
              <a:t>GRI/PIS</a:t>
            </a:r>
            <a:r>
              <a:rPr sz="1350" spc="-10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63636"/>
                </a:solidFill>
                <a:latin typeface="Calibri"/>
                <a:cs typeface="Calibri"/>
              </a:rPr>
              <a:t>n°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35" dirty="0">
                <a:solidFill>
                  <a:srgbClr val="4D4D4D"/>
                </a:solidFill>
                <a:latin typeface="Calibri"/>
                <a:cs typeface="Calibri"/>
              </a:rPr>
              <a:t>888,</a:t>
            </a:r>
            <a:r>
              <a:rPr sz="1350" spc="-25" dirty="0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D4D4D"/>
                </a:solidFill>
                <a:latin typeface="Calibri"/>
                <a:cs typeface="Calibri"/>
              </a:rPr>
              <a:t>de</a:t>
            </a:r>
            <a:r>
              <a:rPr sz="1350" spc="-10" dirty="0">
                <a:solidFill>
                  <a:srgbClr val="4D4D4D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424242"/>
                </a:solidFill>
                <a:latin typeface="Calibri"/>
                <a:cs typeface="Calibri"/>
              </a:rPr>
              <a:t>04</a:t>
            </a:r>
            <a:r>
              <a:rPr sz="1350" spc="-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464646"/>
                </a:solidFill>
                <a:latin typeface="Calibri"/>
                <a:cs typeface="Calibri"/>
              </a:rPr>
              <a:t>de</a:t>
            </a:r>
            <a:r>
              <a:rPr sz="1350" spc="-20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350" spc="-60" dirty="0">
                <a:solidFill>
                  <a:srgbClr val="3B3B3B"/>
                </a:solidFill>
                <a:latin typeface="Calibri"/>
                <a:cs typeface="Calibri"/>
              </a:rPr>
              <a:t>maio</a:t>
            </a:r>
            <a:r>
              <a:rPr sz="1350" spc="-1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B3B3B"/>
                </a:solidFill>
                <a:latin typeface="Calibri"/>
                <a:cs typeface="Calibri"/>
              </a:rPr>
              <a:t>de</a:t>
            </a:r>
            <a:r>
              <a:rPr sz="1350" spc="-4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424242"/>
                </a:solidFill>
                <a:latin typeface="Calibri"/>
                <a:cs typeface="Calibri"/>
              </a:rPr>
              <a:t>2021</a:t>
            </a:r>
            <a:r>
              <a:rPr sz="1350" spc="4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B4B4B"/>
                </a:solidFill>
                <a:latin typeface="Calibri"/>
                <a:cs typeface="Calibri"/>
              </a:rPr>
              <a:t>e</a:t>
            </a:r>
            <a:r>
              <a:rPr sz="1350" spc="-50" dirty="0">
                <a:solidFill>
                  <a:srgbClr val="4B4B4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A3A3A"/>
                </a:solidFill>
                <a:latin typeface="Calibri"/>
                <a:cs typeface="Calibri"/>
              </a:rPr>
              <a:t>n°</a:t>
            </a:r>
            <a:r>
              <a:rPr sz="1350"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350" spc="-25" dirty="0">
                <a:solidFill>
                  <a:srgbClr val="3D3D3D"/>
                </a:solidFill>
                <a:latin typeface="Calibri"/>
                <a:cs typeface="Calibri"/>
              </a:rPr>
              <a:t>2.472,</a:t>
            </a:r>
            <a:r>
              <a:rPr sz="1350" spc="1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24242"/>
                </a:solidFill>
                <a:latin typeface="Calibri"/>
                <a:cs typeface="Calibri"/>
              </a:rPr>
              <a:t>de</a:t>
            </a:r>
            <a:r>
              <a:rPr sz="1350" spc="-40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24242"/>
                </a:solidFill>
                <a:latin typeface="Calibri"/>
                <a:cs typeface="Calibri"/>
              </a:rPr>
              <a:t>28</a:t>
            </a:r>
            <a:r>
              <a:rPr sz="1350" spc="-15" dirty="0">
                <a:solidFill>
                  <a:srgbClr val="424242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424242"/>
                </a:solidFill>
                <a:latin typeface="Calibri"/>
                <a:cs typeface="Calibri"/>
              </a:rPr>
              <a:t>de </a:t>
            </a:r>
            <a:r>
              <a:rPr sz="1350" spc="-75" dirty="0">
                <a:solidFill>
                  <a:srgbClr val="2F2F2F"/>
                </a:solidFill>
                <a:latin typeface="Calibri"/>
                <a:cs typeface="Calibri"/>
              </a:rPr>
              <a:t>setembro</a:t>
            </a:r>
            <a:r>
              <a:rPr sz="1350" spc="2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444444"/>
                </a:solidFill>
                <a:latin typeface="Calibri"/>
                <a:cs typeface="Calibri"/>
              </a:rPr>
              <a:t>de</a:t>
            </a:r>
            <a:r>
              <a:rPr sz="1350" spc="-40" dirty="0">
                <a:solidFill>
                  <a:srgbClr val="444444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13131"/>
                </a:solidFill>
                <a:latin typeface="Calibri"/>
                <a:cs typeface="Calibri"/>
              </a:rPr>
              <a:t>2021.</a:t>
            </a:r>
            <a:endParaRPr sz="1350">
              <a:latin typeface="Calibri"/>
              <a:cs typeface="Calibri"/>
            </a:endParaRPr>
          </a:p>
          <a:p>
            <a:pPr marL="60325">
              <a:lnSpc>
                <a:spcPct val="100000"/>
              </a:lnSpc>
              <a:spcBef>
                <a:spcPts val="470"/>
              </a:spcBef>
            </a:pPr>
            <a:r>
              <a:rPr sz="1350" spc="-55" dirty="0">
                <a:solidFill>
                  <a:srgbClr val="3A3A3A"/>
                </a:solidFill>
                <a:latin typeface="Calibri"/>
                <a:cs typeface="Calibri"/>
              </a:rPr>
              <a:t>Sendo</a:t>
            </a:r>
            <a:r>
              <a:rPr sz="135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assim,</a:t>
            </a:r>
            <a:r>
              <a:rPr sz="1350" spc="-25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75" dirty="0">
                <a:solidFill>
                  <a:srgbClr val="3B3B3B"/>
                </a:solidFill>
                <a:latin typeface="Calibri"/>
                <a:cs typeface="Calibri"/>
              </a:rPr>
              <a:t>colocamo-</a:t>
            </a:r>
            <a:r>
              <a:rPr sz="1350" spc="-25" dirty="0">
                <a:solidFill>
                  <a:srgbClr val="3B3B3B"/>
                </a:solidFill>
                <a:latin typeface="Calibri"/>
                <a:cs typeface="Calibri"/>
              </a:rPr>
              <a:t>nos</a:t>
            </a:r>
            <a:r>
              <a:rPr sz="1350" spc="75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spc="50" dirty="0">
                <a:solidFill>
                  <a:srgbClr val="484848"/>
                </a:solidFill>
                <a:latin typeface="Calibri"/>
                <a:cs typeface="Calibri"/>
              </a:rPr>
              <a:t>à</a:t>
            </a:r>
            <a:r>
              <a:rPr sz="1350" spc="-75" dirty="0">
                <a:solidFill>
                  <a:srgbClr val="484848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313131"/>
                </a:solidFill>
                <a:latin typeface="Calibri"/>
                <a:cs typeface="Calibri"/>
              </a:rPr>
              <a:t>disposição</a:t>
            </a:r>
            <a:r>
              <a:rPr sz="1350" spc="80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350" spc="-40" dirty="0">
                <a:solidFill>
                  <a:srgbClr val="3F3F3F"/>
                </a:solidFill>
                <a:latin typeface="Calibri"/>
                <a:cs typeface="Calibri"/>
              </a:rPr>
              <a:t>para</a:t>
            </a:r>
            <a:r>
              <a:rPr sz="1350" spc="-15" dirty="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282828"/>
                </a:solidFill>
                <a:latin typeface="Calibri"/>
                <a:cs typeface="Calibri"/>
              </a:rPr>
              <a:t>eventuais</a:t>
            </a:r>
            <a:r>
              <a:rPr sz="1350" spc="25" dirty="0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sz="1350" spc="-65" dirty="0">
                <a:solidFill>
                  <a:srgbClr val="3B3B3B"/>
                </a:solidFill>
                <a:latin typeface="Calibri"/>
                <a:cs typeface="Calibri"/>
              </a:rPr>
              <a:t>questionamentos</a:t>
            </a:r>
            <a:r>
              <a:rPr sz="1350" spc="-3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spc="-45" dirty="0">
                <a:solidFill>
                  <a:srgbClr val="363636"/>
                </a:solidFill>
                <a:latin typeface="Calibri"/>
                <a:cs typeface="Calibri"/>
              </a:rPr>
              <a:t>que</a:t>
            </a:r>
            <a:r>
              <a:rPr sz="1350" spc="-2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D3D3D"/>
                </a:solidFill>
                <a:latin typeface="Calibri"/>
                <a:cs typeface="Calibri"/>
              </a:rPr>
              <a:t>possam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300" spc="-10" dirty="0">
                <a:solidFill>
                  <a:srgbClr val="383838"/>
                </a:solidFill>
                <a:latin typeface="Calibri"/>
                <a:cs typeface="Calibri"/>
              </a:rPr>
              <a:t>persistir.</a:t>
            </a:r>
            <a:endParaRPr sz="13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75"/>
              </a:spcBef>
            </a:pPr>
            <a:endParaRPr sz="1300">
              <a:latin typeface="Calibri"/>
              <a:cs typeface="Calibri"/>
            </a:endParaRPr>
          </a:p>
          <a:p>
            <a:pPr marL="56515">
              <a:lnSpc>
                <a:spcPct val="100000"/>
              </a:lnSpc>
            </a:pPr>
            <a:r>
              <a:rPr sz="1350" dirty="0">
                <a:solidFill>
                  <a:srgbClr val="3B3B3B"/>
                </a:solidFill>
                <a:latin typeface="Calibri"/>
                <a:cs typeface="Calibri"/>
              </a:rPr>
              <a:t>Fabiana</a:t>
            </a:r>
            <a:r>
              <a:rPr sz="1350" spc="17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343434"/>
                </a:solidFill>
                <a:latin typeface="Calibri"/>
                <a:cs typeface="Calibri"/>
              </a:rPr>
              <a:t>Aparecida</a:t>
            </a:r>
            <a:r>
              <a:rPr sz="1350" spc="270" dirty="0">
                <a:solidFill>
                  <a:srgbClr val="343434"/>
                </a:solidFill>
                <a:latin typeface="Calibri"/>
                <a:cs typeface="Calibri"/>
              </a:rPr>
              <a:t> </a:t>
            </a:r>
            <a:r>
              <a:rPr sz="1350" spc="60" dirty="0">
                <a:solidFill>
                  <a:srgbClr val="383838"/>
                </a:solidFill>
                <a:latin typeface="Calibri"/>
                <a:cs typeface="Calibri"/>
              </a:rPr>
              <a:t>Silva</a:t>
            </a:r>
            <a:r>
              <a:rPr sz="1350" spc="170" dirty="0">
                <a:solidFill>
                  <a:srgbClr val="383838"/>
                </a:solidFill>
                <a:latin typeface="Calibri"/>
                <a:cs typeface="Calibri"/>
              </a:rPr>
              <a:t> </a:t>
            </a:r>
            <a:r>
              <a:rPr sz="1350" spc="45" dirty="0">
                <a:solidFill>
                  <a:srgbClr val="3F3F3F"/>
                </a:solidFill>
                <a:latin typeface="Calibri"/>
                <a:cs typeface="Calibri"/>
              </a:rPr>
              <a:t>Lima</a:t>
            </a:r>
            <a:endParaRPr sz="1350">
              <a:latin typeface="Calibri"/>
              <a:cs typeface="Calibri"/>
            </a:endParaRPr>
          </a:p>
          <a:p>
            <a:pPr marL="59055">
              <a:lnSpc>
                <a:spcPct val="100000"/>
              </a:lnSpc>
              <a:spcBef>
                <a:spcPts val="555"/>
              </a:spcBef>
            </a:pPr>
            <a:r>
              <a:rPr sz="1300" spc="-10" dirty="0">
                <a:solidFill>
                  <a:srgbClr val="313131"/>
                </a:solidFill>
                <a:latin typeface="Calibri"/>
                <a:cs typeface="Calibri"/>
              </a:rPr>
              <a:t>Gerente</a:t>
            </a:r>
            <a:endParaRPr sz="1300">
              <a:latin typeface="Calibri"/>
              <a:cs typeface="Calibri"/>
            </a:endParaRPr>
          </a:p>
          <a:p>
            <a:pPr marL="57785">
              <a:lnSpc>
                <a:spcPct val="100000"/>
              </a:lnSpc>
              <a:spcBef>
                <a:spcPts val="540"/>
              </a:spcBef>
            </a:pPr>
            <a:r>
              <a:rPr sz="1250" spc="-25" dirty="0">
                <a:solidFill>
                  <a:srgbClr val="313131"/>
                </a:solidFill>
                <a:latin typeface="Calibri"/>
                <a:cs typeface="Calibri"/>
              </a:rPr>
              <a:t>Departamento</a:t>
            </a:r>
            <a:r>
              <a:rPr sz="1250" spc="9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250" spc="-10" dirty="0">
                <a:solidFill>
                  <a:srgbClr val="3D3D3D"/>
                </a:solidFill>
                <a:latin typeface="Calibri"/>
                <a:cs typeface="Calibri"/>
              </a:rPr>
              <a:t>Controle</a:t>
            </a:r>
            <a:r>
              <a:rPr sz="1250" spc="50" dirty="0">
                <a:solidFill>
                  <a:srgbClr val="3D3D3D"/>
                </a:solidFill>
                <a:latin typeface="Calibri"/>
                <a:cs typeface="Calibri"/>
              </a:rPr>
              <a:t> </a:t>
            </a:r>
            <a:r>
              <a:rPr sz="1250" dirty="0">
                <a:solidFill>
                  <a:srgbClr val="363636"/>
                </a:solidFill>
                <a:latin typeface="Calibri"/>
                <a:cs typeface="Calibri"/>
              </a:rPr>
              <a:t>de</a:t>
            </a:r>
            <a:r>
              <a:rPr sz="1250" spc="2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250" spc="-20" dirty="0">
                <a:solidFill>
                  <a:srgbClr val="313131"/>
                </a:solidFill>
                <a:latin typeface="Calibri"/>
                <a:cs typeface="Calibri"/>
              </a:rPr>
              <a:t>Qualidade</a:t>
            </a:r>
            <a:r>
              <a:rPr sz="1250" spc="-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250" spc="-355" dirty="0">
                <a:solidFill>
                  <a:srgbClr val="464646"/>
                </a:solidFill>
                <a:latin typeface="Calibri"/>
                <a:cs typeface="Calibri"/>
              </a:rPr>
              <a:t>—</a:t>
            </a:r>
            <a:r>
              <a:rPr sz="1250" spc="-5" dirty="0">
                <a:solidFill>
                  <a:srgbClr val="464646"/>
                </a:solidFill>
                <a:latin typeface="Calibri"/>
                <a:cs typeface="Calibri"/>
              </a:rPr>
              <a:t> </a:t>
            </a:r>
            <a:r>
              <a:rPr sz="1250" spc="-25" dirty="0">
                <a:solidFill>
                  <a:srgbClr val="414141"/>
                </a:solidFill>
                <a:latin typeface="Calibri"/>
                <a:cs typeface="Calibri"/>
              </a:rPr>
              <a:t>OAQ</a:t>
            </a:r>
            <a:endParaRPr sz="12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250">
              <a:latin typeface="Calibri"/>
              <a:cs typeface="Calibri"/>
            </a:endParaRPr>
          </a:p>
          <a:p>
            <a:pPr marL="56515">
              <a:lnSpc>
                <a:spcPct val="100000"/>
              </a:lnSpc>
            </a:pPr>
            <a:r>
              <a:rPr sz="1350" spc="65" dirty="0">
                <a:solidFill>
                  <a:srgbClr val="414141"/>
                </a:solidFill>
                <a:latin typeface="Calibri"/>
                <a:cs typeface="Calibri"/>
              </a:rPr>
              <a:t>Katia</a:t>
            </a:r>
            <a:r>
              <a:rPr sz="1350" spc="40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350" spc="55" dirty="0">
                <a:solidFill>
                  <a:srgbClr val="313131"/>
                </a:solidFill>
                <a:latin typeface="Calibri"/>
                <a:cs typeface="Calibri"/>
              </a:rPr>
              <a:t>Regina</a:t>
            </a:r>
            <a:r>
              <a:rPr sz="1350" spc="105" dirty="0">
                <a:solidFill>
                  <a:srgbClr val="313131"/>
                </a:solidFill>
                <a:latin typeface="Calibri"/>
                <a:cs typeface="Calibri"/>
              </a:rPr>
              <a:t> </a:t>
            </a:r>
            <a:r>
              <a:rPr sz="1350" dirty="0">
                <a:solidFill>
                  <a:srgbClr val="2D2D2D"/>
                </a:solidFill>
                <a:latin typeface="Calibri"/>
                <a:cs typeface="Calibri"/>
              </a:rPr>
              <a:t>Hasmann</a:t>
            </a:r>
            <a:r>
              <a:rPr sz="1350" spc="185" dirty="0">
                <a:solidFill>
                  <a:srgbClr val="2D2D2D"/>
                </a:solidFill>
                <a:latin typeface="Calibri"/>
                <a:cs typeface="Calibri"/>
              </a:rPr>
              <a:t> </a:t>
            </a:r>
            <a:r>
              <a:rPr sz="1350" spc="-10" dirty="0">
                <a:solidFill>
                  <a:srgbClr val="363636"/>
                </a:solidFill>
                <a:latin typeface="Calibri"/>
                <a:cs typeface="Calibri"/>
              </a:rPr>
              <a:t>Oliveira</a:t>
            </a:r>
            <a:endParaRPr sz="1350">
              <a:latin typeface="Calibri"/>
              <a:cs typeface="Calibri"/>
            </a:endParaRPr>
          </a:p>
          <a:p>
            <a:pPr marL="58419">
              <a:lnSpc>
                <a:spcPct val="100000"/>
              </a:lnSpc>
              <a:spcBef>
                <a:spcPts val="405"/>
              </a:spcBef>
            </a:pPr>
            <a:r>
              <a:rPr sz="1450" spc="-10" dirty="0">
                <a:solidFill>
                  <a:srgbClr val="363636"/>
                </a:solidFill>
                <a:latin typeface="Calibri"/>
                <a:cs typeface="Calibri"/>
              </a:rPr>
              <a:t>Gerente</a:t>
            </a:r>
            <a:endParaRPr sz="1450">
              <a:latin typeface="Calibri"/>
              <a:cs typeface="Calibri"/>
            </a:endParaRPr>
          </a:p>
          <a:p>
            <a:pPr marL="55244">
              <a:lnSpc>
                <a:spcPct val="100000"/>
              </a:lnSpc>
              <a:spcBef>
                <a:spcPts val="345"/>
              </a:spcBef>
            </a:pPr>
            <a:r>
              <a:rPr sz="1450" spc="-125" dirty="0">
                <a:solidFill>
                  <a:srgbClr val="3B3B3B"/>
                </a:solidFill>
                <a:latin typeface="Calibri"/>
                <a:cs typeface="Calibri"/>
              </a:rPr>
              <a:t>Departamento</a:t>
            </a:r>
            <a:r>
              <a:rPr sz="1450" spc="200" dirty="0">
                <a:solidFill>
                  <a:srgbClr val="3B3B3B"/>
                </a:solidFill>
                <a:latin typeface="Calibri"/>
                <a:cs typeface="Calibri"/>
              </a:rPr>
              <a:t> </a:t>
            </a:r>
            <a:r>
              <a:rPr sz="1450" spc="-125" dirty="0">
                <a:solidFill>
                  <a:srgbClr val="414141"/>
                </a:solidFill>
                <a:latin typeface="Calibri"/>
                <a:cs typeface="Calibri"/>
              </a:rPr>
              <a:t>Tratamento</a:t>
            </a:r>
            <a:r>
              <a:rPr sz="1450" spc="114" dirty="0">
                <a:solidFill>
                  <a:srgbClr val="414141"/>
                </a:solidFill>
                <a:latin typeface="Calibri"/>
                <a:cs typeface="Calibri"/>
              </a:rPr>
              <a:t> </a:t>
            </a:r>
            <a:r>
              <a:rPr sz="1450" spc="-140" dirty="0">
                <a:solidFill>
                  <a:srgbClr val="3A3A3A"/>
                </a:solidFill>
                <a:latin typeface="Calibri"/>
                <a:cs typeface="Calibri"/>
              </a:rPr>
              <a:t>Metropolitana</a:t>
            </a:r>
            <a:r>
              <a:rPr sz="1450" spc="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450" spc="-565" dirty="0">
                <a:solidFill>
                  <a:srgbClr val="363636"/>
                </a:solidFill>
                <a:latin typeface="Calibri"/>
                <a:cs typeface="Calibri"/>
              </a:rPr>
              <a:t>—</a:t>
            </a:r>
            <a:r>
              <a:rPr sz="1450" dirty="0">
                <a:solidFill>
                  <a:srgbClr val="363636"/>
                </a:solidFill>
                <a:latin typeface="Calibri"/>
                <a:cs typeface="Calibri"/>
              </a:rPr>
              <a:t> </a:t>
            </a:r>
            <a:r>
              <a:rPr sz="1450" spc="-25" dirty="0">
                <a:solidFill>
                  <a:srgbClr val="444444"/>
                </a:solidFill>
                <a:latin typeface="Calibri"/>
                <a:cs typeface="Calibri"/>
              </a:rPr>
              <a:t>OAT</a:t>
            </a:r>
            <a:endParaRPr sz="1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00476" y="855409"/>
            <a:ext cx="667736" cy="66328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5486" y="841686"/>
            <a:ext cx="699750" cy="70445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6461" y="907005"/>
            <a:ext cx="5965825" cy="16567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4080" marR="2232660" algn="ctr">
              <a:lnSpc>
                <a:spcPct val="111800"/>
              </a:lnSpc>
              <a:spcBef>
                <a:spcPts val="100"/>
              </a:spcBef>
            </a:pPr>
            <a:r>
              <a:rPr sz="1450" spc="-65" dirty="0">
                <a:solidFill>
                  <a:srgbClr val="363636"/>
                </a:solidFill>
                <a:latin typeface="Arial MT"/>
                <a:cs typeface="Arial MT"/>
              </a:rPr>
              <a:t>VERIFICAÇÃO</a:t>
            </a:r>
            <a:r>
              <a:rPr sz="1450" spc="-1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450" spc="-75" dirty="0">
                <a:solidFill>
                  <a:srgbClr val="313131"/>
                </a:solidFill>
                <a:latin typeface="Arial MT"/>
                <a:cs typeface="Arial MT"/>
              </a:rPr>
              <a:t>DAS </a:t>
            </a:r>
            <a:r>
              <a:rPr sz="1450" spc="-10" dirty="0">
                <a:solidFill>
                  <a:srgbClr val="343434"/>
                </a:solidFill>
                <a:latin typeface="Arial MT"/>
                <a:cs typeface="Arial MT"/>
              </a:rPr>
              <a:t>ASSINATURAS</a:t>
            </a: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Arial MT"/>
              <a:cs typeface="Arial MT"/>
            </a:endParaRPr>
          </a:p>
          <a:p>
            <a:pPr marR="67945" algn="ctr">
              <a:lnSpc>
                <a:spcPct val="100000"/>
              </a:lnSpc>
            </a:pPr>
            <a:r>
              <a:rPr sz="1300" spc="-10" dirty="0">
                <a:solidFill>
                  <a:srgbClr val="363636"/>
                </a:solidFill>
                <a:latin typeface="Arial MT"/>
                <a:cs typeface="Arial MT"/>
              </a:rPr>
              <a:t>Código</a:t>
            </a:r>
            <a:r>
              <a:rPr sz="1300" spc="-2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300" dirty="0">
                <a:solidFill>
                  <a:srgbClr val="3F3F3F"/>
                </a:solidFill>
                <a:latin typeface="Arial MT"/>
                <a:cs typeface="Arial MT"/>
              </a:rPr>
              <a:t>para</a:t>
            </a:r>
            <a:r>
              <a:rPr sz="1300" spc="-1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00" spc="-25" dirty="0">
                <a:solidFill>
                  <a:srgbClr val="2F2F2F"/>
                </a:solidFill>
                <a:latin typeface="Arial MT"/>
                <a:cs typeface="Arial MT"/>
              </a:rPr>
              <a:t>verificação:</a:t>
            </a:r>
            <a:r>
              <a:rPr sz="1300" spc="75" dirty="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sz="1300" spc="-35" dirty="0">
                <a:solidFill>
                  <a:srgbClr val="2D2D2D"/>
                </a:solidFill>
                <a:latin typeface="Arial MT"/>
                <a:cs typeface="Arial MT"/>
              </a:rPr>
              <a:t>F0CC-DF5D-3EC1-</a:t>
            </a:r>
            <a:r>
              <a:rPr sz="1300" spc="-20" dirty="0">
                <a:solidFill>
                  <a:srgbClr val="2D2D2D"/>
                </a:solidFill>
                <a:latin typeface="Arial MT"/>
                <a:cs typeface="Arial MT"/>
              </a:rPr>
              <a:t>D21F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75"/>
              </a:spcBef>
            </a:pPr>
            <a:endParaRPr sz="13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3F3F3F"/>
                </a:solidFill>
                <a:latin typeface="Arial MT"/>
                <a:cs typeface="Arial MT"/>
              </a:rPr>
              <a:t>Este</a:t>
            </a:r>
            <a:r>
              <a:rPr sz="1200" spc="-4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00" spc="-30" dirty="0">
                <a:solidFill>
                  <a:srgbClr val="3A3A3A"/>
                </a:solidFill>
                <a:latin typeface="Arial MT"/>
                <a:cs typeface="Arial MT"/>
              </a:rPr>
              <a:t>documento</a:t>
            </a:r>
            <a:r>
              <a:rPr sz="1200" spc="30" dirty="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3F3F3F"/>
                </a:solidFill>
                <a:latin typeface="Arial MT"/>
                <a:cs typeface="Arial MT"/>
              </a:rPr>
              <a:t>foi</a:t>
            </a:r>
            <a:r>
              <a:rPr sz="1200" spc="-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383838"/>
                </a:solidFill>
                <a:latin typeface="Arial MT"/>
                <a:cs typeface="Arial MT"/>
              </a:rPr>
              <a:t>assinado</a:t>
            </a:r>
            <a:r>
              <a:rPr sz="1200" spc="-10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00" spc="-25" dirty="0">
                <a:solidFill>
                  <a:srgbClr val="2B2B2B"/>
                </a:solidFill>
                <a:latin typeface="Arial MT"/>
                <a:cs typeface="Arial MT"/>
              </a:rPr>
              <a:t>digitalmente</a:t>
            </a:r>
            <a:r>
              <a:rPr sz="1200" spc="30" dirty="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2B2B2B"/>
                </a:solidFill>
                <a:latin typeface="Arial MT"/>
                <a:cs typeface="Arial MT"/>
              </a:rPr>
              <a:t>pelos</a:t>
            </a:r>
            <a:r>
              <a:rPr sz="1200" spc="-30" dirty="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383838"/>
                </a:solidFill>
                <a:latin typeface="Arial MT"/>
                <a:cs typeface="Arial MT"/>
              </a:rPr>
              <a:t>seguintes</a:t>
            </a:r>
            <a:r>
              <a:rPr sz="1200" spc="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1200" spc="-20" dirty="0">
                <a:solidFill>
                  <a:srgbClr val="363636"/>
                </a:solidFill>
                <a:latin typeface="Arial MT"/>
                <a:cs typeface="Arial MT"/>
              </a:rPr>
              <a:t>signatários</a:t>
            </a:r>
            <a:r>
              <a:rPr sz="1200" spc="-4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1200" dirty="0">
                <a:solidFill>
                  <a:srgbClr val="494949"/>
                </a:solidFill>
                <a:latin typeface="Arial MT"/>
                <a:cs typeface="Arial MT"/>
              </a:rPr>
              <a:t>nas</a:t>
            </a:r>
            <a:r>
              <a:rPr sz="1200" spc="-55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414141"/>
                </a:solidFill>
                <a:latin typeface="Arial MT"/>
                <a:cs typeface="Arial MT"/>
              </a:rPr>
              <a:t>datas</a:t>
            </a:r>
            <a:r>
              <a:rPr sz="1200" spc="-2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200" spc="-10" dirty="0">
                <a:solidFill>
                  <a:srgbClr val="3D3D3D"/>
                </a:solidFill>
                <a:latin typeface="Arial MT"/>
                <a:cs typeface="Arial MT"/>
              </a:rPr>
              <a:t>indicadas: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8069" y="2922274"/>
            <a:ext cx="5149850" cy="454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sz="950" spc="-25" dirty="0">
                <a:solidFill>
                  <a:srgbClr val="414141"/>
                </a:solidFill>
                <a:latin typeface="Arial MT"/>
                <a:cs typeface="Arial MT"/>
              </a:rPr>
              <a:t>FABIANA</a:t>
            </a:r>
            <a:r>
              <a:rPr sz="950" spc="4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950" spc="-30" dirty="0">
                <a:solidFill>
                  <a:srgbClr val="424242"/>
                </a:solidFill>
                <a:latin typeface="Arial MT"/>
                <a:cs typeface="Arial MT"/>
              </a:rPr>
              <a:t>APARECIDA</a:t>
            </a:r>
            <a:r>
              <a:rPr sz="950" spc="4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363636"/>
                </a:solidFill>
                <a:latin typeface="Arial MT"/>
                <a:cs typeface="Arial MT"/>
              </a:rPr>
              <a:t>SILVA</a:t>
            </a:r>
            <a:r>
              <a:rPr sz="950" spc="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24242"/>
                </a:solidFill>
                <a:latin typeface="Arial MT"/>
                <a:cs typeface="Arial MT"/>
              </a:rPr>
              <a:t>LIMA</a:t>
            </a:r>
            <a:r>
              <a:rPr sz="950" spc="1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363636"/>
                </a:solidFill>
                <a:latin typeface="Arial MT"/>
                <a:cs typeface="Arial MT"/>
              </a:rPr>
              <a:t>(CPF</a:t>
            </a:r>
            <a:r>
              <a:rPr sz="950" spc="-4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950" spc="-30" dirty="0">
                <a:solidFill>
                  <a:srgbClr val="343434"/>
                </a:solidFill>
                <a:latin typeface="Arial MT"/>
                <a:cs typeface="Arial MT"/>
              </a:rPr>
              <a:t>178.XXX.XXX-</a:t>
            </a:r>
            <a:r>
              <a:rPr sz="950" dirty="0">
                <a:solidFill>
                  <a:srgbClr val="343434"/>
                </a:solidFill>
                <a:latin typeface="Arial MT"/>
                <a:cs typeface="Arial MT"/>
              </a:rPr>
              <a:t>09)</a:t>
            </a:r>
            <a:r>
              <a:rPr sz="950" spc="-40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464646"/>
                </a:solidFill>
                <a:latin typeface="Arial MT"/>
                <a:cs typeface="Arial MT"/>
              </a:rPr>
              <a:t>em</a:t>
            </a:r>
            <a:r>
              <a:rPr sz="950" spc="-15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950" spc="-20" dirty="0">
                <a:solidFill>
                  <a:srgbClr val="363636"/>
                </a:solidFill>
                <a:latin typeface="Arial MT"/>
                <a:cs typeface="Arial MT"/>
              </a:rPr>
              <a:t>08/05/2025</a:t>
            </a:r>
            <a:r>
              <a:rPr sz="950" spc="35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84848"/>
                </a:solidFill>
                <a:latin typeface="Arial MT"/>
                <a:cs typeface="Arial MT"/>
              </a:rPr>
              <a:t>17:35:26</a:t>
            </a:r>
            <a:r>
              <a:rPr sz="950" spc="50" dirty="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sz="950" spc="-35" dirty="0">
                <a:solidFill>
                  <a:srgbClr val="494949"/>
                </a:solidFill>
                <a:latin typeface="Arial MT"/>
                <a:cs typeface="Arial MT"/>
              </a:rPr>
              <a:t>GMT-</a:t>
            </a:r>
            <a:r>
              <a:rPr sz="950" spc="-10" dirty="0">
                <a:solidFill>
                  <a:srgbClr val="494949"/>
                </a:solidFill>
                <a:latin typeface="Arial MT"/>
                <a:cs typeface="Arial MT"/>
              </a:rPr>
              <a:t>03:00</a:t>
            </a:r>
            <a:endParaRPr sz="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800" spc="-45" dirty="0">
                <a:solidFill>
                  <a:srgbClr val="424242"/>
                </a:solidFill>
                <a:latin typeface="Arial MT"/>
                <a:cs typeface="Arial MT"/>
              </a:rPr>
              <a:t>Emitido</a:t>
            </a:r>
            <a:r>
              <a:rPr sz="800" spc="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800" spc="-30" dirty="0">
                <a:solidFill>
                  <a:srgbClr val="3B3B3B"/>
                </a:solidFill>
                <a:latin typeface="Arial MT"/>
                <a:cs typeface="Arial MT"/>
              </a:rPr>
              <a:t>por:</a:t>
            </a:r>
            <a:r>
              <a:rPr sz="800" spc="35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800" spc="-35" dirty="0">
                <a:solidFill>
                  <a:srgbClr val="494949"/>
                </a:solidFill>
                <a:latin typeface="Arial MT"/>
                <a:cs typeface="Arial MT"/>
              </a:rPr>
              <a:t>Sul-Autoridade</a:t>
            </a:r>
            <a:r>
              <a:rPr sz="800" spc="-30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800" spc="-55" dirty="0">
                <a:solidFill>
                  <a:srgbClr val="4F4F4F"/>
                </a:solidFill>
                <a:latin typeface="Arial MT"/>
                <a:cs typeface="Arial MT"/>
              </a:rPr>
              <a:t>Cerúficadora</a:t>
            </a:r>
            <a:r>
              <a:rPr sz="800" spc="100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00" spc="-55" dirty="0">
                <a:solidFill>
                  <a:srgbClr val="4B4B4B"/>
                </a:solidFill>
                <a:latin typeface="Arial MT"/>
                <a:cs typeface="Arial MT"/>
              </a:rPr>
              <a:t>1</a:t>
            </a:r>
            <a:r>
              <a:rPr sz="800" spc="-55" dirty="0">
                <a:solidFill>
                  <a:srgbClr val="565656"/>
                </a:solidFill>
                <a:latin typeface="Arial MT"/>
                <a:cs typeface="Arial MT"/>
              </a:rPr>
              <a:t>Doc</a:t>
            </a:r>
            <a:r>
              <a:rPr sz="800" spc="-25" dirty="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sz="800" spc="-50" dirty="0">
                <a:solidFill>
                  <a:srgbClr val="313131"/>
                </a:solidFill>
                <a:latin typeface="Arial MT"/>
                <a:cs typeface="Arial MT"/>
              </a:rPr>
              <a:t>(Aseinatura</a:t>
            </a:r>
            <a:r>
              <a:rPr sz="800" spc="70" dirty="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sz="800" spc="-10" dirty="0">
                <a:solidFill>
                  <a:srgbClr val="5D5D5D"/>
                </a:solidFill>
                <a:latin typeface="Arial MT"/>
                <a:cs typeface="Arial MT"/>
              </a:rPr>
              <a:t>1</a:t>
            </a:r>
            <a:r>
              <a:rPr sz="800" spc="-10" dirty="0">
                <a:solidFill>
                  <a:srgbClr val="444444"/>
                </a:solidFill>
                <a:latin typeface="Arial MT"/>
                <a:cs typeface="Arial MT"/>
              </a:rPr>
              <a:t>Doc)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0083" y="3795981"/>
            <a:ext cx="194310" cy="170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spc="-20" dirty="0">
                <a:solidFill>
                  <a:srgbClr val="59B156"/>
                </a:solidFill>
                <a:latin typeface="Arial MT"/>
                <a:cs typeface="Arial MT"/>
              </a:rPr>
              <a:t>•uf'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1843" y="3774963"/>
            <a:ext cx="5285105" cy="47752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950" spc="-20" dirty="0">
                <a:solidFill>
                  <a:srgbClr val="343434"/>
                </a:solidFill>
                <a:latin typeface="Arial MT"/>
                <a:cs typeface="Arial MT"/>
              </a:rPr>
              <a:t>KATIA</a:t>
            </a:r>
            <a:r>
              <a:rPr sz="950" spc="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950" spc="-25" dirty="0">
                <a:solidFill>
                  <a:srgbClr val="3F3F3F"/>
                </a:solidFill>
                <a:latin typeface="Arial MT"/>
                <a:cs typeface="Arial MT"/>
              </a:rPr>
              <a:t>REGINA</a:t>
            </a:r>
            <a:r>
              <a:rPr sz="950" spc="1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950" spc="-25" dirty="0">
                <a:solidFill>
                  <a:srgbClr val="414141"/>
                </a:solidFill>
                <a:latin typeface="Arial MT"/>
                <a:cs typeface="Arial MT"/>
              </a:rPr>
              <a:t>HASMANN</a:t>
            </a:r>
            <a:r>
              <a:rPr sz="950" spc="10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950" spc="-25" dirty="0">
                <a:solidFill>
                  <a:srgbClr val="383838"/>
                </a:solidFill>
                <a:latin typeface="Arial MT"/>
                <a:cs typeface="Arial MT"/>
              </a:rPr>
              <a:t>OLIVEIRA</a:t>
            </a:r>
            <a:r>
              <a:rPr sz="950" spc="45" dirty="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3F3F3F"/>
                </a:solidFill>
                <a:latin typeface="Arial MT"/>
                <a:cs typeface="Arial MT"/>
              </a:rPr>
              <a:t>(CPF</a:t>
            </a:r>
            <a:r>
              <a:rPr sz="950" spc="-2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950" spc="-30" dirty="0">
                <a:solidFill>
                  <a:srgbClr val="3B3B3B"/>
                </a:solidFill>
                <a:latin typeface="Arial MT"/>
                <a:cs typeface="Arial MT"/>
              </a:rPr>
              <a:t>183.XXX.XXX-</a:t>
            </a:r>
            <a:r>
              <a:rPr sz="950" dirty="0">
                <a:solidFill>
                  <a:srgbClr val="3B3B3B"/>
                </a:solidFill>
                <a:latin typeface="Arial MT"/>
                <a:cs typeface="Arial MT"/>
              </a:rPr>
              <a:t>40)</a:t>
            </a:r>
            <a:r>
              <a:rPr sz="950" spc="-5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950" dirty="0">
                <a:solidFill>
                  <a:srgbClr val="565656"/>
                </a:solidFill>
                <a:latin typeface="Arial MT"/>
                <a:cs typeface="Arial MT"/>
              </a:rPr>
              <a:t>em</a:t>
            </a:r>
            <a:r>
              <a:rPr sz="950" spc="-50" dirty="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424242"/>
                </a:solidFill>
                <a:latin typeface="Arial MT"/>
                <a:cs typeface="Arial MT"/>
              </a:rPr>
              <a:t>08/05/2025</a:t>
            </a:r>
            <a:r>
              <a:rPr sz="950" spc="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950" spc="-10" dirty="0">
                <a:solidFill>
                  <a:srgbClr val="363636"/>
                </a:solidFill>
                <a:latin typeface="Arial MT"/>
                <a:cs typeface="Arial MT"/>
              </a:rPr>
              <a:t>19:51:09</a:t>
            </a:r>
            <a:r>
              <a:rPr sz="950" spc="10" dirty="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sz="950" spc="-30" dirty="0">
                <a:solidFill>
                  <a:srgbClr val="505050"/>
                </a:solidFill>
                <a:latin typeface="Arial MT"/>
                <a:cs typeface="Arial MT"/>
              </a:rPr>
              <a:t>GMT-</a:t>
            </a:r>
            <a:r>
              <a:rPr sz="950" spc="-10" dirty="0">
                <a:solidFill>
                  <a:srgbClr val="505050"/>
                </a:solidFill>
                <a:latin typeface="Arial MT"/>
                <a:cs typeface="Arial MT"/>
              </a:rPr>
              <a:t>03:00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850" spc="-75" dirty="0">
                <a:solidFill>
                  <a:srgbClr val="424242"/>
                </a:solidFill>
                <a:latin typeface="Arial MT"/>
                <a:cs typeface="Arial MT"/>
              </a:rPr>
              <a:t>Papel:</a:t>
            </a:r>
            <a:r>
              <a:rPr sz="850" spc="-20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850" spc="-20" dirty="0">
                <a:solidFill>
                  <a:srgbClr val="333333"/>
                </a:solidFill>
                <a:latin typeface="Arial MT"/>
                <a:cs typeface="Arial MT"/>
              </a:rPr>
              <a:t>Parte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850" spc="-75" dirty="0">
                <a:solidFill>
                  <a:srgbClr val="484848"/>
                </a:solidFill>
                <a:latin typeface="Arial MT"/>
                <a:cs typeface="Arial MT"/>
              </a:rPr>
              <a:t>Emitido</a:t>
            </a:r>
            <a:r>
              <a:rPr sz="850" spc="15" dirty="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sz="850" spc="-60" dirty="0">
                <a:solidFill>
                  <a:srgbClr val="4F4F4F"/>
                </a:solidFill>
                <a:latin typeface="Arial MT"/>
                <a:cs typeface="Arial MT"/>
              </a:rPr>
              <a:t>por:</a:t>
            </a:r>
            <a:r>
              <a:rPr sz="850" spc="20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850" spc="-80" dirty="0">
                <a:solidFill>
                  <a:srgbClr val="3F3F3F"/>
                </a:solidFill>
                <a:latin typeface="Arial MT"/>
                <a:cs typeface="Arial MT"/>
              </a:rPr>
              <a:t>Sub-</a:t>
            </a:r>
            <a:r>
              <a:rPr sz="850" spc="-75" dirty="0">
                <a:solidFill>
                  <a:srgbClr val="3F3F3F"/>
                </a:solidFill>
                <a:latin typeface="Arial MT"/>
                <a:cs typeface="Arial MT"/>
              </a:rPr>
              <a:t>Autoridade</a:t>
            </a:r>
            <a:r>
              <a:rPr sz="850" spc="-4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850" spc="-70" dirty="0">
                <a:solidFill>
                  <a:srgbClr val="444444"/>
                </a:solidFill>
                <a:latin typeface="Arial MT"/>
                <a:cs typeface="Arial MT"/>
              </a:rPr>
              <a:t>Cartificadora</a:t>
            </a:r>
            <a:r>
              <a:rPr sz="850" spc="5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850" spc="-90" dirty="0">
                <a:solidFill>
                  <a:srgbClr val="4B4B4B"/>
                </a:solidFill>
                <a:latin typeface="Arial MT"/>
                <a:cs typeface="Arial MT"/>
              </a:rPr>
              <a:t>1</a:t>
            </a:r>
            <a:r>
              <a:rPr sz="850" spc="-90" dirty="0">
                <a:solidFill>
                  <a:srgbClr val="444444"/>
                </a:solidFill>
                <a:latin typeface="Arial MT"/>
                <a:cs typeface="Arial MT"/>
              </a:rPr>
              <a:t>Doc</a:t>
            </a:r>
            <a:r>
              <a:rPr sz="850" spc="25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850" spc="-70" dirty="0">
                <a:solidFill>
                  <a:srgbClr val="424242"/>
                </a:solidFill>
                <a:latin typeface="Arial MT"/>
                <a:cs typeface="Arial MT"/>
              </a:rPr>
              <a:t>(Assinatura</a:t>
            </a:r>
            <a:r>
              <a:rPr sz="850" spc="75" dirty="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sz="850" spc="-10" dirty="0">
                <a:solidFill>
                  <a:srgbClr val="3D3D3D"/>
                </a:solidFill>
                <a:latin typeface="Arial MT"/>
                <a:cs typeface="Arial MT"/>
              </a:rPr>
              <a:t>1Doc)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0969" y="4995739"/>
            <a:ext cx="5681345" cy="703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300" spc="-135" dirty="0">
                <a:solidFill>
                  <a:srgbClr val="494949"/>
                </a:solidFill>
                <a:latin typeface="Arial MT"/>
                <a:cs typeface="Arial MT"/>
              </a:rPr>
              <a:t>Para</a:t>
            </a:r>
            <a:r>
              <a:rPr sz="1300" spc="55" dirty="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sz="1300" spc="-95" dirty="0">
                <a:solidFill>
                  <a:srgbClr val="414141"/>
                </a:solidFill>
                <a:latin typeface="Arial MT"/>
                <a:cs typeface="Arial MT"/>
              </a:rPr>
              <a:t>verificar</a:t>
            </a:r>
            <a:r>
              <a:rPr sz="1300" spc="65" dirty="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sz="1300" spc="-165" dirty="0">
                <a:solidFill>
                  <a:srgbClr val="484848"/>
                </a:solidFill>
                <a:latin typeface="Arial MT"/>
                <a:cs typeface="Arial MT"/>
              </a:rPr>
              <a:t>a</a:t>
            </a:r>
            <a:r>
              <a:rPr sz="1300" spc="15" dirty="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sz="1300" spc="-120" dirty="0">
                <a:solidFill>
                  <a:srgbClr val="3F3F3F"/>
                </a:solidFill>
                <a:latin typeface="Arial MT"/>
                <a:cs typeface="Arial MT"/>
              </a:rPr>
              <a:t>validade</a:t>
            </a:r>
            <a:r>
              <a:rPr sz="1300" spc="4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00" spc="-125" dirty="0">
                <a:solidFill>
                  <a:srgbClr val="464646"/>
                </a:solidFill>
                <a:latin typeface="Arial MT"/>
                <a:cs typeface="Arial MT"/>
              </a:rPr>
              <a:t>das</a:t>
            </a:r>
            <a:r>
              <a:rPr sz="1300" spc="-2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00" spc="-100" dirty="0">
                <a:solidFill>
                  <a:srgbClr val="343434"/>
                </a:solidFill>
                <a:latin typeface="Arial MT"/>
                <a:cs typeface="Arial MT"/>
              </a:rPr>
              <a:t>assinaturas,</a:t>
            </a:r>
            <a:r>
              <a:rPr sz="1300" spc="85" dirty="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sz="1300" spc="-135" dirty="0">
                <a:solidFill>
                  <a:srgbClr val="3F3F3F"/>
                </a:solidFill>
                <a:latin typeface="Arial MT"/>
                <a:cs typeface="Arial MT"/>
              </a:rPr>
              <a:t>acesse</a:t>
            </a:r>
            <a:r>
              <a:rPr sz="1300" spc="2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1300" spc="-125" dirty="0">
                <a:solidFill>
                  <a:srgbClr val="4F4F4F"/>
                </a:solidFill>
                <a:latin typeface="Arial MT"/>
                <a:cs typeface="Arial MT"/>
              </a:rPr>
              <a:t>a</a:t>
            </a:r>
            <a:r>
              <a:rPr sz="1300" spc="-45" dirty="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sz="1300" spc="-114" dirty="0">
                <a:solidFill>
                  <a:srgbClr val="444444"/>
                </a:solidFill>
                <a:latin typeface="Arial MT"/>
                <a:cs typeface="Arial MT"/>
              </a:rPr>
              <a:t>Central</a:t>
            </a:r>
            <a:r>
              <a:rPr sz="1300" spc="1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00" spc="-120" dirty="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sz="1300" dirty="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sz="1300" spc="-110" dirty="0">
                <a:solidFill>
                  <a:srgbClr val="464646"/>
                </a:solidFill>
                <a:latin typeface="Arial MT"/>
                <a:cs typeface="Arial MT"/>
              </a:rPr>
              <a:t>Verificação</a:t>
            </a:r>
            <a:r>
              <a:rPr sz="1300" spc="40" dirty="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sz="1300" spc="-110" dirty="0">
                <a:solidFill>
                  <a:srgbClr val="3B3B3B"/>
                </a:solidFill>
                <a:latin typeface="Arial MT"/>
                <a:cs typeface="Arial MT"/>
              </a:rPr>
              <a:t>por</a:t>
            </a:r>
            <a:r>
              <a:rPr sz="1300" spc="-40" dirty="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sz="1300" spc="-130" dirty="0">
                <a:solidFill>
                  <a:srgbClr val="4D4D4D"/>
                </a:solidFill>
                <a:latin typeface="Arial MT"/>
                <a:cs typeface="Arial MT"/>
              </a:rPr>
              <a:t>meio</a:t>
            </a:r>
            <a:r>
              <a:rPr sz="1300" spc="35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1300" spc="-140" dirty="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sz="1300" spc="-40" dirty="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sz="1300" spc="-10" dirty="0">
                <a:solidFill>
                  <a:srgbClr val="444444"/>
                </a:solidFill>
                <a:latin typeface="Arial MT"/>
                <a:cs typeface="Arial MT"/>
              </a:rPr>
              <a:t>link:</a:t>
            </a:r>
            <a:endParaRPr sz="13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300">
              <a:latin typeface="Arial MT"/>
              <a:cs typeface="Arial MT"/>
            </a:endParaRPr>
          </a:p>
          <a:p>
            <a:pPr marL="18415" algn="ctr">
              <a:lnSpc>
                <a:spcPct val="100000"/>
              </a:lnSpc>
            </a:pPr>
            <a:r>
              <a:rPr sz="1100" dirty="0">
                <a:solidFill>
                  <a:srgbClr val="7597B3"/>
                </a:solidFill>
                <a:latin typeface="Arial MT"/>
                <a:cs typeface="Arial MT"/>
              </a:rPr>
              <a:t>https://assinaturasabesp.1doc.com.br/verificacao/F0CC-DF5D-3EC1-</a:t>
            </a:r>
            <a:r>
              <a:rPr sz="1100" spc="-20" dirty="0">
                <a:solidFill>
                  <a:srgbClr val="7597B3"/>
                </a:solidFill>
                <a:latin typeface="Arial MT"/>
                <a:cs typeface="Arial MT"/>
              </a:rPr>
              <a:t>D21</a:t>
            </a:r>
            <a:r>
              <a:rPr sz="1100" spc="-20" dirty="0">
                <a:solidFill>
                  <a:srgbClr val="859CBC"/>
                </a:solidFill>
                <a:latin typeface="Arial MT"/>
                <a:cs typeface="Arial MT"/>
              </a:rPr>
              <a:t>F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743</Words>
  <Application>Microsoft Office PowerPoint</Application>
  <PresentationFormat>Personalizar</PresentationFormat>
  <Paragraphs>99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10" baseType="lpstr">
      <vt:lpstr>Arial MT</vt:lpstr>
      <vt:lpstr>Calibri</vt:lpstr>
      <vt:lpstr>Cambria</vt:lpstr>
      <vt:lpstr>Courier New</vt:lpstr>
      <vt:lpstr>Times New Roman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INTEL</dc:creator>
  <cp:lastModifiedBy>INTEL</cp:lastModifiedBy>
  <cp:revision>1</cp:revision>
  <dcterms:created xsi:type="dcterms:W3CDTF">2025-09-18T13:19:23Z</dcterms:created>
  <dcterms:modified xsi:type="dcterms:W3CDTF">2025-09-18T13:20:30Z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LastSaved">
    <vt:filetime>2025-09-18T00:00:00Z</vt:filetime>
  </property>
  <property fmtid="{D5CDD505-2E9C-101B-9397-08002B2CF9AE}" pid="4" name="Producer">
    <vt:lpwstr>EPSON Scan</vt:lpwstr>
  </property>
</Properties>
</file>