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454900" cy="10560050"/>
  <p:notesSz cx="7454900" cy="105600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7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9593" y="3273615"/>
            <a:ext cx="6342062" cy="2217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19187" y="5913628"/>
            <a:ext cx="5222875" cy="264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3062" y="2428811"/>
            <a:ext cx="3245643" cy="69696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42543" y="2428811"/>
            <a:ext cx="3245643" cy="69696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2899" y="264745"/>
            <a:ext cx="932446" cy="57751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10651" y="6351222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5">
                <a:moveTo>
                  <a:pt x="0" y="0"/>
                </a:moveTo>
                <a:lnTo>
                  <a:pt x="297781" y="0"/>
                </a:lnTo>
              </a:path>
            </a:pathLst>
          </a:custGeom>
          <a:ln w="150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949612" y="6230905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4">
                <a:moveTo>
                  <a:pt x="0" y="0"/>
                </a:moveTo>
                <a:lnTo>
                  <a:pt x="297781" y="0"/>
                </a:lnTo>
              </a:path>
            </a:pathLst>
          </a:custGeom>
          <a:ln w="150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062" y="422402"/>
            <a:ext cx="6715125" cy="16896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3062" y="2428811"/>
            <a:ext cx="6715125" cy="69696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9445" y="9408217"/>
            <a:ext cx="6925945" cy="274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3062" y="9820847"/>
            <a:ext cx="1716087" cy="5280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72100" y="9820847"/>
            <a:ext cx="1716087" cy="5280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33876" y="1082893"/>
          <a:ext cx="6894195" cy="4329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535">
                <a:tc>
                  <a:txBody>
                    <a:bodyPr/>
                    <a:lstStyle/>
                    <a:p>
                      <a:pPr marL="10160" algn="ctr">
                        <a:lnSpc>
                          <a:spcPts val="1420"/>
                        </a:lnSpc>
                      </a:pPr>
                      <a:r>
                        <a:rPr sz="1250" dirty="0">
                          <a:latin typeface="Times New Roman"/>
                          <a:cs typeface="Times New Roman"/>
                        </a:rPr>
                        <a:t>LICENÇA</a:t>
                      </a:r>
                      <a:r>
                        <a:rPr sz="125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50" dirty="0">
                          <a:latin typeface="Times New Roman"/>
                          <a:cs typeface="Times New Roman"/>
                        </a:rPr>
                        <a:t>SANITARIA</a:t>
                      </a:r>
                      <a:r>
                        <a:rPr sz="12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5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50" spc="-25" dirty="0">
                          <a:latin typeface="Times New Roman"/>
                          <a:cs typeface="Times New Roman"/>
                        </a:rPr>
                        <a:t>VIGILANCIA</a:t>
                      </a:r>
                      <a:r>
                        <a:rPr sz="125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50" spc="-10" dirty="0">
                          <a:latin typeface="Times New Roman"/>
                          <a:cs typeface="Times New Roman"/>
                        </a:rPr>
                        <a:t>SANITARIA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9525">
                      <a:solidFill>
                        <a:srgbClr val="343434"/>
                      </a:solidFill>
                      <a:prstDash val="solid"/>
                    </a:lnT>
                    <a:lnB w="9525">
                      <a:solidFill>
                        <a:srgbClr val="34343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395"/>
                        </a:spcBef>
                        <a:tabLst>
                          <a:tab pos="4720590" algn="l"/>
                          <a:tab pos="6553200" algn="l"/>
                        </a:tabLst>
                      </a:pPr>
                      <a:r>
                        <a:rPr sz="1200" spc="-95" dirty="0">
                          <a:latin typeface="Calibri"/>
                          <a:cs typeface="Calibri"/>
                        </a:rPr>
                        <a:t>N°</a:t>
                      </a:r>
                      <a:r>
                        <a:rPr sz="1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CEVS: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110" dirty="0">
                          <a:latin typeface="Calibri"/>
                          <a:cs typeface="Calibri"/>
                        </a:rPr>
                        <a:t>3518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105" dirty="0">
                          <a:latin typeface="Calibri"/>
                          <a:cs typeface="Calibri"/>
                        </a:rPr>
                        <a:t>8000</a:t>
                      </a:r>
                      <a:r>
                        <a:rPr sz="1200" spc="-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175" dirty="0">
                          <a:latin typeface="Calibri"/>
                          <a:cs typeface="Calibri"/>
                        </a:rPr>
                        <a:t>1-</a:t>
                      </a:r>
                      <a:r>
                        <a:rPr sz="1200" spc="195" dirty="0">
                          <a:latin typeface="Calibri"/>
                          <a:cs typeface="Calibri"/>
                        </a:rPr>
                        <a:t>851-</a:t>
                      </a:r>
                      <a:r>
                        <a:rPr sz="1200" spc="220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190" dirty="0">
                          <a:latin typeface="Calibri"/>
                          <a:cs typeface="Calibri"/>
                        </a:rPr>
                        <a:t>3869-1-</a:t>
                      </a:r>
                      <a:r>
                        <a:rPr sz="1200" spc="2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130" dirty="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VALIDADE:</a:t>
                      </a:r>
                      <a:r>
                        <a:rPr sz="10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0/</a:t>
                      </a:r>
                      <a:r>
                        <a:rPr sz="10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9/2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	02</a:t>
                      </a:r>
                      <a:r>
                        <a:rPr sz="10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9525">
                      <a:solidFill>
                        <a:srgbClr val="343434"/>
                      </a:solidFill>
                      <a:prstDash val="solid"/>
                    </a:lnT>
                    <a:lnB w="19050">
                      <a:solidFill>
                        <a:srgbClr val="1C1C1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19050">
                      <a:solidFill>
                        <a:srgbClr val="1C1C1C"/>
                      </a:solidFill>
                      <a:prstDash val="solid"/>
                    </a:lnT>
                    <a:lnB w="9525">
                      <a:solidFill>
                        <a:srgbClr val="34343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47625">
                        <a:lnSpc>
                          <a:spcPts val="1030"/>
                        </a:lnSpc>
                        <a:tabLst>
                          <a:tab pos="1840230" algn="l"/>
                        </a:tabLst>
                      </a:pPr>
                      <a:r>
                        <a:rPr sz="900" spc="-35" dirty="0">
                          <a:latin typeface="Times New Roman"/>
                          <a:cs typeface="Times New Roman"/>
                        </a:rPr>
                        <a:t>N°</a:t>
                      </a:r>
                      <a:r>
                        <a:rPr sz="9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PROCESSO: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1101.2024/0039112-</a:t>
                      </a:r>
                      <a:r>
                        <a:rPr sz="950" spc="-50" dirty="0">
                          <a:latin typeface="Calibri"/>
                          <a:cs typeface="Calibri"/>
                        </a:rPr>
                        <a:t>1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38735" marR="130175" indent="8890">
                        <a:lnSpc>
                          <a:spcPct val="103899"/>
                        </a:lnSpc>
                        <a:tabLst>
                          <a:tab pos="1840230" algn="l"/>
                          <a:tab pos="4754880" algn="l"/>
                          <a:tab pos="6202045" algn="l"/>
                        </a:tabLst>
                      </a:pPr>
                      <a:r>
                        <a:rPr sz="900" spc="-35" dirty="0">
                          <a:latin typeface="Times New Roman"/>
                          <a:cs typeface="Times New Roman"/>
                        </a:rPr>
                        <a:t>N°</a:t>
                      </a:r>
                      <a:r>
                        <a:rPr sz="9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PROTOCOLO: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1101.2024/0039112-</a:t>
                      </a:r>
                      <a:r>
                        <a:rPr sz="950" spc="-5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40" dirty="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sz="9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DO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PROTOCOLO: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06/09/2024 SUBGRUPO: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PRESTAÇÃO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5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SERVIÇOS</a:t>
                      </a:r>
                      <a:r>
                        <a:rPr sz="95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COLETIVOS</a:t>
                      </a:r>
                      <a:r>
                        <a:rPr sz="95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5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55" dirty="0">
                          <a:latin typeface="Calibri"/>
                          <a:cs typeface="Calibri"/>
                        </a:rPr>
                        <a:t>SOCIAIS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39370" marR="2252980">
                        <a:lnSpc>
                          <a:spcPct val="103899"/>
                        </a:lnSpc>
                        <a:tabLst>
                          <a:tab pos="1837689" algn="l"/>
                        </a:tabLst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AGRUPAMENTO: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spc="-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PRESTAÇÃO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5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SERVIÇOS</a:t>
                      </a:r>
                      <a:r>
                        <a:rPr sz="95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COLETIVOS</a:t>
                      </a:r>
                      <a:r>
                        <a:rPr sz="95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5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55" dirty="0">
                          <a:latin typeface="Calibri"/>
                          <a:cs typeface="Calibri"/>
                        </a:rPr>
                        <a:t>SOCIAIS </a:t>
                      </a:r>
                      <a:r>
                        <a:rPr sz="900" spc="-40" dirty="0">
                          <a:latin typeface="Times New Roman"/>
                          <a:cs typeface="Times New Roman"/>
                        </a:rPr>
                        <a:t>ATIVIDADE</a:t>
                      </a:r>
                      <a:r>
                        <a:rPr sz="9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ECONÔMICA-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CNAE:</a:t>
                      </a:r>
                      <a:r>
                        <a:rPr sz="900" spc="18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50" spc="-30" dirty="0">
                          <a:latin typeface="Calibri"/>
                          <a:cs typeface="Calibri"/>
                        </a:rPr>
                        <a:t>8511-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2/00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EDUCAÇÃO</a:t>
                      </a:r>
                      <a:r>
                        <a:rPr sz="9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50" dirty="0">
                          <a:latin typeface="Calibri"/>
                          <a:cs typeface="Calibri"/>
                        </a:rPr>
                        <a:t>INFANTIL</a:t>
                      </a:r>
                      <a:r>
                        <a:rPr sz="95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100" dirty="0">
                          <a:latin typeface="Calibri"/>
                          <a:cs typeface="Calibri"/>
                        </a:rPr>
                        <a:t>CRECHES</a:t>
                      </a:r>
                      <a:r>
                        <a:rPr sz="9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OBJETO</a:t>
                      </a:r>
                      <a:r>
                        <a:rPr sz="9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LICENCIADO: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ESTABELECIMENTO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ts val="955"/>
                        </a:lnSpc>
                        <a:spcBef>
                          <a:spcPts val="990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DETALHE: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9525">
                      <a:solidFill>
                        <a:srgbClr val="343434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9525">
                      <a:solidFill>
                        <a:srgbClr val="34343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7025">
                <a:tc>
                  <a:txBody>
                    <a:bodyPr/>
                    <a:lstStyle/>
                    <a:p>
                      <a:pPr marL="44450">
                        <a:lnSpc>
                          <a:spcPts val="805"/>
                        </a:lnSpc>
                        <a:spcBef>
                          <a:spcPts val="315"/>
                        </a:spcBef>
                        <a:tabLst>
                          <a:tab pos="1284605" algn="l"/>
                          <a:tab pos="4505960" algn="l"/>
                        </a:tabLst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RAZÃO</a:t>
                      </a:r>
                      <a:r>
                        <a:rPr sz="9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SOCIAL: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25" b="1" spc="-67" baseline="26315" dirty="0">
                          <a:latin typeface="Times New Roman"/>
                          <a:cs typeface="Times New Roman"/>
                        </a:rPr>
                        <a:t>ASSOCIACAO</a:t>
                      </a:r>
                      <a:r>
                        <a:rPr sz="1425" b="1" spc="150" baseline="26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25" b="1" spc="-15" baseline="26315" dirty="0">
                          <a:latin typeface="Times New Roman"/>
                          <a:cs typeface="Times New Roman"/>
                        </a:rPr>
                        <a:t>DOS</a:t>
                      </a:r>
                      <a:r>
                        <a:rPr sz="1425" b="1" spc="-7" baseline="26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25" b="1" spc="-89" baseline="26315" dirty="0">
                          <a:latin typeface="Times New Roman"/>
                          <a:cs typeface="Times New Roman"/>
                        </a:rPr>
                        <a:t>MORADORES</a:t>
                      </a:r>
                      <a:r>
                        <a:rPr sz="1425" b="1" spc="60" baseline="26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25" b="1" spc="-30" baseline="26315" dirty="0">
                          <a:latin typeface="Times New Roman"/>
                          <a:cs typeface="Times New Roman"/>
                        </a:rPr>
                        <a:t>PARA</a:t>
                      </a:r>
                      <a:r>
                        <a:rPr sz="1425" b="1" baseline="2631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CNPJ</a:t>
                      </a:r>
                      <a:r>
                        <a:rPr sz="9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ALBERGANTE: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89685">
                        <a:lnSpc>
                          <a:spcPts val="805"/>
                        </a:lnSpc>
                      </a:pPr>
                      <a:r>
                        <a:rPr sz="950" spc="-40" dirty="0">
                          <a:latin typeface="Times New Roman"/>
                          <a:cs typeface="Times New Roman"/>
                        </a:rPr>
                        <a:t>DESENVOLVIMENTO</a:t>
                      </a:r>
                      <a:r>
                        <a:rPr sz="9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95" dirty="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95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45" dirty="0">
                          <a:latin typeface="Times New Roman"/>
                          <a:cs typeface="Times New Roman"/>
                        </a:rPr>
                        <a:t>AGUA</a:t>
                      </a:r>
                      <a:r>
                        <a:rPr sz="95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AZUL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7625">
                        <a:lnSpc>
                          <a:spcPts val="994"/>
                        </a:lnSpc>
                        <a:spcBef>
                          <a:spcPts val="45"/>
                        </a:spcBef>
                        <a:tabLst>
                          <a:tab pos="1284605" algn="l"/>
                        </a:tabLst>
                      </a:pPr>
                      <a:r>
                        <a:rPr sz="1350" spc="-30" baseline="-27777" dirty="0">
                          <a:latin typeface="Times New Roman"/>
                          <a:cs typeface="Times New Roman"/>
                        </a:rPr>
                        <a:t>NOME</a:t>
                      </a:r>
                      <a:r>
                        <a:rPr sz="1350" spc="44" baseline="-27777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spc="-15" baseline="-27777" dirty="0">
                          <a:latin typeface="Times New Roman"/>
                          <a:cs typeface="Times New Roman"/>
                        </a:rPr>
                        <a:t>FANTASIA:</a:t>
                      </a:r>
                      <a:r>
                        <a:rPr sz="1350" baseline="-27777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b="1" spc="-45" dirty="0">
                          <a:latin typeface="Times New Roman"/>
                          <a:cs typeface="Times New Roman"/>
                        </a:rPr>
                        <a:t>ASSOCIACAO</a:t>
                      </a:r>
                      <a:r>
                        <a:rPr sz="95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DOS</a:t>
                      </a:r>
                      <a:r>
                        <a:rPr sz="95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60" dirty="0">
                          <a:latin typeface="Times New Roman"/>
                          <a:cs typeface="Times New Roman"/>
                        </a:rPr>
                        <a:t>MORADORES</a:t>
                      </a:r>
                      <a:r>
                        <a:rPr sz="95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PARA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89685">
                        <a:lnSpc>
                          <a:spcPts val="994"/>
                        </a:lnSpc>
                      </a:pPr>
                      <a:r>
                        <a:rPr sz="950" spc="-40" dirty="0">
                          <a:latin typeface="Times New Roman"/>
                          <a:cs typeface="Times New Roman"/>
                        </a:rPr>
                        <a:t>DESENVOLVIMENTO</a:t>
                      </a:r>
                      <a:r>
                        <a:rPr sz="9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95" dirty="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95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45" dirty="0">
                          <a:latin typeface="Times New Roman"/>
                          <a:cs typeface="Times New Roman"/>
                        </a:rPr>
                        <a:t>AGUA</a:t>
                      </a:r>
                      <a:r>
                        <a:rPr sz="95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AZUL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87145" algn="l"/>
                        </a:tabLst>
                      </a:pPr>
                      <a:r>
                        <a:rPr sz="950" dirty="0">
                          <a:latin typeface="Times New Roman"/>
                          <a:cs typeface="Times New Roman"/>
                        </a:rPr>
                        <a:t>CNPJ</a:t>
                      </a:r>
                      <a:r>
                        <a:rPr sz="9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dirty="0">
                          <a:solidFill>
                            <a:srgbClr val="232323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950" spc="-35" dirty="0">
                          <a:solidFill>
                            <a:srgbClr val="2323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20" dirty="0">
                          <a:latin typeface="Times New Roman"/>
                          <a:cs typeface="Times New Roman"/>
                        </a:rPr>
                        <a:t>CPF: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08.953.367/0003-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01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89050" algn="l"/>
                          <a:tab pos="5095240" algn="l"/>
                        </a:tabLst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LOGRADOURO: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spc="55" dirty="0">
                          <a:latin typeface="Times New Roman"/>
                          <a:cs typeface="Times New Roman"/>
                        </a:rPr>
                        <a:t>Estrada </a:t>
                      </a:r>
                      <a:r>
                        <a:rPr sz="900" b="1" spc="-35" dirty="0">
                          <a:latin typeface="Times New Roman"/>
                          <a:cs typeface="Times New Roman"/>
                        </a:rPr>
                        <a:t>ACACIO</a:t>
                      </a:r>
                      <a:r>
                        <a:rPr sz="9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35" dirty="0">
                          <a:latin typeface="Times New Roman"/>
                          <a:cs typeface="Times New Roman"/>
                        </a:rPr>
                        <a:t>ANTONIO</a:t>
                      </a:r>
                      <a:r>
                        <a:rPr sz="9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BATISTA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	NÚMERO:</a:t>
                      </a:r>
                      <a:r>
                        <a:rPr sz="9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imes New Roman"/>
                          <a:cs typeface="Times New Roman"/>
                        </a:rPr>
                        <a:t>270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COMPLEMENTO: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83335" algn="l"/>
                        </a:tabLst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BAIRRO: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50" spc="50" dirty="0">
                          <a:latin typeface="Calibri"/>
                          <a:cs typeface="Calibri"/>
                        </a:rPr>
                        <a:t>Vila</a:t>
                      </a:r>
                      <a:r>
                        <a:rPr sz="95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60" dirty="0">
                          <a:latin typeface="Calibri"/>
                          <a:cs typeface="Calibri"/>
                        </a:rPr>
                        <a:t>Nova</a:t>
                      </a:r>
                      <a:r>
                        <a:rPr sz="9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55" dirty="0">
                          <a:latin typeface="Calibri"/>
                          <a:cs typeface="Calibri"/>
                        </a:rPr>
                        <a:t>Bonsucesso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86510" algn="l"/>
                        </a:tabLst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MUNICÍPIO: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b="1" spc="-10" dirty="0">
                          <a:latin typeface="Times New Roman"/>
                          <a:cs typeface="Times New Roman"/>
                        </a:rPr>
                        <a:t>GUARULHOS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287145" algn="l"/>
                          <a:tab pos="5438775" algn="l"/>
                        </a:tabLst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CEP: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07175-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080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UF:</a:t>
                      </a:r>
                      <a:r>
                        <a:rPr sz="900" spc="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SP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-45" dirty="0">
                          <a:latin typeface="Times New Roman"/>
                          <a:cs typeface="Times New Roman"/>
                        </a:rPr>
                        <a:t>PÁGINA</a:t>
                      </a:r>
                      <a:r>
                        <a:rPr sz="95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105" dirty="0">
                          <a:latin typeface="Times New Roman"/>
                          <a:cs typeface="Times New Roman"/>
                        </a:rPr>
                        <a:t>DA</a:t>
                      </a:r>
                      <a:r>
                        <a:rPr sz="9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20" dirty="0">
                          <a:latin typeface="Times New Roman"/>
                          <a:cs typeface="Times New Roman"/>
                        </a:rPr>
                        <a:t>WEB: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9525">
                      <a:solidFill>
                        <a:srgbClr val="343434"/>
                      </a:solidFill>
                      <a:prstDash val="solid"/>
                    </a:lnL>
                    <a:lnR w="9525">
                      <a:solidFill>
                        <a:srgbClr val="343434"/>
                      </a:solidFill>
                      <a:prstDash val="solid"/>
                    </a:lnR>
                    <a:lnT w="9525">
                      <a:solidFill>
                        <a:srgbClr val="343434"/>
                      </a:solidFill>
                      <a:prstDash val="solid"/>
                    </a:lnT>
                    <a:lnB w="9525">
                      <a:solidFill>
                        <a:srgbClr val="34343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800" dirty="0">
                          <a:latin typeface="Arial MT"/>
                          <a:cs typeface="Arial MT"/>
                        </a:rPr>
                        <a:t>RESPONSÁVEL</a:t>
                      </a:r>
                      <a:r>
                        <a:rPr sz="800" spc="1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LEGAL:</a:t>
                      </a:r>
                      <a:r>
                        <a:rPr sz="800" spc="229" dirty="0">
                          <a:latin typeface="Arial MT"/>
                          <a:cs typeface="Arial MT"/>
                        </a:rPr>
                        <a:t> 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¥f'0ONIO</a:t>
                      </a:r>
                      <a:r>
                        <a:rPr sz="800" spc="3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GOBBS</a:t>
                      </a:r>
                      <a:r>
                        <a:rPr sz="800" spc="4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OU</a:t>
                      </a:r>
                      <a:r>
                        <a:rPr sz="800" spc="3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SII•VA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  <a:spcBef>
                          <a:spcPts val="125"/>
                        </a:spcBef>
                        <a:tabLst>
                          <a:tab pos="4752340" algn="l"/>
                        </a:tabLst>
                      </a:pPr>
                      <a:r>
                        <a:rPr sz="850" dirty="0">
                          <a:latin typeface="Arial MT"/>
                          <a:cs typeface="Arial MT"/>
                        </a:rPr>
                        <a:t>CPF: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87864800815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CONSELHO</a:t>
                      </a:r>
                      <a:r>
                        <a:rPr sz="9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REGIONAL:</a:t>
                      </a:r>
                      <a:r>
                        <a:rPr sz="9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imes New Roman"/>
                          <a:cs typeface="Times New Roman"/>
                        </a:rPr>
                        <a:t>ziy&gt;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4756150" algn="l"/>
                        </a:tabLst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N°</a:t>
                      </a:r>
                      <a:r>
                        <a:rPr sz="900" spc="-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INSCR.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CONSELHO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PROF: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850" dirty="0">
                          <a:latin typeface="Times New Roman"/>
                          <a:cs typeface="Times New Roman"/>
                        </a:rPr>
                        <a:t>UF:</a:t>
                      </a:r>
                      <a:r>
                        <a:rPr sz="85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25" dirty="0">
                          <a:latin typeface="Times New Roman"/>
                          <a:cs typeface="Times New Roman"/>
                        </a:rPr>
                        <a:t>SP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9525">
                      <a:solidFill>
                        <a:srgbClr val="383838"/>
                      </a:solidFill>
                      <a:prstDash val="solid"/>
                    </a:lnL>
                    <a:lnR w="9525">
                      <a:solidFill>
                        <a:srgbClr val="383838"/>
                      </a:solidFill>
                      <a:prstDash val="solid"/>
                    </a:lnR>
                    <a:lnT w="9525">
                      <a:solidFill>
                        <a:srgbClr val="343434"/>
                      </a:solidFill>
                      <a:prstDash val="solid"/>
                    </a:lnT>
                    <a:lnB w="19050">
                      <a:solidFill>
                        <a:srgbClr val="1818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dirty="0">
                          <a:latin typeface="Arial MT"/>
                          <a:cs typeface="Arial MT"/>
                        </a:rPr>
                        <a:t>RESPONSAVEL</a:t>
                      </a:r>
                      <a:r>
                        <a:rPr sz="800" spc="1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TECNICO:</a:t>
                      </a:r>
                      <a:r>
                        <a:rPr sz="8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ANA</a:t>
                      </a:r>
                      <a:r>
                        <a:rPr sz="800" spc="3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PZIIZA</a:t>
                      </a:r>
                      <a:r>
                        <a:rPr sz="800" spc="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CCV</a:t>
                      </a:r>
                      <a:r>
                        <a:rPr sz="800" spc="3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800" spc="4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800" spc="165" dirty="0">
                          <a:latin typeface="Arial MT"/>
                          <a:cs typeface="Arial MT"/>
                        </a:rPr>
                        <a:t> 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¥fg'B</a:t>
                      </a:r>
                      <a:r>
                        <a:rPr sz="800" spc="3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DB</a:t>
                      </a:r>
                      <a:r>
                        <a:rPr sz="800" spc="3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CAMARGO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125"/>
                        </a:spcBef>
                        <a:tabLst>
                          <a:tab pos="4752340" algn="l"/>
                        </a:tabLst>
                      </a:pPr>
                      <a:r>
                        <a:rPr sz="800" dirty="0">
                          <a:latin typeface="Arial MT"/>
                          <a:cs typeface="Arial MT"/>
                        </a:rPr>
                        <a:t>CPF:</a:t>
                      </a:r>
                      <a:r>
                        <a:rPr sz="800" spc="1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55" dirty="0">
                          <a:latin typeface="Arial MT"/>
                          <a:cs typeface="Arial MT"/>
                        </a:rPr>
                        <a:t>28930071805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CONSELHO</a:t>
                      </a:r>
                      <a:r>
                        <a:rPr sz="9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REGIONAL:</a:t>
                      </a:r>
                      <a:r>
                        <a:rPr sz="9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imes New Roman"/>
                          <a:cs typeface="Times New Roman"/>
                        </a:rPr>
                        <a:t>ziy&gt;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4756150" algn="l"/>
                        </a:tabLst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N°</a:t>
                      </a:r>
                      <a:r>
                        <a:rPr sz="900" spc="-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INSCR.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CONSELHO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PROF: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850" dirty="0">
                          <a:latin typeface="Times New Roman"/>
                          <a:cs typeface="Times New Roman"/>
                        </a:rPr>
                        <a:t>UF:</a:t>
                      </a:r>
                      <a:r>
                        <a:rPr sz="85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25" dirty="0">
                          <a:latin typeface="Times New Roman"/>
                          <a:cs typeface="Times New Roman"/>
                        </a:rPr>
                        <a:t>SP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9525">
                      <a:solidFill>
                        <a:srgbClr val="383838"/>
                      </a:solidFill>
                      <a:prstDash val="solid"/>
                    </a:lnL>
                    <a:lnR w="9525">
                      <a:solidFill>
                        <a:srgbClr val="383838"/>
                      </a:solidFill>
                      <a:prstDash val="solid"/>
                    </a:lnR>
                    <a:lnT w="19050">
                      <a:solidFill>
                        <a:srgbClr val="181818"/>
                      </a:solidFill>
                      <a:prstDash val="solid"/>
                    </a:lnT>
                    <a:lnB w="9525">
                      <a:solidFill>
                        <a:srgbClr val="38383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884" y="5564657"/>
            <a:ext cx="3783928" cy="9625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36884" y="5925605"/>
            <a:ext cx="6798309" cy="469265"/>
            <a:chOff x="336884" y="5925605"/>
            <a:chExt cx="6798309" cy="46926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6884" y="5925605"/>
              <a:ext cx="6677521" cy="3489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6884" y="6286552"/>
              <a:ext cx="6797837" cy="10828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468044" y="334826"/>
            <a:ext cx="2630170" cy="4038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1200" dirty="0">
                <a:latin typeface="Times New Roman"/>
                <a:cs typeface="Times New Roman"/>
              </a:rPr>
              <a:t>Sistema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Estadual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Vigilância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Sanitária</a:t>
            </a:r>
            <a:endParaRPr sz="12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185"/>
              </a:spcBef>
            </a:pPr>
            <a:r>
              <a:rPr sz="950" spc="20" dirty="0">
                <a:latin typeface="Times New Roman"/>
                <a:cs typeface="Times New Roman"/>
              </a:rPr>
              <a:t>Prefeitura</a:t>
            </a:r>
            <a:r>
              <a:rPr sz="950" spc="245" dirty="0">
                <a:latin typeface="Times New Roman"/>
                <a:cs typeface="Times New Roman"/>
              </a:rPr>
              <a:t> </a:t>
            </a:r>
            <a:r>
              <a:rPr sz="950" spc="20" dirty="0">
                <a:latin typeface="Times New Roman"/>
                <a:cs typeface="Times New Roman"/>
              </a:rPr>
              <a:t>Municipal</a:t>
            </a:r>
            <a:r>
              <a:rPr sz="950" spc="215" dirty="0">
                <a:latin typeface="Times New Roman"/>
                <a:cs typeface="Times New Roman"/>
              </a:rPr>
              <a:t> </a:t>
            </a:r>
            <a:r>
              <a:rPr sz="950" spc="20" dirty="0">
                <a:latin typeface="Times New Roman"/>
                <a:cs typeface="Times New Roman"/>
              </a:rPr>
              <a:t>de</a:t>
            </a:r>
            <a:r>
              <a:rPr sz="950" spc="120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GUARULTfOS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3175">
              <a:lnSpc>
                <a:spcPts val="900"/>
              </a:lnSpc>
              <a:spcBef>
                <a:spcPts val="160"/>
              </a:spcBef>
            </a:pPr>
            <a:r>
              <a:rPr dirty="0"/>
              <a:t>A</a:t>
            </a:r>
            <a:r>
              <a:rPr spc="-80" dirty="0"/>
              <a:t> </a:t>
            </a:r>
            <a:r>
              <a:rPr spc="-10" dirty="0"/>
              <a:t>autenticidade </a:t>
            </a:r>
            <a:r>
              <a:rPr dirty="0"/>
              <a:t>deste</a:t>
            </a:r>
            <a:r>
              <a:rPr spc="-35" dirty="0"/>
              <a:t> </a:t>
            </a:r>
            <a:r>
              <a:rPr dirty="0">
                <a:solidFill>
                  <a:srgbClr val="1A1A1A"/>
                </a:solidFill>
              </a:rPr>
              <a:t>documento</a:t>
            </a:r>
            <a:r>
              <a:rPr spc="-45" dirty="0">
                <a:solidFill>
                  <a:srgbClr val="1A1A1A"/>
                </a:solidFill>
              </a:rPr>
              <a:t> </a:t>
            </a:r>
            <a:r>
              <a:rPr dirty="0"/>
              <a:t>deverá</a:t>
            </a:r>
            <a:r>
              <a:rPr spc="-60" dirty="0"/>
              <a:t> </a:t>
            </a:r>
            <a:r>
              <a:rPr dirty="0"/>
              <a:t>ser</a:t>
            </a:r>
            <a:r>
              <a:rPr spc="-95" dirty="0"/>
              <a:t> </a:t>
            </a:r>
            <a:r>
              <a:rPr dirty="0"/>
              <a:t>confirmada</a:t>
            </a:r>
            <a:r>
              <a:rPr spc="15" dirty="0"/>
              <a:t> </a:t>
            </a:r>
            <a:r>
              <a:rPr dirty="0">
                <a:solidFill>
                  <a:srgbClr val="1A1A1A"/>
                </a:solidFill>
              </a:rPr>
              <a:t>na</a:t>
            </a:r>
            <a:r>
              <a:rPr spc="-70" dirty="0">
                <a:solidFill>
                  <a:srgbClr val="1A1A1A"/>
                </a:solidFill>
              </a:rPr>
              <a:t> </a:t>
            </a:r>
            <a:r>
              <a:rPr dirty="0"/>
              <a:t>página</a:t>
            </a:r>
            <a:r>
              <a:rPr spc="-30" dirty="0"/>
              <a:t> </a:t>
            </a:r>
            <a:r>
              <a:rPr dirty="0">
                <a:solidFill>
                  <a:srgbClr val="2F2F2F"/>
                </a:solidFill>
              </a:rPr>
              <a:t>do</a:t>
            </a:r>
            <a:r>
              <a:rPr spc="-135" dirty="0">
                <a:solidFill>
                  <a:srgbClr val="2F2F2F"/>
                </a:solidFill>
              </a:rPr>
              <a:t> </a:t>
            </a:r>
            <a:r>
              <a:rPr dirty="0"/>
              <a:t>Sistema</a:t>
            </a:r>
            <a:r>
              <a:rPr spc="-50" dirty="0"/>
              <a:t> </a:t>
            </a:r>
            <a:r>
              <a:rPr dirty="0">
                <a:solidFill>
                  <a:srgbClr val="343434"/>
                </a:solidFill>
              </a:rPr>
              <a:t>de</a:t>
            </a:r>
            <a:r>
              <a:rPr spc="-120" dirty="0">
                <a:solidFill>
                  <a:srgbClr val="343434"/>
                </a:solidFill>
              </a:rPr>
              <a:t> </a:t>
            </a:r>
            <a:r>
              <a:rPr dirty="0"/>
              <a:t>Informação</a:t>
            </a:r>
            <a:r>
              <a:rPr spc="-10" dirty="0"/>
              <a:t> </a:t>
            </a:r>
            <a:r>
              <a:rPr dirty="0">
                <a:solidFill>
                  <a:srgbClr val="1C1C1C"/>
                </a:solidFill>
              </a:rPr>
              <a:t>em</a:t>
            </a:r>
            <a:r>
              <a:rPr spc="-60" dirty="0">
                <a:solidFill>
                  <a:srgbClr val="1C1C1C"/>
                </a:solidFill>
              </a:rPr>
              <a:t> </a:t>
            </a:r>
            <a:r>
              <a:rPr spc="-10" dirty="0"/>
              <a:t>Vigilância </a:t>
            </a:r>
            <a:r>
              <a:rPr dirty="0"/>
              <a:t>Sanitária,</a:t>
            </a:r>
            <a:r>
              <a:rPr spc="-55" dirty="0"/>
              <a:t> </a:t>
            </a:r>
            <a:r>
              <a:rPr dirty="0">
                <a:solidFill>
                  <a:srgbClr val="2F2F2F"/>
                </a:solidFill>
              </a:rPr>
              <a:t>no</a:t>
            </a:r>
            <a:r>
              <a:rPr spc="-95" dirty="0">
                <a:solidFill>
                  <a:srgbClr val="2F2F2F"/>
                </a:solidFill>
              </a:rPr>
              <a:t> </a:t>
            </a:r>
            <a:r>
              <a:rPr dirty="0"/>
              <a:t>endereço:</a:t>
            </a:r>
            <a:r>
              <a:rPr spc="-60" dirty="0"/>
              <a:t> </a:t>
            </a:r>
            <a:r>
              <a:rPr spc="-10" dirty="0"/>
              <a:t>https://sivisa.saude.sp.gov.br/sivisa/cidadao/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5311" y="5628157"/>
            <a:ext cx="671830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dirty="0">
                <a:latin typeface="Courier New"/>
                <a:cs typeface="Courier New"/>
              </a:rPr>
              <a:t>omomo</a:t>
            </a:r>
            <a:r>
              <a:rPr sz="950" spc="450" dirty="0">
                <a:latin typeface="Courier New"/>
                <a:cs typeface="Courier New"/>
              </a:rPr>
              <a:t> </a:t>
            </a:r>
            <a:r>
              <a:rPr sz="950" spc="-65" dirty="0">
                <a:latin typeface="Courier New"/>
                <a:cs typeface="Courier New"/>
              </a:rPr>
              <a:t>A</a:t>
            </a:r>
            <a:r>
              <a:rPr sz="950" spc="-130" dirty="0">
                <a:latin typeface="Courier New"/>
                <a:cs typeface="Courier New"/>
              </a:rPr>
              <a:t> </a:t>
            </a:r>
            <a:r>
              <a:rPr sz="950" spc="-40" dirty="0">
                <a:latin typeface="Courier New"/>
                <a:cs typeface="Courier New"/>
              </a:rPr>
              <a:t>Pessmms</a:t>
            </a:r>
            <a:r>
              <a:rPr sz="950" spc="-180" dirty="0">
                <a:latin typeface="Courier New"/>
                <a:cs typeface="Courier New"/>
              </a:rPr>
              <a:t> </a:t>
            </a:r>
            <a:r>
              <a:rPr sz="950" dirty="0">
                <a:latin typeface="Courier New"/>
                <a:cs typeface="Courier New"/>
              </a:rPr>
              <a:t>inzmçAoz</a:t>
            </a:r>
            <a:r>
              <a:rPr sz="950" spc="-10" dirty="0">
                <a:latin typeface="Courier New"/>
                <a:cs typeface="Courier New"/>
              </a:rPr>
              <a:t> </a:t>
            </a:r>
            <a:r>
              <a:rPr sz="950" dirty="0">
                <a:latin typeface="Courier New"/>
                <a:cs typeface="Courier New"/>
              </a:rPr>
              <a:t>mmczmxmmmo,</a:t>
            </a:r>
            <a:r>
              <a:rPr sz="950" spc="-90" dirty="0">
                <a:latin typeface="Courier New"/>
                <a:cs typeface="Courier New"/>
              </a:rPr>
              <a:t> </a:t>
            </a:r>
            <a:r>
              <a:rPr sz="950" dirty="0">
                <a:latin typeface="Courier New"/>
                <a:cs typeface="Courier New"/>
              </a:rPr>
              <a:t>smmo</a:t>
            </a:r>
            <a:r>
              <a:rPr sz="950" spc="-165" dirty="0">
                <a:latin typeface="Courier New"/>
                <a:cs typeface="Courier New"/>
              </a:rPr>
              <a:t> </a:t>
            </a:r>
            <a:r>
              <a:rPr sz="950" spc="-80" dirty="0">
                <a:latin typeface="Courier New"/>
                <a:cs typeface="Courier New"/>
              </a:rPr>
              <a:t>eos</a:t>
            </a:r>
            <a:r>
              <a:rPr sz="950" spc="-155" dirty="0">
                <a:latin typeface="Courier New"/>
                <a:cs typeface="Courier New"/>
              </a:rPr>
              <a:t> </a:t>
            </a:r>
            <a:r>
              <a:rPr sz="950" spc="-65" dirty="0">
                <a:latin typeface="Courier New"/>
                <a:cs typeface="Courier New"/>
              </a:rPr>
              <a:t>szo</a:t>
            </a:r>
            <a:r>
              <a:rPr sz="950" spc="65" dirty="0">
                <a:latin typeface="Courier New"/>
                <a:cs typeface="Courier New"/>
              </a:rPr>
              <a:t> </a:t>
            </a:r>
            <a:r>
              <a:rPr sz="950" spc="-160" dirty="0">
                <a:latin typeface="Courier New"/>
                <a:cs typeface="Courier New"/>
              </a:rPr>
              <a:t>is)</a:t>
            </a:r>
            <a:r>
              <a:rPr sz="950" spc="-70" dirty="0">
                <a:latin typeface="Courier New"/>
                <a:cs typeface="Courier New"/>
              </a:rPr>
              <a:t> essmmsÁvz&amp;izs)</a:t>
            </a:r>
            <a:r>
              <a:rPr sz="950" spc="-150" dirty="0">
                <a:latin typeface="Courier New"/>
                <a:cs typeface="Courier New"/>
              </a:rPr>
              <a:t> </a:t>
            </a:r>
            <a:r>
              <a:rPr sz="950" dirty="0">
                <a:latin typeface="Courier New"/>
                <a:cs typeface="Courier New"/>
              </a:rPr>
              <a:t>Assex</a:t>
            </a:r>
            <a:r>
              <a:rPr sz="950" spc="80" dirty="0">
                <a:latin typeface="Courier New"/>
                <a:cs typeface="Courier New"/>
              </a:rPr>
              <a:t> </a:t>
            </a:r>
            <a:r>
              <a:rPr sz="950" spc="-155" dirty="0">
                <a:latin typeface="Courier New"/>
                <a:cs typeface="Courier New"/>
              </a:rPr>
              <a:t>ra)</a:t>
            </a:r>
            <a:r>
              <a:rPr sz="950" spc="-90" dirty="0">
                <a:latin typeface="Courier New"/>
                <a:cs typeface="Courier New"/>
              </a:rPr>
              <a:t> </a:t>
            </a:r>
            <a:r>
              <a:rPr sz="950" spc="-10" dirty="0">
                <a:latin typeface="Courier New"/>
                <a:cs typeface="Courier New"/>
              </a:rPr>
              <a:t>oom</a:t>
            </a:r>
            <a:r>
              <a:rPr sz="950" u="heavy" spc="-10" dirty="0">
                <a:uFill>
                  <a:solidFill>
                    <a:srgbClr val="0F0F0F"/>
                  </a:solidFill>
                </a:uFill>
                <a:latin typeface="Courier New"/>
                <a:cs typeface="Courier New"/>
              </a:rPr>
              <a:t>sRcw</a:t>
            </a:r>
            <a:r>
              <a:rPr sz="950" spc="-10" dirty="0">
                <a:latin typeface="Courier New"/>
                <a:cs typeface="Courier New"/>
              </a:rPr>
              <a:t>PAr</a:t>
            </a:r>
            <a:r>
              <a:rPr sz="950" u="heavy" spc="-10" dirty="0">
                <a:uFill>
                  <a:solidFill>
                    <a:srgbClr val="0F0F0F"/>
                  </a:solidFill>
                </a:uFill>
                <a:latin typeface="Courier New"/>
                <a:cs typeface="Courier New"/>
              </a:rPr>
              <a:t>er</a:t>
            </a:r>
            <a:r>
              <a:rPr sz="950" spc="-10" dirty="0">
                <a:latin typeface="Courier New"/>
                <a:cs typeface="Courier New"/>
              </a:rPr>
              <a:t>zsu*çm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527" y="6364708"/>
            <a:ext cx="6156960" cy="27305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  <a:tabLst>
                <a:tab pos="2538730" algn="l"/>
              </a:tabLst>
            </a:pPr>
            <a:r>
              <a:rPr sz="700" u="heavy" spc="-80" dirty="0">
                <a:uFill>
                  <a:solidFill>
                    <a:srgbClr val="0F0F0F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700" u="heavy" spc="-50" dirty="0">
                <a:uFill>
                  <a:solidFill>
                    <a:srgbClr val="0F0F0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0" u="heavy" spc="70" dirty="0">
                <a:uFill>
                  <a:solidFill>
                    <a:srgbClr val="0F0F0F"/>
                  </a:solidFill>
                </a:uFill>
                <a:latin typeface="Times New Roman"/>
                <a:cs typeface="Times New Roman"/>
              </a:rPr>
              <a:t>PF»T</a:t>
            </a:r>
            <a:r>
              <a:rPr sz="700" spc="70" dirty="0">
                <a:latin typeface="Times New Roman"/>
                <a:cs typeface="Times New Roman"/>
              </a:rPr>
              <a:t>S</a:t>
            </a:r>
            <a:r>
              <a:rPr sz="700" spc="320" dirty="0">
                <a:latin typeface="Times New Roman"/>
                <a:cs typeface="Times New Roman"/>
              </a:rPr>
              <a:t> </a:t>
            </a:r>
            <a:r>
              <a:rPr sz="700" spc="55" dirty="0">
                <a:latin typeface="Times New Roman"/>
                <a:cs typeface="Times New Roman"/>
              </a:rPr>
              <a:t>çjoa</a:t>
            </a:r>
            <a:r>
              <a:rPr sz="700" spc="275" dirty="0">
                <a:latin typeface="Times New Roman"/>
                <a:cs typeface="Times New Roman"/>
              </a:rPr>
              <a:t> </a:t>
            </a:r>
            <a:r>
              <a:rPr sz="700" spc="95" dirty="0">
                <a:latin typeface="Times New Roman"/>
                <a:cs typeface="Times New Roman"/>
              </a:rPr>
              <a:t>vzsz </a:t>
            </a:r>
            <a:r>
              <a:rPr sz="700" dirty="0">
                <a:latin typeface="Times New Roman"/>
                <a:cs typeface="Times New Roman"/>
              </a:rPr>
              <a:t>az's</a:t>
            </a:r>
            <a:r>
              <a:rPr sz="700" spc="225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»</a:t>
            </a:r>
            <a:r>
              <a:rPr sz="700" spc="459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SsR</a:t>
            </a:r>
            <a:r>
              <a:rPr sz="700" spc="200" dirty="0">
                <a:latin typeface="Times New Roman"/>
                <a:cs typeface="Times New Roman"/>
              </a:rPr>
              <a:t>  </a:t>
            </a:r>
            <a:r>
              <a:rPr sz="700" spc="65" dirty="0">
                <a:latin typeface="Times New Roman"/>
                <a:cs typeface="Times New Roman"/>
              </a:rPr>
              <a:t>DBsszeaxADAS</a:t>
            </a:r>
            <a:r>
              <a:rPr sz="700" spc="42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PBz</a:t>
            </a:r>
            <a:r>
              <a:rPr sz="700" dirty="0">
                <a:latin typeface="Times New Roman"/>
                <a:cs typeface="Times New Roman"/>
              </a:rPr>
              <a:t>	ÓnGÃO</a:t>
            </a:r>
            <a:r>
              <a:rPr sz="700" spc="350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DB</a:t>
            </a:r>
            <a:r>
              <a:rPr sz="700" spc="260" dirty="0">
                <a:latin typeface="Times New Roman"/>
                <a:cs typeface="Times New Roman"/>
              </a:rPr>
              <a:t> </a:t>
            </a:r>
            <a:r>
              <a:rPr sz="700" spc="120" dirty="0">
                <a:latin typeface="Times New Roman"/>
                <a:cs typeface="Times New Roman"/>
              </a:rPr>
              <a:t>VIGIZâaCI»</a:t>
            </a:r>
            <a:r>
              <a:rPr sz="700" spc="325" dirty="0">
                <a:latin typeface="Times New Roman"/>
                <a:cs typeface="Times New Roman"/>
              </a:rPr>
              <a:t> </a:t>
            </a:r>
            <a:r>
              <a:rPr sz="700" spc="100" dirty="0">
                <a:latin typeface="Times New Roman"/>
                <a:cs typeface="Times New Roman"/>
              </a:rPr>
              <a:t>SAxIs'ÜeI»</a:t>
            </a:r>
            <a:r>
              <a:rPr sz="700" spc="280" dirty="0">
                <a:latin typeface="Times New Roman"/>
                <a:cs typeface="Times New Roman"/>
              </a:rPr>
              <a:t> </a:t>
            </a:r>
            <a:r>
              <a:rPr sz="700" spc="65" dirty="0">
                <a:latin typeface="Times New Roman"/>
                <a:cs typeface="Times New Roman"/>
              </a:rPr>
              <a:t>Coz¥Passzem</a:t>
            </a:r>
            <a:r>
              <a:rPr sz="700" spc="30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,</a:t>
            </a:r>
            <a:r>
              <a:rPr sz="700" spc="465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sz's</a:t>
            </a:r>
            <a:r>
              <a:rPr sz="700" spc="254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çjzin</a:t>
            </a:r>
            <a:r>
              <a:rPr sz="700" spc="235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,Qoazt</a:t>
            </a:r>
            <a:r>
              <a:rPr sz="700" spc="290" dirty="0">
                <a:latin typeface="Times New Roman"/>
                <a:cs typeface="Times New Roman"/>
              </a:rPr>
              <a:t> </a:t>
            </a:r>
            <a:r>
              <a:rPr sz="700" spc="100" dirty="0">
                <a:latin typeface="Times New Roman"/>
                <a:cs typeface="Times New Roman"/>
              </a:rPr>
              <a:t>ssge•o,</a:t>
            </a:r>
            <a:endParaRPr sz="70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55"/>
              </a:spcBef>
            </a:pPr>
            <a:r>
              <a:rPr sz="650" dirty="0">
                <a:latin typeface="Times New Roman"/>
                <a:cs typeface="Times New Roman"/>
              </a:rPr>
              <a:t>PBBVZ</a:t>
            </a:r>
            <a:r>
              <a:rPr sz="650" spc="-10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S°f'O</a:t>
            </a:r>
            <a:r>
              <a:rPr sz="650" spc="28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BO</a:t>
            </a:r>
            <a:r>
              <a:rPr sz="650" spc="325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Aãi°f'IGO</a:t>
            </a:r>
            <a:r>
              <a:rPr sz="650" spc="455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95</a:t>
            </a:r>
            <a:r>
              <a:rPr sz="650" spc="190" dirty="0">
                <a:latin typeface="Times New Roman"/>
                <a:cs typeface="Times New Roman"/>
              </a:rPr>
              <a:t>  </a:t>
            </a:r>
            <a:r>
              <a:rPr sz="650" dirty="0">
                <a:latin typeface="Times New Roman"/>
                <a:cs typeface="Times New Roman"/>
              </a:rPr>
              <a:t>DE</a:t>
            </a:r>
            <a:r>
              <a:rPr sz="650" spc="395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Z&amp;I</a:t>
            </a:r>
            <a:r>
              <a:rPr sz="650" spc="220" dirty="0">
                <a:latin typeface="Times New Roman"/>
                <a:cs typeface="Times New Roman"/>
              </a:rPr>
              <a:t>  </a:t>
            </a:r>
            <a:r>
              <a:rPr sz="650" dirty="0">
                <a:latin typeface="Times New Roman"/>
                <a:cs typeface="Times New Roman"/>
              </a:rPr>
              <a:t>BS°f'ADOAL</a:t>
            </a:r>
            <a:r>
              <a:rPr sz="650" spc="365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10</a:t>
            </a:r>
            <a:r>
              <a:rPr sz="650" spc="315" dirty="0">
                <a:latin typeface="Times New Roman"/>
                <a:cs typeface="Times New Roman"/>
              </a:rPr>
              <a:t> </a:t>
            </a:r>
            <a:r>
              <a:rPr sz="650" dirty="0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sz="650" spc="3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083</a:t>
            </a:r>
            <a:r>
              <a:rPr sz="650" spc="295" dirty="0">
                <a:latin typeface="Times New Roman"/>
                <a:cs typeface="Times New Roman"/>
              </a:rPr>
              <a:t>  </a:t>
            </a:r>
            <a:r>
              <a:rPr sz="650" dirty="0">
                <a:latin typeface="Times New Roman"/>
                <a:cs typeface="Times New Roman"/>
              </a:rPr>
              <a:t>DB</a:t>
            </a:r>
            <a:r>
              <a:rPr sz="650" spc="36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23</a:t>
            </a:r>
            <a:r>
              <a:rPr sz="650" spc="195" dirty="0">
                <a:latin typeface="Times New Roman"/>
                <a:cs typeface="Times New Roman"/>
              </a:rPr>
              <a:t>  </a:t>
            </a:r>
            <a:r>
              <a:rPr sz="650" dirty="0">
                <a:latin typeface="Times New Roman"/>
                <a:cs typeface="Times New Roman"/>
              </a:rPr>
              <a:t>DB</a:t>
            </a:r>
            <a:r>
              <a:rPr sz="650" spc="330" dirty="0">
                <a:latin typeface="Times New Roman"/>
                <a:cs typeface="Times New Roman"/>
              </a:rPr>
              <a:t> </a:t>
            </a:r>
            <a:r>
              <a:rPr sz="650" spc="-20" dirty="0">
                <a:latin typeface="Times New Roman"/>
                <a:cs typeface="Times New Roman"/>
              </a:rPr>
              <a:t>SB°I°Bb</a:t>
            </a:r>
            <a:r>
              <a:rPr sz="650" spc="10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B¥iO</a:t>
            </a:r>
            <a:r>
              <a:rPr sz="650" spc="34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DB</a:t>
            </a:r>
            <a:r>
              <a:rPr sz="650" spc="29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19</a:t>
            </a:r>
            <a:r>
              <a:rPr sz="650" spc="195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9</a:t>
            </a:r>
            <a:r>
              <a:rPr sz="650" spc="-50" dirty="0">
                <a:latin typeface="Times New Roman"/>
                <a:cs typeface="Times New Roman"/>
              </a:rPr>
              <a:t> </a:t>
            </a:r>
            <a:r>
              <a:rPr sz="650" dirty="0">
                <a:latin typeface="Times New Roman"/>
                <a:cs typeface="Times New Roman"/>
              </a:rPr>
              <a:t>8</a:t>
            </a:r>
            <a:r>
              <a:rPr sz="650" spc="105" dirty="0">
                <a:latin typeface="Times New Roman"/>
                <a:cs typeface="Times New Roman"/>
              </a:rPr>
              <a:t> </a:t>
            </a:r>
            <a:r>
              <a:rPr sz="650" spc="-50" dirty="0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610" y="6859123"/>
            <a:ext cx="4472940" cy="42227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2925445" algn="l"/>
                <a:tab pos="3075305" algn="l"/>
                <a:tab pos="4459605" algn="l"/>
              </a:tabLst>
            </a:pPr>
            <a:r>
              <a:rPr sz="1100" b="1" u="heavy" spc="-10" dirty="0">
                <a:uFill>
                  <a:solidFill>
                    <a:srgbClr val="4B4B4B"/>
                  </a:solidFill>
                </a:uFill>
                <a:latin typeface="Courier New"/>
                <a:cs typeface="Courier New"/>
              </a:rPr>
              <a:t>GUARULBOS</a:t>
            </a:r>
            <a:r>
              <a:rPr sz="1100" b="1" u="heavy" dirty="0">
                <a:uFill>
                  <a:solidFill>
                    <a:srgbClr val="4B4B4B"/>
                  </a:solidFill>
                </a:uFill>
                <a:latin typeface="Courier New"/>
                <a:cs typeface="Courier New"/>
              </a:rPr>
              <a:t>	</a:t>
            </a:r>
            <a:r>
              <a:rPr sz="1100" b="1" dirty="0">
                <a:latin typeface="Courier New"/>
                <a:cs typeface="Courier New"/>
              </a:rPr>
              <a:t>	</a:t>
            </a:r>
            <a:r>
              <a:rPr sz="1050" u="heavy" spc="45" dirty="0">
                <a:uFill>
                  <a:solidFill>
                    <a:srgbClr val="4B4B4B"/>
                  </a:solidFill>
                </a:uFill>
                <a:latin typeface="Consolas"/>
                <a:cs typeface="Consolas"/>
              </a:rPr>
              <a:t>20/09/2024</a:t>
            </a:r>
            <a:r>
              <a:rPr sz="1050" u="heavy" dirty="0">
                <a:uFill>
                  <a:solidFill>
                    <a:srgbClr val="4B4B4B"/>
                  </a:solidFill>
                </a:uFill>
                <a:latin typeface="Consolas"/>
                <a:cs typeface="Consolas"/>
              </a:rPr>
              <a:t>	</a:t>
            </a:r>
            <a:endParaRPr sz="1050">
              <a:latin typeface="Consolas"/>
              <a:cs typeface="Consolas"/>
            </a:endParaRPr>
          </a:p>
          <a:p>
            <a:pPr marL="15875">
              <a:lnSpc>
                <a:spcPct val="100000"/>
              </a:lnSpc>
              <a:spcBef>
                <a:spcPts val="350"/>
              </a:spcBef>
              <a:tabLst>
                <a:tab pos="3075940" algn="l"/>
              </a:tabLst>
            </a:pPr>
            <a:r>
              <a:rPr sz="850" spc="-10" dirty="0">
                <a:latin typeface="Courier New"/>
                <a:cs typeface="Courier New"/>
              </a:rPr>
              <a:t>LOCAL</a:t>
            </a:r>
            <a:r>
              <a:rPr sz="850" dirty="0">
                <a:latin typeface="Courier New"/>
                <a:cs typeface="Courier New"/>
              </a:rPr>
              <a:t>	DATA</a:t>
            </a:r>
            <a:r>
              <a:rPr sz="850" spc="85" dirty="0">
                <a:latin typeface="Courier New"/>
                <a:cs typeface="Courier New"/>
              </a:rPr>
              <a:t> </a:t>
            </a:r>
            <a:r>
              <a:rPr sz="850" dirty="0">
                <a:latin typeface="Courier New"/>
                <a:cs typeface="Courier New"/>
              </a:rPr>
              <a:t>DE</a:t>
            </a:r>
            <a:r>
              <a:rPr sz="850" spc="35" dirty="0">
                <a:latin typeface="Courier New"/>
                <a:cs typeface="Courier New"/>
              </a:rPr>
              <a:t> </a:t>
            </a:r>
            <a:r>
              <a:rPr sz="850" spc="-10" dirty="0">
                <a:latin typeface="Courier New"/>
                <a:cs typeface="Courier New"/>
              </a:rPr>
              <a:t>DEFERIMENTO</a:t>
            </a:r>
            <a:endParaRPr sz="85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80282" y="8172837"/>
            <a:ext cx="28136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204" dirty="0">
                <a:latin typeface="Calibri"/>
                <a:cs typeface="Calibri"/>
              </a:rPr>
              <a:t>Codigo</a:t>
            </a:r>
            <a:r>
              <a:rPr sz="950" spc="415" dirty="0">
                <a:latin typeface="Calibri"/>
                <a:cs typeface="Calibri"/>
              </a:rPr>
              <a:t> </a:t>
            </a:r>
            <a:r>
              <a:rPr sz="950" spc="260" dirty="0">
                <a:latin typeface="Calibri"/>
                <a:cs typeface="Calibri"/>
              </a:rPr>
              <a:t>Óe</a:t>
            </a:r>
            <a:r>
              <a:rPr sz="950" spc="155" dirty="0">
                <a:latin typeface="Calibri"/>
                <a:cs typeface="Calibri"/>
              </a:rPr>
              <a:t> </a:t>
            </a:r>
            <a:r>
              <a:rPr sz="950" spc="195" dirty="0">
                <a:latin typeface="Calibri"/>
                <a:cs typeface="Calibri"/>
              </a:rPr>
              <a:t>Val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190" dirty="0">
                <a:latin typeface="Calibri"/>
                <a:cs typeface="Calibri"/>
              </a:rPr>
              <a:t>iÓaÇão</a:t>
            </a:r>
            <a:r>
              <a:rPr sz="950" spc="-40" dirty="0">
                <a:latin typeface="Calibri"/>
                <a:cs typeface="Calibri"/>
              </a:rPr>
              <a:t> </a:t>
            </a:r>
            <a:r>
              <a:rPr sz="950" spc="110" dirty="0">
                <a:latin typeface="Calibri"/>
                <a:cs typeface="Calibri"/>
              </a:rPr>
              <a:t>:</a:t>
            </a:r>
            <a:r>
              <a:rPr sz="950" spc="215" dirty="0">
                <a:latin typeface="Calibri"/>
                <a:cs typeface="Calibri"/>
              </a:rPr>
              <a:t>  </a:t>
            </a:r>
            <a:r>
              <a:rPr sz="950" spc="150" dirty="0">
                <a:latin typeface="Calibri"/>
                <a:cs typeface="Calibri"/>
              </a:rPr>
              <a:t>17273</a:t>
            </a:r>
            <a:r>
              <a:rPr sz="950" spc="-110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0</a:t>
            </a:r>
            <a:r>
              <a:rPr sz="950" spc="-80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03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82</a:t>
            </a:r>
            <a:r>
              <a:rPr sz="950" spc="65" dirty="0">
                <a:latin typeface="Calibri"/>
                <a:cs typeface="Calibri"/>
              </a:rPr>
              <a:t> </a:t>
            </a:r>
            <a:r>
              <a:rPr sz="950" spc="-25" dirty="0">
                <a:latin typeface="Calibri"/>
                <a:cs typeface="Calibri"/>
              </a:rPr>
              <a:t>012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361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 MT</vt:lpstr>
      <vt:lpstr>Calibri</vt:lpstr>
      <vt:lpstr>Consolas</vt:lpstr>
      <vt:lpstr>Courier New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2025-06-04T12:19:01Z</dcterms:created>
  <dcterms:modified xsi:type="dcterms:W3CDTF">2025-06-04T12:19:27Z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2025-06-04T00:00:00Z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2025-06-04T00:00:00Z</vt:filetime>
  </property>
</Properties>
</file>