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607300" cy="10744200"/>
  <p:notesSz cx="7607300" cy="10744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0547" y="3330702"/>
            <a:ext cx="6466205" cy="22562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1095" y="6016752"/>
            <a:ext cx="5325110" cy="268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0365" y="2471166"/>
            <a:ext cx="3309175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17759" y="2471166"/>
            <a:ext cx="3309175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365" y="429768"/>
            <a:ext cx="6846570" cy="1719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0365" y="2471166"/>
            <a:ext cx="6846570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86482" y="9992106"/>
            <a:ext cx="2434336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0365" y="9992106"/>
            <a:ext cx="1749679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77256" y="9992106"/>
            <a:ext cx="1749679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1688" y="9190381"/>
            <a:ext cx="2461050" cy="4113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72971" y="1325316"/>
            <a:ext cx="105212" cy="7769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40201" y="1297895"/>
            <a:ext cx="3801362" cy="2833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05629" y="1722911"/>
            <a:ext cx="3860830" cy="12796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15897" y="1859244"/>
            <a:ext cx="2931795" cy="754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solidFill>
                  <a:srgbClr val="595959"/>
                </a:solidFill>
                <a:latin typeface="Arial MT"/>
                <a:cs typeface="Arial MT"/>
              </a:rPr>
              <a:t>zeierone</a:t>
            </a:r>
            <a:r>
              <a:rPr dirty="0" sz="950">
                <a:solidFill>
                  <a:srgbClr val="9C9C9C"/>
                </a:solidFill>
                <a:latin typeface="Arial MT"/>
                <a:cs typeface="Arial MT"/>
              </a:rPr>
              <a:t>.</a:t>
            </a:r>
            <a:r>
              <a:rPr dirty="0" sz="950" spc="3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6E6E6E"/>
                </a:solidFill>
                <a:latin typeface="Arial MT"/>
                <a:cs typeface="Arial MT"/>
              </a:rPr>
              <a:t>2+</a:t>
            </a:r>
            <a:r>
              <a:rPr dirty="0" sz="950" spc="-9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46464"/>
                </a:solidFill>
                <a:latin typeface="Arial MT"/>
                <a:cs typeface="Arial MT"/>
              </a:rPr>
              <a:t>3s-47</a:t>
            </a:r>
            <a:r>
              <a:rPr dirty="0" sz="950" spc="-5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46464"/>
                </a:solidFill>
                <a:latin typeface="Arial MT"/>
                <a:cs typeface="Arial MT"/>
              </a:rPr>
              <a:t>co</a:t>
            </a:r>
            <a:r>
              <a:rPr dirty="0" sz="950" spc="245">
                <a:solidFill>
                  <a:srgbClr val="646464"/>
                </a:solidFill>
                <a:latin typeface="Arial MT"/>
                <a:cs typeface="Arial MT"/>
              </a:rPr>
              <a:t>  </a:t>
            </a:r>
            <a:r>
              <a:rPr dirty="0" sz="950" spc="-10">
                <a:solidFill>
                  <a:srgbClr val="727272"/>
                </a:solidFill>
                <a:latin typeface="Arial MT"/>
                <a:cs typeface="Arial MT"/>
              </a:rPr>
              <a:t>c</a:t>
            </a:r>
            <a:r>
              <a:rPr dirty="0" sz="950" spc="-15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9C9C9C"/>
                </a:solidFill>
                <a:latin typeface="Arial MT"/>
                <a:cs typeface="Arial MT"/>
              </a:rPr>
              <a:t>I</a:t>
            </a:r>
            <a:r>
              <a:rPr dirty="0" sz="950" spc="31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9C9C9C"/>
                </a:solidFill>
                <a:latin typeface="Arial MT"/>
                <a:cs typeface="Arial MT"/>
              </a:rPr>
              <a:t>nJ.</a:t>
            </a:r>
            <a:r>
              <a:rPr dirty="0" sz="950" spc="3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950" spc="50">
                <a:solidFill>
                  <a:srgbClr val="696969"/>
                </a:solidFill>
                <a:latin typeface="Arial MT"/>
                <a:cs typeface="Arial MT"/>
              </a:rPr>
              <a:t>os.ss</a:t>
            </a:r>
            <a:r>
              <a:rPr dirty="0" sz="950" spc="-6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626262"/>
                </a:solidFill>
                <a:latin typeface="Arial MT"/>
                <a:cs typeface="Arial MT"/>
              </a:rPr>
              <a:t>3.3sz/ooo3ma</a:t>
            </a:r>
            <a:endParaRPr sz="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950">
              <a:latin typeface="Arial MT"/>
              <a:cs typeface="Arial MT"/>
            </a:endParaRPr>
          </a:p>
          <a:p>
            <a:pPr algn="ctr" marL="12700" marR="5080">
              <a:lnSpc>
                <a:spcPct val="119900"/>
              </a:lnSpc>
            </a:pPr>
            <a:r>
              <a:rPr dirty="0" sz="1100" spc="-40">
                <a:solidFill>
                  <a:srgbClr val="4B4B4B"/>
                </a:solidFill>
                <a:latin typeface="Arial MT"/>
                <a:cs typeface="Arial MT"/>
              </a:rPr>
              <a:t>ANEXO</a:t>
            </a:r>
            <a:r>
              <a:rPr dirty="0" sz="11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414141"/>
                </a:solidFill>
                <a:latin typeface="Arial MT"/>
                <a:cs typeface="Arial MT"/>
              </a:rPr>
              <a:t>PC-</a:t>
            </a:r>
            <a:r>
              <a:rPr dirty="0" sz="1100">
                <a:solidFill>
                  <a:srgbClr val="414141"/>
                </a:solidFill>
                <a:latin typeface="Arial MT"/>
                <a:cs typeface="Arial MT"/>
              </a:rPr>
              <a:t>02</a:t>
            </a:r>
            <a:r>
              <a:rPr dirty="0" sz="11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1100" spc="-7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35" b="1">
                <a:solidFill>
                  <a:srgbClr val="464646"/>
                </a:solidFill>
                <a:latin typeface="Arial"/>
                <a:cs typeface="Arial"/>
              </a:rPr>
              <a:t>TERMO</a:t>
            </a:r>
            <a:r>
              <a:rPr dirty="0" sz="1100" spc="-1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3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1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00" spc="-45" b="1">
                <a:solidFill>
                  <a:srgbClr val="444444"/>
                </a:solidFill>
                <a:latin typeface="Arial"/>
                <a:cs typeface="Arial"/>
              </a:rPr>
              <a:t>CONSENTIMENTO </a:t>
            </a:r>
            <a:r>
              <a:rPr dirty="0" sz="1100" spc="-35" b="1">
                <a:solidFill>
                  <a:srgbClr val="444444"/>
                </a:solidFill>
                <a:latin typeface="Arial"/>
                <a:cs typeface="Arial"/>
              </a:rPr>
              <a:t>(CONTAS</a:t>
            </a:r>
            <a:r>
              <a:rPr dirty="0" sz="1100" spc="-1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14141"/>
                </a:solidFill>
                <a:latin typeface="Arial"/>
                <a:cs typeface="Arial"/>
              </a:rPr>
              <a:t>BANCÁRIAS)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80277" y="2821242"/>
            <a:ext cx="3319779" cy="94424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3175">
              <a:lnSpc>
                <a:spcPct val="137700"/>
              </a:lnSpc>
              <a:spcBef>
                <a:spcPts val="114"/>
              </a:spcBef>
              <a:tabLst>
                <a:tab pos="688340" algn="l"/>
                <a:tab pos="1059180" algn="l"/>
                <a:tab pos="1953260" algn="l"/>
                <a:tab pos="3022600" algn="l"/>
              </a:tabLst>
            </a:pPr>
            <a:r>
              <a:rPr dirty="0" sz="1100" spc="-10">
                <a:solidFill>
                  <a:srgbClr val="484848"/>
                </a:solidFill>
                <a:latin typeface="Arial MT"/>
                <a:cs typeface="Arial MT"/>
              </a:rPr>
              <a:t>ÓRGÃO</a:t>
            </a:r>
            <a:r>
              <a:rPr dirty="0" sz="1100">
                <a:solidFill>
                  <a:srgbClr val="484848"/>
                </a:solidFill>
                <a:latin typeface="Arial MT"/>
                <a:cs typeface="Arial MT"/>
              </a:rPr>
              <a:t>	</a:t>
            </a:r>
            <a:r>
              <a:rPr dirty="0" sz="1100" spc="-25">
                <a:solidFill>
                  <a:srgbClr val="4F4F4F"/>
                </a:solidFill>
                <a:latin typeface="Arial MT"/>
                <a:cs typeface="Arial MT"/>
              </a:rPr>
              <a:t>OU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	</a:t>
            </a:r>
            <a:r>
              <a:rPr dirty="0" sz="1100" spc="-10">
                <a:solidFill>
                  <a:srgbClr val="444444"/>
                </a:solidFill>
                <a:latin typeface="Arial MT"/>
                <a:cs typeface="Arial MT"/>
              </a:rPr>
              <a:t>ENTIDADE: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dirty="0" sz="1100" spc="-10">
                <a:solidFill>
                  <a:srgbClr val="424242"/>
                </a:solidFill>
                <a:latin typeface="Arial MT"/>
                <a:cs typeface="Arial MT"/>
              </a:rPr>
              <a:t>ASSOCIAÇÃO</a:t>
            </a:r>
            <a:r>
              <a:rPr dirty="0" sz="1100">
                <a:solidFill>
                  <a:srgbClr val="424242"/>
                </a:solidFill>
                <a:latin typeface="Arial MT"/>
                <a:cs typeface="Arial MT"/>
              </a:rPr>
              <a:t>	</a:t>
            </a:r>
            <a:r>
              <a:rPr dirty="0" sz="1100" spc="-70" b="1">
                <a:solidFill>
                  <a:srgbClr val="444444"/>
                </a:solidFill>
                <a:latin typeface="Arial"/>
                <a:cs typeface="Arial"/>
              </a:rPr>
              <a:t>DOS </a:t>
            </a:r>
            <a:r>
              <a:rPr dirty="0" sz="1100" spc="-40" b="1">
                <a:solidFill>
                  <a:srgbClr val="3D3D3D"/>
                </a:solidFill>
                <a:latin typeface="Arial"/>
                <a:cs typeface="Arial"/>
              </a:rPr>
              <a:t>DESENVOLVIMENTO</a:t>
            </a:r>
            <a:r>
              <a:rPr dirty="0" sz="1100" spc="-4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4949"/>
                </a:solidFill>
                <a:latin typeface="Arial"/>
                <a:cs typeface="Arial"/>
              </a:rPr>
              <a:t>DO</a:t>
            </a:r>
            <a:r>
              <a:rPr dirty="0" sz="1100" spc="-3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100" spc="-40" b="1">
                <a:solidFill>
                  <a:srgbClr val="464646"/>
                </a:solidFill>
                <a:latin typeface="Arial"/>
                <a:cs typeface="Arial"/>
              </a:rPr>
              <a:t>ÁGUA</a:t>
            </a:r>
            <a:r>
              <a:rPr dirty="0" sz="1100" spc="5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4B4B4B"/>
                </a:solidFill>
                <a:latin typeface="Arial"/>
                <a:cs typeface="Arial"/>
              </a:rPr>
              <a:t>AZUL </a:t>
            </a:r>
            <a:r>
              <a:rPr dirty="0" sz="1100" spc="-40" b="1">
                <a:solidFill>
                  <a:srgbClr val="3B3B3B"/>
                </a:solidFill>
                <a:latin typeface="Arial"/>
                <a:cs typeface="Arial"/>
              </a:rPr>
              <a:t>RESPONSÂVEL:</a:t>
            </a:r>
            <a:r>
              <a:rPr dirty="0" sz="1100" spc="2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00" spc="-30" b="1">
                <a:solidFill>
                  <a:srgbClr val="424242"/>
                </a:solidFill>
                <a:latin typeface="Arial"/>
                <a:cs typeface="Arial"/>
              </a:rPr>
              <a:t>ANTONIO</a:t>
            </a:r>
            <a:r>
              <a:rPr dirty="0" sz="1100" spc="-1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00" spc="-40" b="1">
                <a:solidFill>
                  <a:srgbClr val="424242"/>
                </a:solidFill>
                <a:latin typeface="Arial"/>
                <a:cs typeface="Arial"/>
              </a:rPr>
              <a:t>GOMES</a:t>
            </a:r>
            <a:r>
              <a:rPr dirty="0" sz="11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F4F4F"/>
                </a:solidFill>
                <a:latin typeface="Arial"/>
                <a:cs typeface="Arial"/>
              </a:rPr>
              <a:t>DA</a:t>
            </a:r>
            <a:r>
              <a:rPr dirty="0" sz="1100" spc="1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64646"/>
                </a:solidFill>
                <a:latin typeface="Arial"/>
                <a:cs typeface="Arial"/>
              </a:rPr>
              <a:t>SILVA</a:t>
            </a:r>
            <a:endParaRPr sz="11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1100">
                <a:solidFill>
                  <a:srgbClr val="505050"/>
                </a:solidFill>
                <a:latin typeface="Arial MT"/>
                <a:cs typeface="Arial MT"/>
              </a:rPr>
              <a:t>CPF:</a:t>
            </a:r>
            <a:r>
              <a:rPr dirty="0" sz="1100" spc="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44444"/>
                </a:solidFill>
                <a:latin typeface="Arial MT"/>
                <a:cs typeface="Arial MT"/>
              </a:rPr>
              <a:t>878.648.008-</a:t>
            </a:r>
            <a:r>
              <a:rPr dirty="0" sz="1100" spc="-25">
                <a:solidFill>
                  <a:srgbClr val="444444"/>
                </a:solidFill>
                <a:latin typeface="Arial MT"/>
                <a:cs typeface="Arial MT"/>
              </a:rPr>
              <a:t>15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3337" y="2886746"/>
            <a:ext cx="17316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8705" algn="l"/>
                <a:tab pos="1612900" algn="l"/>
              </a:tabLst>
            </a:pPr>
            <a:r>
              <a:rPr dirty="0" sz="1100" spc="-10" b="1">
                <a:solidFill>
                  <a:srgbClr val="464646"/>
                </a:solidFill>
                <a:latin typeface="Arial"/>
                <a:cs typeface="Arial"/>
              </a:rPr>
              <a:t>MORADORES</a:t>
            </a:r>
            <a:r>
              <a:rPr dirty="0" sz="1100" b="1">
                <a:solidFill>
                  <a:srgbClr val="464646"/>
                </a:solidFill>
                <a:latin typeface="Arial"/>
                <a:cs typeface="Arial"/>
              </a:rPr>
              <a:t>	</a:t>
            </a:r>
            <a:r>
              <a:rPr dirty="0" sz="1100" spc="-20" b="1">
                <a:solidFill>
                  <a:srgbClr val="494949"/>
                </a:solidFill>
                <a:latin typeface="Arial"/>
                <a:cs typeface="Arial"/>
              </a:rPr>
              <a:t>PARA</a:t>
            </a:r>
            <a:r>
              <a:rPr dirty="0" sz="1100" b="1">
                <a:solidFill>
                  <a:srgbClr val="494949"/>
                </a:solidFill>
                <a:latin typeface="Arial"/>
                <a:cs typeface="Arial"/>
              </a:rPr>
              <a:t>	</a:t>
            </a:r>
            <a:r>
              <a:rPr dirty="0" sz="1100" spc="-50" b="1">
                <a:solidFill>
                  <a:srgbClr val="5B5B5B"/>
                </a:solidFill>
                <a:latin typeface="Arial"/>
                <a:cs typeface="Arial"/>
              </a:rPr>
              <a:t>O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4168" y="3883018"/>
            <a:ext cx="29152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565656"/>
                </a:solidFill>
                <a:latin typeface="Arial MT"/>
                <a:cs typeface="Arial MT"/>
              </a:rPr>
              <a:t>Pelo</a:t>
            </a:r>
            <a:r>
              <a:rPr dirty="0" sz="1100" spc="-5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44444"/>
                </a:solidFill>
                <a:latin typeface="Arial MT"/>
                <a:cs typeface="Arial MT"/>
              </a:rPr>
              <a:t>presente</a:t>
            </a:r>
            <a:r>
              <a:rPr dirty="0" sz="110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B4B4B"/>
                </a:solidFill>
                <a:latin typeface="Arial MT"/>
                <a:cs typeface="Arial MT"/>
              </a:rPr>
              <a:t>TERMO,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nós,</a:t>
            </a:r>
            <a:r>
              <a:rPr dirty="0" sz="11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F4F4F"/>
                </a:solidFill>
                <a:latin typeface="Arial MT"/>
                <a:cs typeface="Arial MT"/>
              </a:rPr>
              <a:t>abaixo</a:t>
            </a:r>
            <a:r>
              <a:rPr dirty="0" sz="110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Arial MT"/>
                <a:cs typeface="Arial MT"/>
              </a:rPr>
              <a:t>identificados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8470" y="4385723"/>
            <a:ext cx="1460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 b="1">
                <a:solidFill>
                  <a:srgbClr val="606060"/>
                </a:solidFill>
                <a:latin typeface="Arial"/>
                <a:cs typeface="Arial"/>
              </a:rPr>
              <a:t>1)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20243" y="4301939"/>
            <a:ext cx="4794885" cy="3658870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algn="just" marL="17145">
              <a:lnSpc>
                <a:spcPct val="100000"/>
              </a:lnSpc>
              <a:spcBef>
                <a:spcPts val="760"/>
              </a:spcBef>
            </a:pPr>
            <a:r>
              <a:rPr dirty="0" sz="1100" spc="-50" b="1">
                <a:solidFill>
                  <a:srgbClr val="3D3D3D"/>
                </a:solidFill>
                <a:latin typeface="Arial"/>
                <a:cs typeface="Arial"/>
              </a:rPr>
              <a:t>AUTORIZAMOS</a:t>
            </a:r>
            <a:r>
              <a:rPr dirty="0" sz="1100" spc="7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100" spc="-6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424242"/>
                </a:solidFill>
                <a:latin typeface="Arial"/>
                <a:cs typeface="Arial"/>
              </a:rPr>
              <a:t>forma </a:t>
            </a:r>
            <a:r>
              <a:rPr dirty="0" sz="1100" spc="-10" b="1">
                <a:solidFill>
                  <a:srgbClr val="3D3D3D"/>
                </a:solidFill>
                <a:latin typeface="Arial"/>
                <a:cs typeface="Arial"/>
              </a:rPr>
              <a:t>expressa:</a:t>
            </a:r>
            <a:endParaRPr sz="1100">
              <a:latin typeface="Arial"/>
              <a:cs typeface="Arial"/>
            </a:endParaRPr>
          </a:p>
          <a:p>
            <a:pPr algn="just" marL="12700" marR="8255" indent="74930">
              <a:lnSpc>
                <a:spcPct val="105800"/>
              </a:lnSpc>
              <a:spcBef>
                <a:spcPts val="580"/>
              </a:spcBef>
              <a:buClr>
                <a:srgbClr val="6B6B6B"/>
              </a:buClr>
              <a:buChar char="-"/>
              <a:tabLst>
                <a:tab pos="87630" algn="l"/>
              </a:tabLst>
            </a:pPr>
            <a:r>
              <a:rPr dirty="0" sz="1100" spc="-35">
                <a:solidFill>
                  <a:srgbClr val="525252"/>
                </a:solidFill>
                <a:latin typeface="Arial MT"/>
                <a:cs typeface="Arial MT"/>
              </a:rPr>
              <a:t>Que</a:t>
            </a:r>
            <a:r>
              <a:rPr dirty="0" sz="1100" spc="-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595959"/>
                </a:solidFill>
                <a:latin typeface="Arial MT"/>
                <a:cs typeface="Arial MT"/>
              </a:rPr>
              <a:t>o</a:t>
            </a:r>
            <a:r>
              <a:rPr dirty="0" sz="1100" spc="-7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D4D4D"/>
                </a:solidFill>
                <a:latin typeface="Arial MT"/>
                <a:cs typeface="Arial MT"/>
              </a:rPr>
              <a:t>Tribunal</a:t>
            </a:r>
            <a:r>
              <a:rPr dirty="0" sz="110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100" spc="-9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84848"/>
                </a:solidFill>
                <a:latin typeface="Arial MT"/>
                <a:cs typeface="Arial MT"/>
              </a:rPr>
              <a:t>Contas</a:t>
            </a:r>
            <a:r>
              <a:rPr dirty="0" sz="11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484848"/>
                </a:solidFill>
                <a:latin typeface="Arial MT"/>
                <a:cs typeface="Arial MT"/>
              </a:rPr>
              <a:t>do</a:t>
            </a:r>
            <a:r>
              <a:rPr dirty="0" sz="1100" spc="-1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94949"/>
                </a:solidFill>
                <a:latin typeface="Arial MT"/>
                <a:cs typeface="Arial MT"/>
              </a:rPr>
              <a:t>Estado</a:t>
            </a:r>
            <a:r>
              <a:rPr dirty="0" sz="1100" spc="-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1100" spc="-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24242"/>
                </a:solidFill>
                <a:latin typeface="Arial MT"/>
                <a:cs typeface="Arial MT"/>
              </a:rPr>
              <a:t>Sâo</a:t>
            </a:r>
            <a:r>
              <a:rPr dirty="0" sz="1100" spc="-1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24242"/>
                </a:solidFill>
                <a:latin typeface="Arial MT"/>
                <a:cs typeface="Arial MT"/>
              </a:rPr>
              <a:t>Paulo</a:t>
            </a:r>
            <a:r>
              <a:rPr dirty="0" sz="11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D4D4D"/>
                </a:solidFill>
                <a:latin typeface="Arial MT"/>
                <a:cs typeface="Arial MT"/>
              </a:rPr>
              <a:t>acesse,</a:t>
            </a:r>
            <a:r>
              <a:rPr dirty="0" sz="1100" spc="-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100" spc="-9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94949"/>
                </a:solidFill>
                <a:latin typeface="Arial MT"/>
                <a:cs typeface="Arial MT"/>
              </a:rPr>
              <a:t>forma</a:t>
            </a:r>
            <a:r>
              <a:rPr dirty="0" sz="11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direta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94949"/>
                </a:solidFill>
                <a:latin typeface="Arial MT"/>
                <a:cs typeface="Arial MT"/>
              </a:rPr>
              <a:t>junto</a:t>
            </a:r>
            <a:r>
              <a:rPr dirty="0" sz="11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565656"/>
                </a:solidFill>
                <a:latin typeface="Arial MT"/>
                <a:cs typeface="Arial MT"/>
              </a:rPr>
              <a:t>às</a:t>
            </a:r>
            <a:r>
              <a:rPr dirty="0" sz="1100" spc="10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24242"/>
                </a:solidFill>
                <a:latin typeface="Arial MT"/>
                <a:cs typeface="Arial MT"/>
              </a:rPr>
              <a:t>instituições</a:t>
            </a:r>
            <a:r>
              <a:rPr dirty="0" sz="1100" spc="19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D4D4D"/>
                </a:solidFill>
                <a:latin typeface="Arial MT"/>
                <a:cs typeface="Arial MT"/>
              </a:rPr>
              <a:t>financeiras</a:t>
            </a:r>
            <a:r>
              <a:rPr dirty="0" sz="1100" spc="16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75757"/>
                </a:solidFill>
                <a:latin typeface="Arial MT"/>
                <a:cs typeface="Arial MT"/>
              </a:rPr>
              <a:t>de</a:t>
            </a:r>
            <a:r>
              <a:rPr dirty="0" sz="1100" spc="13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3F3F3F"/>
                </a:solidFill>
                <a:latin typeface="Arial MT"/>
                <a:cs typeface="Arial MT"/>
              </a:rPr>
              <a:t>qualquer</a:t>
            </a:r>
            <a:r>
              <a:rPr dirty="0" sz="1100" spc="1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3F3F3F"/>
                </a:solidFill>
                <a:latin typeface="Arial MT"/>
                <a:cs typeface="Arial MT"/>
              </a:rPr>
              <a:t>espécie,</a:t>
            </a:r>
            <a:r>
              <a:rPr dirty="0" sz="1100" spc="2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25252"/>
                </a:solidFill>
                <a:latin typeface="Arial MT"/>
                <a:cs typeface="Arial MT"/>
              </a:rPr>
              <a:t>os</a:t>
            </a:r>
            <a:r>
              <a:rPr dirty="0" sz="1100" spc="1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494949"/>
                </a:solidFill>
                <a:latin typeface="Arial MT"/>
                <a:cs typeface="Arial MT"/>
              </a:rPr>
              <a:t>dados</a:t>
            </a:r>
            <a:r>
              <a:rPr dirty="0" sz="1100" spc="1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1100" spc="10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4D4D4D"/>
                </a:solidFill>
                <a:latin typeface="Arial MT"/>
                <a:cs typeface="Arial MT"/>
              </a:rPr>
              <a:t>movimentação</a:t>
            </a:r>
            <a:r>
              <a:rPr dirty="0" sz="1100" spc="27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606060"/>
                </a:solidFill>
                <a:latin typeface="Arial MT"/>
                <a:cs typeface="Arial MT"/>
              </a:rPr>
              <a:t>e</a:t>
            </a:r>
            <a:r>
              <a:rPr dirty="0" sz="1100" spc="-2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494949"/>
                </a:solidFill>
                <a:latin typeface="Arial MT"/>
                <a:cs typeface="Arial MT"/>
              </a:rPr>
              <a:t>saldo</a:t>
            </a:r>
            <a:r>
              <a:rPr dirty="0" sz="1100" spc="2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14141"/>
                </a:solidFill>
                <a:latin typeface="Arial MT"/>
                <a:cs typeface="Arial MT"/>
              </a:rPr>
              <a:t>das</a:t>
            </a:r>
            <a:r>
              <a:rPr dirty="0" sz="1100" spc="2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contas</a:t>
            </a:r>
            <a:r>
              <a:rPr dirty="0" sz="1100" spc="2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bancárias,</a:t>
            </a:r>
            <a:r>
              <a:rPr dirty="0" sz="1100" spc="3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64646"/>
                </a:solidFill>
                <a:latin typeface="Arial MT"/>
                <a:cs typeface="Arial MT"/>
              </a:rPr>
              <a:t>atreladas</a:t>
            </a:r>
            <a:r>
              <a:rPr dirty="0" sz="1100" spc="254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424242"/>
                </a:solidFill>
                <a:latin typeface="Arial MT"/>
                <a:cs typeface="Arial MT"/>
              </a:rPr>
              <a:t>ao</a:t>
            </a:r>
            <a:r>
              <a:rPr dirty="0" sz="1100" spc="16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B4B4B"/>
                </a:solidFill>
                <a:latin typeface="Arial MT"/>
                <a:cs typeface="Arial MT"/>
              </a:rPr>
              <a:t>contrato</a:t>
            </a:r>
            <a:r>
              <a:rPr dirty="0" sz="1100" spc="2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1100" spc="20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44444"/>
                </a:solidFill>
                <a:latin typeface="Arial MT"/>
                <a:cs typeface="Arial MT"/>
              </a:rPr>
              <a:t>prestação</a:t>
            </a:r>
            <a:r>
              <a:rPr dirty="0" sz="1100" spc="2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10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serviços</a:t>
            </a:r>
            <a:r>
              <a:rPr dirty="0" sz="11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F4F4F"/>
                </a:solidFill>
                <a:latin typeface="Arial MT"/>
                <a:cs typeface="Arial MT"/>
              </a:rPr>
              <a:t>bancários,</a:t>
            </a:r>
            <a:r>
              <a:rPr dirty="0" sz="1100" spc="39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100" spc="2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545454"/>
                </a:solidFill>
                <a:latin typeface="Arial MT"/>
                <a:cs typeface="Arial MT"/>
              </a:rPr>
              <a:t>todos</a:t>
            </a:r>
            <a:r>
              <a:rPr dirty="0" sz="1100" spc="3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os</a:t>
            </a:r>
            <a:r>
              <a:rPr dirty="0" sz="1100" spc="229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4B4B4B"/>
                </a:solidFill>
                <a:latin typeface="Arial MT"/>
                <a:cs typeface="Arial MT"/>
              </a:rPr>
              <a:t>CNPJs</a:t>
            </a:r>
            <a:r>
              <a:rPr dirty="0" sz="1100" spc="3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3B3B3B"/>
                </a:solidFill>
                <a:latin typeface="Arial MT"/>
                <a:cs typeface="Arial MT"/>
              </a:rPr>
              <a:t>vinculados</a:t>
            </a:r>
            <a:r>
              <a:rPr dirty="0" sz="1100" spc="3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00" spc="-90">
                <a:solidFill>
                  <a:srgbClr val="505050"/>
                </a:solidFill>
                <a:latin typeface="Arial MT"/>
                <a:cs typeface="Arial MT"/>
              </a:rPr>
              <a:t>a</a:t>
            </a:r>
            <a:r>
              <a:rPr dirty="0" sz="1100" spc="27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44444"/>
                </a:solidFill>
                <a:latin typeface="Arial MT"/>
                <a:cs typeface="Arial MT"/>
              </a:rPr>
              <a:t>este</a:t>
            </a:r>
            <a:r>
              <a:rPr dirty="0" sz="1100" spc="28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484848"/>
                </a:solidFill>
                <a:latin typeface="Arial MT"/>
                <a:cs typeface="Arial MT"/>
              </a:rPr>
              <a:t>órgâo,</a:t>
            </a:r>
            <a:r>
              <a:rPr dirty="0" sz="1100" spc="3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com</a:t>
            </a:r>
            <a:r>
              <a:rPr dirty="0" sz="1100" spc="2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1100" spc="2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24242"/>
                </a:solidFill>
                <a:latin typeface="Arial MT"/>
                <a:cs typeface="Arial MT"/>
              </a:rPr>
              <a:t>seguintes</a:t>
            </a:r>
            <a:r>
              <a:rPr dirty="0" sz="11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64646"/>
                </a:solidFill>
                <a:latin typeface="Arial MT"/>
                <a:cs typeface="Arial MT"/>
              </a:rPr>
              <a:t>identificações:</a:t>
            </a:r>
            <a:r>
              <a:rPr dirty="0" sz="110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05050"/>
                </a:solidFill>
                <a:latin typeface="Arial MT"/>
                <a:cs typeface="Arial MT"/>
              </a:rPr>
              <a:t>“Código</a:t>
            </a:r>
            <a:r>
              <a:rPr dirty="0" sz="1100" spc="10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da</a:t>
            </a:r>
            <a:r>
              <a:rPr dirty="0" sz="1100" spc="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64646"/>
                </a:solidFill>
                <a:latin typeface="Arial MT"/>
                <a:cs typeface="Arial MT"/>
              </a:rPr>
              <a:t>Agência</a:t>
            </a:r>
            <a:r>
              <a:rPr dirty="0" sz="1100" spc="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64646"/>
                </a:solidFill>
                <a:latin typeface="Arial MT"/>
                <a:cs typeface="Arial MT"/>
              </a:rPr>
              <a:t>Mantenedora</a:t>
            </a:r>
            <a:r>
              <a:rPr dirty="0" sz="1100" spc="1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25252"/>
                </a:solidFill>
                <a:latin typeface="Arial MT"/>
                <a:cs typeface="Arial MT"/>
              </a:rPr>
              <a:t>da</a:t>
            </a:r>
            <a:r>
              <a:rPr dirty="0" sz="1100" spc="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3F3F3F"/>
                </a:solidFill>
                <a:latin typeface="Arial MT"/>
                <a:cs typeface="Arial MT"/>
              </a:rPr>
              <a:t>Conta“;</a:t>
            </a:r>
            <a:r>
              <a:rPr dirty="0" sz="1100" spc="1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64646"/>
                </a:solidFill>
                <a:latin typeface="Arial MT"/>
                <a:cs typeface="Arial MT"/>
              </a:rPr>
              <a:t>“Dígito</a:t>
            </a:r>
            <a:r>
              <a:rPr dirty="0" sz="1100" spc="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94949"/>
                </a:solidFill>
                <a:latin typeface="Arial MT"/>
                <a:cs typeface="Arial MT"/>
              </a:rPr>
              <a:t>Verificador</a:t>
            </a:r>
            <a:r>
              <a:rPr dirty="0" sz="11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25252"/>
                </a:solidFill>
                <a:latin typeface="Arial MT"/>
                <a:cs typeface="Arial MT"/>
              </a:rPr>
              <a:t>da</a:t>
            </a:r>
            <a:r>
              <a:rPr dirty="0" sz="110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84848"/>
                </a:solidFill>
                <a:latin typeface="Arial MT"/>
                <a:cs typeface="Arial MT"/>
              </a:rPr>
              <a:t>Agência”;</a:t>
            </a:r>
            <a:r>
              <a:rPr dirty="0" sz="1100" spc="5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64646"/>
                </a:solidFill>
                <a:latin typeface="Arial MT"/>
                <a:cs typeface="Arial MT"/>
              </a:rPr>
              <a:t>"Número</a:t>
            </a:r>
            <a:r>
              <a:rPr dirty="0" sz="110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110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94949"/>
                </a:solidFill>
                <a:latin typeface="Arial MT"/>
                <a:cs typeface="Arial MT"/>
              </a:rPr>
              <a:t>Conta</a:t>
            </a:r>
            <a:r>
              <a:rPr dirty="0" sz="110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4D4D4D"/>
                </a:solidFill>
                <a:latin typeface="Arial MT"/>
                <a:cs typeface="Arial MT"/>
              </a:rPr>
              <a:t>Corrente";</a:t>
            </a:r>
            <a:r>
              <a:rPr dirty="0" sz="1100" spc="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40">
                <a:solidFill>
                  <a:srgbClr val="505050"/>
                </a:solidFill>
                <a:latin typeface="Arial MT"/>
                <a:cs typeface="Arial MT"/>
              </a:rPr>
              <a:t>e</a:t>
            </a:r>
            <a:r>
              <a:rPr dirty="0" sz="1100" spc="-7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44444"/>
                </a:solidFill>
                <a:latin typeface="Arial MT"/>
                <a:cs typeface="Arial MT"/>
              </a:rPr>
              <a:t>“Dígito</a:t>
            </a:r>
            <a:r>
              <a:rPr dirty="0" sz="110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64646"/>
                </a:solidFill>
                <a:latin typeface="Arial MT"/>
                <a:cs typeface="Arial MT"/>
              </a:rPr>
              <a:t>Verificador</a:t>
            </a:r>
            <a:r>
              <a:rPr dirty="0" sz="1100" spc="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25252"/>
                </a:solidFill>
                <a:latin typeface="Arial MT"/>
                <a:cs typeface="Arial MT"/>
              </a:rPr>
              <a:t>da</a:t>
            </a:r>
            <a:r>
              <a:rPr dirty="0" sz="11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64646"/>
                </a:solidFill>
                <a:latin typeface="Arial MT"/>
                <a:cs typeface="Arial MT"/>
              </a:rPr>
              <a:t>Conta".</a:t>
            </a:r>
            <a:endParaRPr sz="1100">
              <a:latin typeface="Arial MT"/>
              <a:cs typeface="Arial MT"/>
            </a:endParaRPr>
          </a:p>
          <a:p>
            <a:pPr algn="just" marL="15875">
              <a:lnSpc>
                <a:spcPct val="100000"/>
              </a:lnSpc>
              <a:spcBef>
                <a:spcPts val="660"/>
              </a:spcBef>
            </a:pPr>
            <a:r>
              <a:rPr dirty="0" sz="1100" spc="-140">
                <a:solidFill>
                  <a:srgbClr val="464646"/>
                </a:solidFill>
                <a:latin typeface="Arial Black"/>
                <a:cs typeface="Arial Black"/>
              </a:rPr>
              <a:t>ESTAMOS</a:t>
            </a:r>
            <a:r>
              <a:rPr dirty="0" sz="1100" spc="7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Arial Black"/>
                <a:cs typeface="Arial Black"/>
              </a:rPr>
              <a:t>CIENTES:</a:t>
            </a:r>
            <a:endParaRPr sz="1100">
              <a:latin typeface="Arial Black"/>
              <a:cs typeface="Arial Black"/>
            </a:endParaRPr>
          </a:p>
          <a:p>
            <a:pPr algn="just" marL="16510" marR="11430" indent="-3810">
              <a:lnSpc>
                <a:spcPct val="105000"/>
              </a:lnSpc>
              <a:spcBef>
                <a:spcPts val="595"/>
              </a:spcBef>
              <a:buClr>
                <a:srgbClr val="666666"/>
              </a:buClr>
              <a:buChar char="-"/>
              <a:tabLst>
                <a:tab pos="16510" algn="l"/>
                <a:tab pos="100965" algn="l"/>
              </a:tabLst>
            </a:pP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	</a:t>
            </a: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Que</a:t>
            </a:r>
            <a:r>
              <a:rPr dirty="0" sz="1100" spc="20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o</a:t>
            </a:r>
            <a:r>
              <a:rPr dirty="0" sz="1100" spc="18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TCESP</a:t>
            </a:r>
            <a:r>
              <a:rPr dirty="0" sz="1100" spc="2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63636"/>
                </a:solidFill>
                <a:latin typeface="Arial MT"/>
                <a:cs typeface="Arial MT"/>
              </a:rPr>
              <a:t>terá</a:t>
            </a:r>
            <a:r>
              <a:rPr dirty="0" sz="1100" spc="2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acesso</a:t>
            </a:r>
            <a:r>
              <a:rPr dirty="0" sz="1100" spc="229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83838"/>
                </a:solidFill>
                <a:latin typeface="Arial MT"/>
                <a:cs typeface="Arial MT"/>
              </a:rPr>
              <a:t>somente</a:t>
            </a:r>
            <a:r>
              <a:rPr dirty="0" sz="1100" spc="2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aos</a:t>
            </a:r>
            <a:r>
              <a:rPr dirty="0" sz="1100" spc="16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14141"/>
                </a:solidFill>
                <a:latin typeface="Arial MT"/>
                <a:cs typeface="Arial MT"/>
              </a:rPr>
              <a:t>dados</a:t>
            </a:r>
            <a:r>
              <a:rPr dirty="0" sz="1100" spc="17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das</a:t>
            </a:r>
            <a:r>
              <a:rPr dirty="0" sz="1100" spc="16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contas</a:t>
            </a:r>
            <a:r>
              <a:rPr dirty="0" sz="1100" spc="1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1100" spc="16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84848"/>
                </a:solidFill>
                <a:latin typeface="Arial MT"/>
                <a:cs typeface="Arial MT"/>
              </a:rPr>
              <a:t>recursos </a:t>
            </a:r>
            <a:r>
              <a:rPr dirty="0" sz="1100" spc="-25">
                <a:solidFill>
                  <a:srgbClr val="4B4B4B"/>
                </a:solidFill>
                <a:latin typeface="Arial MT"/>
                <a:cs typeface="Arial MT"/>
              </a:rPr>
              <a:t>públicos,</a:t>
            </a:r>
            <a:r>
              <a:rPr dirty="0" sz="110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464646"/>
                </a:solidFill>
                <a:latin typeface="Arial MT"/>
                <a:cs typeface="Arial MT"/>
              </a:rPr>
              <a:t>privando-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se</a:t>
            </a:r>
            <a:r>
              <a:rPr dirty="0" sz="110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a</a:t>
            </a:r>
            <a:r>
              <a:rPr dirty="0" sz="1100" spc="-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3D3D3D"/>
                </a:solidFill>
                <a:latin typeface="Arial MT"/>
                <a:cs typeface="Arial MT"/>
              </a:rPr>
              <a:t>utilização</a:t>
            </a:r>
            <a:r>
              <a:rPr dirty="0" sz="11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44444"/>
                </a:solidFill>
                <a:latin typeface="Arial MT"/>
                <a:cs typeface="Arial MT"/>
              </a:rPr>
              <a:t>dessas</a:t>
            </a:r>
            <a:r>
              <a:rPr dirty="0" sz="11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24242"/>
                </a:solidFill>
                <a:latin typeface="Arial MT"/>
                <a:cs typeface="Arial MT"/>
              </a:rPr>
              <a:t>informaç6es</a:t>
            </a:r>
            <a:r>
              <a:rPr dirty="0" sz="110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14141"/>
                </a:solidFill>
                <a:latin typeface="Arial MT"/>
                <a:cs typeface="Arial MT"/>
              </a:rPr>
              <a:t>para</a:t>
            </a:r>
            <a:r>
              <a:rPr dirty="0" sz="11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os</a:t>
            </a:r>
            <a:r>
              <a:rPr dirty="0" sz="1100" spc="-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fins</a:t>
            </a:r>
            <a:r>
              <a:rPr dirty="0" sz="11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B5B5B"/>
                </a:solidFill>
                <a:latin typeface="Arial MT"/>
                <a:cs typeface="Arial MT"/>
              </a:rPr>
              <a:t>da</a:t>
            </a:r>
            <a:r>
              <a:rPr dirty="0" sz="11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B3B3B"/>
                </a:solidFill>
                <a:latin typeface="Arial MT"/>
                <a:cs typeface="Arial MT"/>
              </a:rPr>
              <a:t>atividade </a:t>
            </a:r>
            <a:r>
              <a:rPr dirty="0" sz="1100" spc="-30">
                <a:solidFill>
                  <a:srgbClr val="464646"/>
                </a:solidFill>
                <a:latin typeface="Arial MT"/>
                <a:cs typeface="Arial MT"/>
              </a:rPr>
              <a:t>constitucional</a:t>
            </a:r>
            <a:r>
              <a:rPr dirty="0" sz="1100" spc="-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1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3D3D3D"/>
                </a:solidFill>
                <a:latin typeface="Arial MT"/>
                <a:cs typeface="Arial MT"/>
              </a:rPr>
              <a:t>controle</a:t>
            </a:r>
            <a:r>
              <a:rPr dirty="0" sz="110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44444"/>
                </a:solidFill>
                <a:latin typeface="Arial MT"/>
                <a:cs typeface="Arial MT"/>
              </a:rPr>
              <a:t>externo;</a:t>
            </a:r>
            <a:endParaRPr sz="1100">
              <a:latin typeface="Arial MT"/>
              <a:cs typeface="Arial MT"/>
            </a:endParaRPr>
          </a:p>
          <a:p>
            <a:pPr algn="just" marL="17145" marR="5080" indent="88265">
              <a:lnSpc>
                <a:spcPct val="107700"/>
              </a:lnSpc>
              <a:spcBef>
                <a:spcPts val="555"/>
              </a:spcBef>
              <a:buClr>
                <a:srgbClr val="646464"/>
              </a:buClr>
              <a:buChar char="-"/>
              <a:tabLst>
                <a:tab pos="105410" algn="l"/>
              </a:tabLst>
            </a:pP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11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95959"/>
                </a:solidFill>
                <a:latin typeface="Arial MT"/>
                <a:cs typeface="Arial MT"/>
              </a:rPr>
              <a:t>o</a:t>
            </a:r>
            <a:r>
              <a:rPr dirty="0" sz="1100" spc="-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545454"/>
                </a:solidFill>
                <a:latin typeface="Arial MT"/>
                <a:cs typeface="Arial MT"/>
              </a:rPr>
              <a:t>TCESP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64646"/>
                </a:solidFill>
                <a:latin typeface="Arial MT"/>
                <a:cs typeface="Arial MT"/>
              </a:rPr>
              <a:t>utilizará</a:t>
            </a:r>
            <a:r>
              <a:rPr dirty="0" sz="110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os</a:t>
            </a:r>
            <a:r>
              <a:rPr dirty="0" sz="11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dados</a:t>
            </a:r>
            <a:r>
              <a:rPr dirty="0" sz="11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F4F4F"/>
                </a:solidFill>
                <a:latin typeface="Arial MT"/>
                <a:cs typeface="Arial MT"/>
              </a:rPr>
              <a:t>dispostos</a:t>
            </a:r>
            <a:r>
              <a:rPr dirty="0" sz="11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neste </a:t>
            </a:r>
            <a:r>
              <a:rPr dirty="0" sz="1100" spc="-20">
                <a:solidFill>
                  <a:srgbClr val="4B4B4B"/>
                </a:solidFill>
                <a:latin typeface="Arial MT"/>
                <a:cs typeface="Arial MT"/>
              </a:rPr>
              <a:t>instrumento</a:t>
            </a:r>
            <a:r>
              <a:rPr dirty="0" sz="110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nos</a:t>
            </a:r>
            <a:r>
              <a:rPr dirty="0" sz="1100" spc="-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termos</a:t>
            </a:r>
            <a:r>
              <a:rPr dirty="0" sz="11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575757"/>
                </a:solidFill>
                <a:latin typeface="Arial MT"/>
                <a:cs typeface="Arial MT"/>
              </a:rPr>
              <a:t>de </a:t>
            </a:r>
            <a:r>
              <a:rPr dirty="0" sz="1100" spc="-10">
                <a:solidFill>
                  <a:srgbClr val="545454"/>
                </a:solidFill>
                <a:latin typeface="Arial MT"/>
                <a:cs typeface="Arial MT"/>
              </a:rPr>
              <a:t>seus</a:t>
            </a:r>
            <a:r>
              <a:rPr dirty="0" sz="1100" spc="-6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F4F4F"/>
                </a:solidFill>
                <a:latin typeface="Arial MT"/>
                <a:cs typeface="Arial MT"/>
              </a:rPr>
              <a:t>normativos</a:t>
            </a:r>
            <a:r>
              <a:rPr dirty="0" sz="1100" spc="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Arial MT"/>
                <a:cs typeface="Arial MT"/>
              </a:rPr>
              <a:t>internos</a:t>
            </a:r>
            <a:r>
              <a:rPr dirty="0" sz="11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4F4F4F"/>
                </a:solidFill>
                <a:latin typeface="Arial MT"/>
                <a:cs typeface="Arial MT"/>
              </a:rPr>
              <a:t>que</a:t>
            </a:r>
            <a:r>
              <a:rPr dirty="0" sz="1100" spc="-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regulam</a:t>
            </a:r>
            <a:r>
              <a:rPr dirty="0" sz="11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1100" spc="-6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uso</a:t>
            </a:r>
            <a:r>
              <a:rPr dirty="0" sz="11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94949"/>
                </a:solidFill>
                <a:latin typeface="Arial MT"/>
                <a:cs typeface="Arial MT"/>
              </a:rPr>
              <a:t>deste</a:t>
            </a:r>
            <a:r>
              <a:rPr dirty="0" sz="11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tipo</a:t>
            </a:r>
            <a:r>
              <a:rPr dirty="0" sz="11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100" spc="-6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24242"/>
                </a:solidFill>
                <a:latin typeface="Arial MT"/>
                <a:cs typeface="Arial MT"/>
              </a:rPr>
              <a:t>informação</a:t>
            </a:r>
            <a:r>
              <a:rPr dirty="0" sz="1100" spc="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95959"/>
                </a:solidFill>
                <a:latin typeface="Arial MT"/>
                <a:cs typeface="Arial MT"/>
              </a:rPr>
              <a:t>e</a:t>
            </a:r>
            <a:r>
              <a:rPr dirty="0" sz="1100" spc="-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D3D3D"/>
                </a:solidFill>
                <a:latin typeface="Arial MT"/>
                <a:cs typeface="Arial MT"/>
              </a:rPr>
              <a:t>dentro 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dos</a:t>
            </a:r>
            <a:r>
              <a:rPr dirty="0" sz="11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B4B4B"/>
                </a:solidFill>
                <a:latin typeface="Arial MT"/>
                <a:cs typeface="Arial MT"/>
              </a:rPr>
              <a:t>seus</a:t>
            </a:r>
            <a:r>
              <a:rPr dirty="0" sz="11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64646"/>
                </a:solidFill>
                <a:latin typeface="Arial MT"/>
                <a:cs typeface="Arial MT"/>
              </a:rPr>
              <a:t>objetivos</a:t>
            </a:r>
            <a:r>
              <a:rPr dirty="0" sz="110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44444"/>
                </a:solidFill>
                <a:latin typeface="Arial MT"/>
                <a:cs typeface="Arial MT"/>
              </a:rPr>
              <a:t>instituicionais</a:t>
            </a:r>
            <a:r>
              <a:rPr dirty="0" sz="110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24242"/>
                </a:solidFill>
                <a:latin typeface="Arial MT"/>
                <a:cs typeface="Arial MT"/>
              </a:rPr>
              <a:t>previstos</a:t>
            </a:r>
            <a:r>
              <a:rPr dirty="0" sz="11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em</a:t>
            </a:r>
            <a:r>
              <a:rPr dirty="0" sz="1100" spc="-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545454"/>
                </a:solidFill>
                <a:latin typeface="Arial MT"/>
                <a:cs typeface="Arial MT"/>
              </a:rPr>
              <a:t>lei;</a:t>
            </a:r>
            <a:r>
              <a:rPr dirty="0" sz="11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565656"/>
                </a:solidFill>
                <a:latin typeface="Arial MT"/>
                <a:cs typeface="Arial MT"/>
              </a:rPr>
              <a:t>e,</a:t>
            </a:r>
            <a:endParaRPr sz="1100">
              <a:latin typeface="Arial MT"/>
              <a:cs typeface="Arial MT"/>
            </a:endParaRPr>
          </a:p>
          <a:p>
            <a:pPr algn="just" marL="17145" marR="10795" indent="83820">
              <a:lnSpc>
                <a:spcPct val="104500"/>
              </a:lnSpc>
              <a:spcBef>
                <a:spcPts val="600"/>
              </a:spcBef>
              <a:buClr>
                <a:srgbClr val="606060"/>
              </a:buClr>
              <a:buChar char="-"/>
              <a:tabLst>
                <a:tab pos="100965" algn="l"/>
              </a:tabLst>
            </a:pPr>
            <a:r>
              <a:rPr dirty="0" sz="110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11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em</a:t>
            </a:r>
            <a:r>
              <a:rPr dirty="0" sz="11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razâo</a:t>
            </a:r>
            <a:r>
              <a:rPr dirty="0" sz="11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110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14141"/>
                </a:solidFill>
                <a:latin typeface="Arial MT"/>
                <a:cs typeface="Arial MT"/>
              </a:rPr>
              <a:t>natureza</a:t>
            </a:r>
            <a:r>
              <a:rPr dirty="0" sz="1100" spc="6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dos</a:t>
            </a:r>
            <a:r>
              <a:rPr dirty="0" sz="11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84848"/>
                </a:solidFill>
                <a:latin typeface="Arial MT"/>
                <a:cs typeface="Arial MT"/>
              </a:rPr>
              <a:t>dados,</a:t>
            </a:r>
            <a:r>
              <a:rPr dirty="0" sz="1100" spc="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11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Partes</a:t>
            </a:r>
            <a:r>
              <a:rPr dirty="0" sz="11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se</a:t>
            </a:r>
            <a:r>
              <a:rPr dirty="0" sz="11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B3B3B"/>
                </a:solidFill>
                <a:latin typeface="Arial MT"/>
                <a:cs typeface="Arial MT"/>
              </a:rPr>
              <a:t>obrigam</a:t>
            </a:r>
            <a:r>
              <a:rPr dirty="0" sz="11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94949"/>
                </a:solidFill>
                <a:latin typeface="Arial MT"/>
                <a:cs typeface="Arial MT"/>
              </a:rPr>
              <a:t>a</a:t>
            </a:r>
            <a:r>
              <a:rPr dirty="0" sz="11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83838"/>
                </a:solidFill>
                <a:latin typeface="Arial MT"/>
                <a:cs typeface="Arial MT"/>
              </a:rPr>
              <a:t>manter</a:t>
            </a:r>
            <a:r>
              <a:rPr dirty="0" sz="11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64646"/>
                </a:solidFill>
                <a:latin typeface="Arial MT"/>
                <a:cs typeface="Arial MT"/>
              </a:rPr>
              <a:t>sigilo </a:t>
            </a:r>
            <a:r>
              <a:rPr dirty="0" sz="1100">
                <a:solidFill>
                  <a:srgbClr val="525252"/>
                </a:solidFill>
                <a:latin typeface="Arial MT"/>
                <a:cs typeface="Arial MT"/>
              </a:rPr>
              <a:t>sobre</a:t>
            </a:r>
            <a:r>
              <a:rPr dirty="0" sz="1100" spc="-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as</a:t>
            </a:r>
            <a:r>
              <a:rPr dirty="0" sz="110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14141"/>
                </a:solidFill>
                <a:latin typeface="Arial MT"/>
                <a:cs typeface="Arial MT"/>
              </a:rPr>
              <a:t>respectivas</a:t>
            </a:r>
            <a:r>
              <a:rPr dirty="0" sz="110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84848"/>
                </a:solidFill>
                <a:latin typeface="Arial MT"/>
                <a:cs typeface="Arial MT"/>
              </a:rPr>
              <a:t>informaçóes,</a:t>
            </a:r>
            <a:r>
              <a:rPr dirty="0" sz="1100" spc="6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25252"/>
                </a:solidFill>
                <a:latin typeface="Arial MT"/>
                <a:cs typeface="Arial MT"/>
              </a:rPr>
              <a:t>bem</a:t>
            </a:r>
            <a:r>
              <a:rPr dirty="0" sz="11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D3D3D"/>
                </a:solidFill>
                <a:latin typeface="Arial MT"/>
                <a:cs typeface="Arial MT"/>
              </a:rPr>
              <a:t>como</a:t>
            </a:r>
            <a:r>
              <a:rPr dirty="0" sz="11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as</a:t>
            </a:r>
            <a:r>
              <a:rPr dirty="0" sz="110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demais</a:t>
            </a:r>
            <a:r>
              <a:rPr dirty="0" sz="11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25252"/>
                </a:solidFill>
                <a:latin typeface="Arial MT"/>
                <a:cs typeface="Arial MT"/>
              </a:rPr>
              <a:t>açôes</a:t>
            </a:r>
            <a:r>
              <a:rPr dirty="0" sz="110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14141"/>
                </a:solidFill>
                <a:latin typeface="Arial MT"/>
                <a:cs typeface="Arial MT"/>
              </a:rPr>
              <a:t>realizadas</a:t>
            </a:r>
            <a:r>
              <a:rPr dirty="0" sz="110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595959"/>
                </a:solidFill>
                <a:latin typeface="Arial MT"/>
                <a:cs typeface="Arial MT"/>
              </a:rPr>
              <a:t>em </a:t>
            </a:r>
            <a:r>
              <a:rPr dirty="0" sz="1100">
                <a:solidFill>
                  <a:srgbClr val="3F3F3F"/>
                </a:solidFill>
                <a:latin typeface="Arial MT"/>
                <a:cs typeface="Arial MT"/>
              </a:rPr>
              <a:t>sua</a:t>
            </a:r>
            <a:r>
              <a:rPr dirty="0" sz="1100" spc="2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execução,</a:t>
            </a:r>
            <a:r>
              <a:rPr dirty="0" sz="1100" spc="3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a</a:t>
            </a:r>
            <a:r>
              <a:rPr dirty="0" sz="1100" spc="254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contar</a:t>
            </a:r>
            <a:r>
              <a:rPr dirty="0" sz="1100" spc="2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1100" spc="26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B3B3B"/>
                </a:solidFill>
                <a:latin typeface="Arial MT"/>
                <a:cs typeface="Arial MT"/>
              </a:rPr>
              <a:t>data</a:t>
            </a:r>
            <a:r>
              <a:rPr dirty="0" sz="1100" spc="29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1100" spc="2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assinatura</a:t>
            </a:r>
            <a:r>
              <a:rPr dirty="0" sz="1100" spc="29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1100" spc="2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64646"/>
                </a:solidFill>
                <a:latin typeface="Arial MT"/>
                <a:cs typeface="Arial MT"/>
              </a:rPr>
              <a:t>presente</a:t>
            </a:r>
            <a:r>
              <a:rPr dirty="0" sz="1100" spc="2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Arial MT"/>
                <a:cs typeface="Arial MT"/>
              </a:rPr>
              <a:t>instrumento, </a:t>
            </a:r>
            <a:r>
              <a:rPr dirty="0" sz="1100" spc="-25">
                <a:solidFill>
                  <a:srgbClr val="4D4D4D"/>
                </a:solidFill>
                <a:latin typeface="Arial MT"/>
                <a:cs typeface="Arial MT"/>
              </a:rPr>
              <a:t>perdurando</a:t>
            </a:r>
            <a:r>
              <a:rPr dirty="0" sz="11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64646"/>
                </a:solidFill>
                <a:latin typeface="Arial MT"/>
                <a:cs typeface="Arial MT"/>
              </a:rPr>
              <a:t>por</a:t>
            </a:r>
            <a:r>
              <a:rPr dirty="0" sz="11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525252"/>
                </a:solidFill>
                <a:latin typeface="Arial MT"/>
                <a:cs typeface="Arial MT"/>
              </a:rPr>
              <a:t>prazo</a:t>
            </a:r>
            <a:r>
              <a:rPr dirty="0" sz="110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Arial MT"/>
                <a:cs typeface="Arial MT"/>
              </a:rPr>
              <a:t>indeterminado.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95841" y="5775021"/>
            <a:ext cx="1365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25">
                <a:solidFill>
                  <a:srgbClr val="464646"/>
                </a:solidFill>
                <a:latin typeface="Arial Black"/>
                <a:cs typeface="Arial Black"/>
              </a:rPr>
              <a:t>2)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52611" y="8343391"/>
            <a:ext cx="18675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30">
                <a:solidFill>
                  <a:srgbClr val="494949"/>
                </a:solidFill>
                <a:latin typeface="Arial MT"/>
                <a:cs typeface="Arial MT"/>
              </a:rPr>
              <a:t>Guarulhos,</a:t>
            </a:r>
            <a:r>
              <a:rPr dirty="0" sz="110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01</a:t>
            </a:r>
            <a:r>
              <a:rPr dirty="0" sz="1100" spc="-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1100" spc="-4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D4D4D"/>
                </a:solidFill>
                <a:latin typeface="Arial MT"/>
                <a:cs typeface="Arial MT"/>
              </a:rPr>
              <a:t>abril</a:t>
            </a:r>
            <a:r>
              <a:rPr dirty="0" sz="110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11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solidFill>
                  <a:srgbClr val="4D4D4D"/>
                </a:solidFill>
                <a:latin typeface="Arial MT"/>
                <a:cs typeface="Arial MT"/>
              </a:rPr>
              <a:t>2025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56957" y="9205610"/>
            <a:ext cx="145669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3860" marR="5080" indent="-391795">
              <a:lnSpc>
                <a:spcPct val="139000"/>
              </a:lnSpc>
              <a:spcBef>
                <a:spcPts val="100"/>
              </a:spcBef>
            </a:pPr>
            <a:r>
              <a:rPr dirty="0" sz="1100" spc="-30">
                <a:solidFill>
                  <a:srgbClr val="484848"/>
                </a:solidFill>
                <a:latin typeface="Arial MT"/>
                <a:cs typeface="Arial MT"/>
              </a:rPr>
              <a:t>Antonio</a:t>
            </a:r>
            <a:r>
              <a:rPr dirty="0" sz="110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3D3D3D"/>
                </a:solidFill>
                <a:latin typeface="Arial MT"/>
                <a:cs typeface="Arial MT"/>
              </a:rPr>
              <a:t>Gomes</a:t>
            </a:r>
            <a:r>
              <a:rPr dirty="0" sz="11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110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4B4B4B"/>
                </a:solidFill>
                <a:latin typeface="Arial MT"/>
                <a:cs typeface="Arial MT"/>
              </a:rPr>
              <a:t>Silva </a:t>
            </a:r>
            <a:r>
              <a:rPr dirty="0" sz="1100" spc="-10">
                <a:solidFill>
                  <a:srgbClr val="3D3D3D"/>
                </a:solidFill>
                <a:latin typeface="Arial MT"/>
                <a:cs typeface="Arial MT"/>
              </a:rPr>
              <a:t>Presidente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6800" y="1220204"/>
            <a:ext cx="100637" cy="8226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07542" y="1201924"/>
            <a:ext cx="3787639" cy="26963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61161" y="1617799"/>
            <a:ext cx="3581789" cy="13253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463521" y="1746009"/>
            <a:ext cx="263017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60">
                <a:solidFill>
                  <a:srgbClr val="565656"/>
                </a:solidFill>
                <a:latin typeface="Arial MT"/>
                <a:cs typeface="Arial MT"/>
              </a:rPr>
              <a:t>Telefone:</a:t>
            </a:r>
            <a:r>
              <a:rPr dirty="0" sz="1050" spc="12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050" spc="-80">
                <a:solidFill>
                  <a:srgbClr val="4D4D4D"/>
                </a:solidFill>
                <a:latin typeface="Arial MT"/>
                <a:cs typeface="Arial MT"/>
              </a:rPr>
              <a:t>z4ss-</a:t>
            </a:r>
            <a:r>
              <a:rPr dirty="0" sz="1050" spc="-105">
                <a:solidFill>
                  <a:srgbClr val="4D4D4D"/>
                </a:solidFill>
                <a:latin typeface="Arial MT"/>
                <a:cs typeface="Arial MT"/>
              </a:rPr>
              <a:t>cm</a:t>
            </a:r>
            <a:r>
              <a:rPr dirty="0" sz="1050" spc="-1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 spc="-110">
                <a:solidFill>
                  <a:srgbClr val="626262"/>
                </a:solidFill>
                <a:latin typeface="Arial MT"/>
                <a:cs typeface="Arial MT"/>
              </a:rPr>
              <a:t>do</a:t>
            </a:r>
            <a:r>
              <a:rPr dirty="0" sz="1050" spc="-1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1050" spc="-100">
                <a:solidFill>
                  <a:srgbClr val="777777"/>
                </a:solidFill>
                <a:latin typeface="Arial MT"/>
                <a:cs typeface="Arial MT"/>
              </a:rPr>
              <a:t>-</a:t>
            </a:r>
            <a:r>
              <a:rPr dirty="0" sz="1050" spc="1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595959"/>
                </a:solidFill>
                <a:latin typeface="Arial MT"/>
                <a:cs typeface="Arial MT"/>
              </a:rPr>
              <a:t>cnPi.</a:t>
            </a:r>
            <a:r>
              <a:rPr dirty="0" sz="1050" spc="-6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050" spc="-60">
                <a:solidFill>
                  <a:srgbClr val="565656"/>
                </a:solidFill>
                <a:latin typeface="Arial MT"/>
                <a:cs typeface="Arial MT"/>
              </a:rPr>
              <a:t>aa.9s</a:t>
            </a:r>
            <a:r>
              <a:rPr dirty="0" sz="1050" spc="-13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050" spc="-60">
                <a:solidFill>
                  <a:srgbClr val="505050"/>
                </a:solidFill>
                <a:latin typeface="Arial MT"/>
                <a:cs typeface="Arial MT"/>
              </a:rPr>
              <a:t>e.3szyooos-</a:t>
            </a:r>
            <a:r>
              <a:rPr dirty="0" sz="1050" spc="-25">
                <a:solidFill>
                  <a:srgbClr val="505050"/>
                </a:solidFill>
                <a:latin typeface="Arial MT"/>
                <a:cs typeface="Arial MT"/>
              </a:rPr>
              <a:t>of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7232" y="2879383"/>
            <a:ext cx="5337810" cy="2279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solidFill>
                  <a:srgbClr val="444444"/>
                </a:solidFill>
                <a:latin typeface="Arial Black"/>
                <a:cs typeface="Arial Black"/>
              </a:rPr>
              <a:t>DECLARAÇÃO</a:t>
            </a:r>
            <a:endParaRPr sz="105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050">
              <a:latin typeface="Arial Black"/>
              <a:cs typeface="Arial Black"/>
            </a:endParaRPr>
          </a:p>
          <a:p>
            <a:pPr algn="just" marL="71120" marR="43180" indent="438784">
              <a:lnSpc>
                <a:spcPct val="145200"/>
              </a:lnSpc>
              <a:spcBef>
                <a:spcPts val="5"/>
              </a:spcBef>
            </a:pPr>
            <a:r>
              <a:rPr dirty="0" sz="1050">
                <a:solidFill>
                  <a:srgbClr val="545454"/>
                </a:solidFill>
                <a:latin typeface="Arial MT"/>
                <a:cs typeface="Arial MT"/>
              </a:rPr>
              <a:t>A</a:t>
            </a:r>
            <a:r>
              <a:rPr dirty="0" sz="1050" spc="229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Associação</a:t>
            </a:r>
            <a:r>
              <a:rPr dirty="0" sz="1050" spc="2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dos</a:t>
            </a:r>
            <a:r>
              <a:rPr dirty="0" sz="1050" spc="2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A3A3A"/>
                </a:solidFill>
                <a:latin typeface="Arial MT"/>
                <a:cs typeface="Arial MT"/>
              </a:rPr>
              <a:t>Moradores</a:t>
            </a:r>
            <a:r>
              <a:rPr dirty="0" sz="1050" spc="2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para</a:t>
            </a:r>
            <a:r>
              <a:rPr dirty="0" sz="1050" spc="2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1050" spc="1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Desenvolvimento</a:t>
            </a:r>
            <a:r>
              <a:rPr dirty="0" sz="1050" spc="1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1050" spc="2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D4D4D"/>
                </a:solidFill>
                <a:latin typeface="Arial MT"/>
                <a:cs typeface="Arial MT"/>
              </a:rPr>
              <a:t>Água</a:t>
            </a:r>
            <a:r>
              <a:rPr dirty="0" sz="1050" spc="2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F4F4F"/>
                </a:solidFill>
                <a:latin typeface="Arial MT"/>
                <a:cs typeface="Arial MT"/>
              </a:rPr>
              <a:t>Azul,</a:t>
            </a:r>
            <a:r>
              <a:rPr dirty="0" sz="1050" spc="225">
                <a:solidFill>
                  <a:srgbClr val="4F4F4F"/>
                </a:solidFill>
                <a:latin typeface="Arial MT"/>
                <a:cs typeface="Arial MT"/>
              </a:rPr>
              <a:t>  </a:t>
            </a:r>
            <a:r>
              <a:rPr dirty="0" sz="1050" spc="-25">
                <a:solidFill>
                  <a:srgbClr val="464646"/>
                </a:solidFill>
                <a:latin typeface="Arial MT"/>
                <a:cs typeface="Arial MT"/>
              </a:rPr>
              <a:t>com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sede</a:t>
            </a:r>
            <a:r>
              <a:rPr dirty="0" sz="1050" spc="1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na</a:t>
            </a:r>
            <a:r>
              <a:rPr dirty="0" sz="1050" spc="8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Estrada</a:t>
            </a:r>
            <a:r>
              <a:rPr dirty="0" sz="1050" spc="16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B3B3B"/>
                </a:solidFill>
                <a:latin typeface="Arial MT"/>
                <a:cs typeface="Arial MT"/>
              </a:rPr>
              <a:t>Acãcio</a:t>
            </a:r>
            <a:r>
              <a:rPr dirty="0" sz="1050" spc="1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Antonio</a:t>
            </a:r>
            <a:r>
              <a:rPr dirty="0" sz="1050" spc="1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63636"/>
                </a:solidFill>
                <a:latin typeface="Arial MT"/>
                <a:cs typeface="Arial MT"/>
              </a:rPr>
              <a:t>Batista,</a:t>
            </a:r>
            <a:r>
              <a:rPr dirty="0" sz="1050" spc="1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105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270,</a:t>
            </a:r>
            <a:r>
              <a:rPr dirty="0" sz="1050" spc="1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Vila</a:t>
            </a:r>
            <a:r>
              <a:rPr dirty="0" sz="1050" spc="1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Nova</a:t>
            </a:r>
            <a:r>
              <a:rPr dirty="0" sz="1050" spc="1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F3F3F"/>
                </a:solidFill>
                <a:latin typeface="Arial MT"/>
                <a:cs typeface="Arial MT"/>
              </a:rPr>
              <a:t>Bonsucesso,</a:t>
            </a:r>
            <a:r>
              <a:rPr dirty="0" sz="1050" spc="2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3D3D3D"/>
                </a:solidFill>
                <a:latin typeface="Arial MT"/>
                <a:cs typeface="Arial MT"/>
              </a:rPr>
              <a:t>Guarulhos,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SP,</a:t>
            </a:r>
            <a:r>
              <a:rPr dirty="0" sz="1050" spc="3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F3F3F"/>
                </a:solidFill>
                <a:latin typeface="Arial MT"/>
                <a:cs typeface="Arial MT"/>
              </a:rPr>
              <a:t>inscrita</a:t>
            </a:r>
            <a:r>
              <a:rPr dirty="0" sz="1050" spc="3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no</a:t>
            </a:r>
            <a:r>
              <a:rPr dirty="0" sz="1050" spc="3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D3D3D"/>
                </a:solidFill>
                <a:latin typeface="Arial MT"/>
                <a:cs typeface="Arial MT"/>
              </a:rPr>
              <a:t>CNPJ</a:t>
            </a:r>
            <a:r>
              <a:rPr dirty="0" sz="1050" spc="3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83838"/>
                </a:solidFill>
                <a:latin typeface="Arial MT"/>
                <a:cs typeface="Arial MT"/>
              </a:rPr>
              <a:t>sob</a:t>
            </a:r>
            <a:r>
              <a:rPr dirty="0" sz="1050" spc="3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n•</a:t>
            </a:r>
            <a:r>
              <a:rPr dirty="0" sz="1050" spc="3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444444"/>
                </a:solidFill>
                <a:latin typeface="Arial MT"/>
                <a:cs typeface="Arial MT"/>
              </a:rPr>
              <a:t>08.953.367/0003-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01,</a:t>
            </a:r>
            <a:r>
              <a:rPr dirty="0" sz="1050" spc="28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D3D3D"/>
                </a:solidFill>
                <a:latin typeface="Arial MT"/>
                <a:cs typeface="Arial MT"/>
              </a:rPr>
              <a:t>representada</a:t>
            </a:r>
            <a:r>
              <a:rPr dirty="0" sz="1050" spc="39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25252"/>
                </a:solidFill>
                <a:latin typeface="Arial MT"/>
                <a:cs typeface="Arial MT"/>
              </a:rPr>
              <a:t>pelo</a:t>
            </a:r>
            <a:r>
              <a:rPr dirty="0" sz="1050" spc="33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25252"/>
                </a:solidFill>
                <a:latin typeface="Arial MT"/>
                <a:cs typeface="Arial MT"/>
              </a:rPr>
              <a:t>Sr.</a:t>
            </a:r>
            <a:r>
              <a:rPr dirty="0" sz="1050" spc="3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424242"/>
                </a:solidFill>
                <a:latin typeface="Arial MT"/>
                <a:cs typeface="Arial MT"/>
              </a:rPr>
              <a:t>Antonio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Gomes</a:t>
            </a:r>
            <a:r>
              <a:rPr dirty="0" sz="1050" spc="110">
                <a:solidFill>
                  <a:srgbClr val="464646"/>
                </a:solidFill>
                <a:latin typeface="Arial MT"/>
                <a:cs typeface="Arial MT"/>
              </a:rPr>
              <a:t> 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da</a:t>
            </a:r>
            <a:r>
              <a:rPr dirty="0" sz="1050" spc="4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Silva</a:t>
            </a:r>
            <a:r>
              <a:rPr dirty="0" sz="1050" spc="49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 spc="-420">
                <a:solidFill>
                  <a:srgbClr val="4B4B4B"/>
                </a:solidFill>
                <a:latin typeface="Arial MT"/>
                <a:cs typeface="Arial MT"/>
              </a:rPr>
              <a:t>—</a:t>
            </a:r>
            <a:r>
              <a:rPr dirty="0" sz="1050" spc="40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presidente,</a:t>
            </a:r>
            <a:r>
              <a:rPr dirty="0" sz="1050" spc="114">
                <a:solidFill>
                  <a:srgbClr val="424242"/>
                </a:solidFill>
                <a:latin typeface="Arial MT"/>
                <a:cs typeface="Arial MT"/>
              </a:rPr>
              <a:t>  </a:t>
            </a:r>
            <a:r>
              <a:rPr dirty="0" sz="1050">
                <a:solidFill>
                  <a:srgbClr val="3B3B3B"/>
                </a:solidFill>
                <a:latin typeface="Arial MT"/>
                <a:cs typeface="Arial MT"/>
              </a:rPr>
              <a:t>portador</a:t>
            </a:r>
            <a:r>
              <a:rPr dirty="0" sz="1050" spc="4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do</a:t>
            </a:r>
            <a:r>
              <a:rPr dirty="0" sz="1050" spc="459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D3D3D"/>
                </a:solidFill>
                <a:latin typeface="Arial MT"/>
                <a:cs typeface="Arial MT"/>
              </a:rPr>
              <a:t>R.G.</a:t>
            </a:r>
            <a:r>
              <a:rPr dirty="0" sz="1050" spc="4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65656"/>
                </a:solidFill>
                <a:latin typeface="Arial MT"/>
                <a:cs typeface="Arial MT"/>
              </a:rPr>
              <a:t>n•</a:t>
            </a:r>
            <a:r>
              <a:rPr dirty="0" sz="1050" spc="105">
                <a:solidFill>
                  <a:srgbClr val="565656"/>
                </a:solidFill>
                <a:latin typeface="Arial MT"/>
                <a:cs typeface="Arial MT"/>
              </a:rPr>
              <a:t>  </a:t>
            </a:r>
            <a:r>
              <a:rPr dirty="0" sz="1050" spc="-20">
                <a:solidFill>
                  <a:srgbClr val="464646"/>
                </a:solidFill>
                <a:latin typeface="Arial MT"/>
                <a:cs typeface="Arial MT"/>
              </a:rPr>
              <a:t>11.089.712-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2</a:t>
            </a:r>
            <a:r>
              <a:rPr dirty="0" sz="1050" spc="105">
                <a:solidFill>
                  <a:srgbClr val="464646"/>
                </a:solidFill>
                <a:latin typeface="Arial MT"/>
                <a:cs typeface="Arial MT"/>
              </a:rPr>
              <a:t> 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1050" spc="4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CPF</a:t>
            </a:r>
            <a:r>
              <a:rPr dirty="0" sz="1050" spc="48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494949"/>
                </a:solidFill>
                <a:latin typeface="Arial MT"/>
                <a:cs typeface="Arial MT"/>
              </a:rPr>
              <a:t>n°. </a:t>
            </a:r>
            <a:r>
              <a:rPr dirty="0" sz="1050" spc="-10">
                <a:solidFill>
                  <a:srgbClr val="3D3D3D"/>
                </a:solidFill>
                <a:latin typeface="Arial MT"/>
                <a:cs typeface="Arial MT"/>
              </a:rPr>
              <a:t>878.648.008-</a:t>
            </a:r>
            <a:r>
              <a:rPr dirty="0" sz="1050">
                <a:solidFill>
                  <a:srgbClr val="3D3D3D"/>
                </a:solidFill>
                <a:latin typeface="Arial MT"/>
                <a:cs typeface="Arial MT"/>
              </a:rPr>
              <a:t>15,</a:t>
            </a:r>
            <a:r>
              <a:rPr dirty="0" sz="1050" spc="4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em</a:t>
            </a:r>
            <a:r>
              <a:rPr dirty="0" sz="1050" spc="3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B3B3B"/>
                </a:solidFill>
                <a:latin typeface="Arial MT"/>
                <a:cs typeface="Arial MT"/>
              </a:rPr>
              <a:t>atendimento</a:t>
            </a:r>
            <a:r>
              <a:rPr dirty="0" sz="1050" spc="4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ao</a:t>
            </a:r>
            <a:r>
              <a:rPr dirty="0" sz="1050" spc="3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F3F3F"/>
                </a:solidFill>
                <a:latin typeface="Arial MT"/>
                <a:cs typeface="Arial MT"/>
              </a:rPr>
              <a:t>disposto</a:t>
            </a:r>
            <a:r>
              <a:rPr dirty="0" sz="1050" spc="4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84848"/>
                </a:solidFill>
                <a:latin typeface="Arial MT"/>
                <a:cs typeface="Arial MT"/>
              </a:rPr>
              <a:t>no</a:t>
            </a:r>
            <a:r>
              <a:rPr dirty="0" sz="1050" spc="37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F3F3F"/>
                </a:solidFill>
                <a:latin typeface="Arial MT"/>
                <a:cs typeface="Arial MT"/>
              </a:rPr>
              <a:t>inciso</a:t>
            </a:r>
            <a:r>
              <a:rPr dirty="0" sz="1050" spc="409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XIII,</a:t>
            </a:r>
            <a:r>
              <a:rPr dirty="0" sz="1050" spc="40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do</a:t>
            </a:r>
            <a:r>
              <a:rPr dirty="0" sz="1050" spc="40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artigo</a:t>
            </a:r>
            <a:r>
              <a:rPr dirty="0" sz="1050" spc="4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184</a:t>
            </a:r>
            <a:r>
              <a:rPr dirty="0" sz="1050" spc="3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414141"/>
                </a:solidFill>
                <a:latin typeface="Arial MT"/>
                <a:cs typeface="Arial MT"/>
              </a:rPr>
              <a:t>das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Instruçóes</a:t>
            </a:r>
            <a:r>
              <a:rPr dirty="0" sz="105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05050"/>
                </a:solidFill>
                <a:latin typeface="Arial MT"/>
                <a:cs typeface="Arial MT"/>
              </a:rPr>
              <a:t>n•</a:t>
            </a:r>
            <a:r>
              <a:rPr dirty="0" sz="1050" spc="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84848"/>
                </a:solidFill>
                <a:latin typeface="Arial MT"/>
                <a:cs typeface="Arial MT"/>
              </a:rPr>
              <a:t>01/2024</a:t>
            </a:r>
            <a:r>
              <a:rPr dirty="0" sz="1050" spc="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05050"/>
                </a:solidFill>
                <a:latin typeface="Arial MT"/>
                <a:cs typeface="Arial MT"/>
              </a:rPr>
              <a:t>do</a:t>
            </a:r>
            <a:r>
              <a:rPr dirty="0" sz="1050" spc="-1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Tribunal</a:t>
            </a:r>
            <a:r>
              <a:rPr dirty="0" sz="1050" spc="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05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Contas</a:t>
            </a:r>
            <a:r>
              <a:rPr dirty="0" sz="105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105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83838"/>
                </a:solidFill>
                <a:latin typeface="Arial MT"/>
                <a:cs typeface="Arial MT"/>
              </a:rPr>
              <a:t>Estado</a:t>
            </a:r>
            <a:r>
              <a:rPr dirty="0" sz="10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05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São</a:t>
            </a:r>
            <a:r>
              <a:rPr dirty="0" sz="105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Paulo,</a:t>
            </a:r>
            <a:r>
              <a:rPr dirty="0" sz="105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 b="1">
                <a:solidFill>
                  <a:srgbClr val="444444"/>
                </a:solidFill>
                <a:latin typeface="Arial"/>
                <a:cs typeface="Arial"/>
              </a:rPr>
              <a:t>DECLARA</a:t>
            </a:r>
            <a:r>
              <a:rPr dirty="0" sz="1050" spc="11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575757"/>
                </a:solidFill>
                <a:latin typeface="Arial MT"/>
                <a:cs typeface="Arial MT"/>
              </a:rPr>
              <a:t>que </a:t>
            </a:r>
            <a:r>
              <a:rPr dirty="0" sz="1050">
                <a:solidFill>
                  <a:srgbClr val="626262"/>
                </a:solidFill>
                <a:latin typeface="Arial MT"/>
                <a:cs typeface="Arial MT"/>
              </a:rPr>
              <a:t>o</a:t>
            </a:r>
            <a:r>
              <a:rPr dirty="0" sz="105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33333"/>
                </a:solidFill>
                <a:latin typeface="Arial MT"/>
                <a:cs typeface="Arial MT"/>
              </a:rPr>
              <a:t>balanço</a:t>
            </a:r>
            <a:r>
              <a:rPr dirty="0" sz="1050" spc="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patrimonial</a:t>
            </a:r>
            <a:r>
              <a:rPr dirty="0" sz="10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105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exercicio</a:t>
            </a:r>
            <a:r>
              <a:rPr dirty="0" sz="1050" spc="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encerrado</a:t>
            </a:r>
            <a:r>
              <a:rPr dirty="0" sz="1050" spc="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10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anterior</a:t>
            </a:r>
            <a:r>
              <a:rPr dirty="0" sz="105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 spc="65">
                <a:solidFill>
                  <a:srgbClr val="444444"/>
                </a:solidFill>
                <a:latin typeface="Arial MT"/>
                <a:cs typeface="Arial MT"/>
              </a:rPr>
              <a:t>estlo</a:t>
            </a:r>
            <a:r>
              <a:rPr dirty="0" sz="105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83838"/>
                </a:solidFill>
                <a:latin typeface="Arial MT"/>
                <a:cs typeface="Arial MT"/>
              </a:rPr>
              <a:t>devidamente</a:t>
            </a:r>
            <a:r>
              <a:rPr dirty="0" sz="1050" spc="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3F3F3F"/>
                </a:solidFill>
                <a:latin typeface="Arial MT"/>
                <a:cs typeface="Arial MT"/>
              </a:rPr>
              <a:t>divulgados </a:t>
            </a:r>
            <a:r>
              <a:rPr dirty="0" sz="1050">
                <a:solidFill>
                  <a:srgbClr val="4D4D4D"/>
                </a:solidFill>
                <a:latin typeface="Arial MT"/>
                <a:cs typeface="Arial MT"/>
              </a:rPr>
              <a:t>no</a:t>
            </a:r>
            <a:r>
              <a:rPr dirty="0" sz="105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site</a:t>
            </a:r>
            <a:r>
              <a:rPr dirty="0" sz="105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1050" spc="-6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B3B3B"/>
                </a:solidFill>
                <a:latin typeface="Arial MT"/>
                <a:cs typeface="Arial MT"/>
              </a:rPr>
              <a:t>nossa</a:t>
            </a:r>
            <a:r>
              <a:rPr dirty="0" sz="105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83838"/>
                </a:solidFill>
                <a:latin typeface="Arial MT"/>
                <a:cs typeface="Arial MT"/>
              </a:rPr>
              <a:t>entidade,</a:t>
            </a:r>
            <a:r>
              <a:rPr dirty="0" sz="10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a</a:t>
            </a:r>
            <a:r>
              <a:rPr dirty="0" sz="1050" spc="-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 i="1">
                <a:solidFill>
                  <a:srgbClr val="3D3D3D"/>
                </a:solidFill>
                <a:latin typeface="Arial"/>
                <a:cs typeface="Arial"/>
              </a:rPr>
              <a:t>saber.</a:t>
            </a:r>
            <a:r>
              <a:rPr dirty="0" sz="1050" spc="190" i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050" spc="-35" i="1">
                <a:solidFill>
                  <a:srgbClr val="6EACDB"/>
                </a:solidFill>
                <a:latin typeface="Arial"/>
                <a:cs typeface="Arial"/>
              </a:rPr>
              <a:t>+'+</a:t>
            </a:r>
            <a:r>
              <a:rPr dirty="0" sz="1050" spc="325" i="1">
                <a:solidFill>
                  <a:srgbClr val="6EACDB"/>
                </a:solidFill>
                <a:latin typeface="Arial"/>
                <a:cs typeface="Arial"/>
              </a:rPr>
              <a:t>  </a:t>
            </a:r>
            <a:r>
              <a:rPr dirty="0" sz="1050">
                <a:solidFill>
                  <a:srgbClr val="7EBDDA"/>
                </a:solidFill>
                <a:latin typeface="Arial MT"/>
                <a:cs typeface="Arial MT"/>
              </a:rPr>
              <a:t>ar/7aaenuc0</a:t>
            </a:r>
            <a:r>
              <a:rPr dirty="0" baseline="-10582" sz="1575">
                <a:solidFill>
                  <a:srgbClr val="7EBDDA"/>
                </a:solidFill>
                <a:latin typeface="Arial MT"/>
                <a:cs typeface="Arial MT"/>
              </a:rPr>
              <a:t>•</a:t>
            </a:r>
            <a:r>
              <a:rPr dirty="0" baseline="-10582" sz="1575" spc="375">
                <a:solidFill>
                  <a:srgbClr val="7EBDDA"/>
                </a:solidFill>
                <a:latin typeface="Arial MT"/>
                <a:cs typeface="Arial MT"/>
              </a:rPr>
              <a:t>  </a:t>
            </a:r>
            <a:r>
              <a:rPr dirty="0" sz="1050" spc="-50" i="1">
                <a:solidFill>
                  <a:srgbClr val="8EC3D4"/>
                </a:solidFill>
                <a:latin typeface="Arial"/>
                <a:cs typeface="Arial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52949" y="5822498"/>
            <a:ext cx="1907539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383838"/>
                </a:solidFill>
                <a:latin typeface="Arial MT"/>
                <a:cs typeface="Arial MT"/>
              </a:rPr>
              <a:t>Guarulhos,</a:t>
            </a:r>
            <a:r>
              <a:rPr dirty="0" sz="1050" spc="8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45454"/>
                </a:solidFill>
                <a:latin typeface="Arial MT"/>
                <a:cs typeface="Arial MT"/>
              </a:rPr>
              <a:t>01</a:t>
            </a:r>
            <a:r>
              <a:rPr dirty="0" sz="1050" spc="-6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05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14141"/>
                </a:solidFill>
                <a:latin typeface="Arial MT"/>
                <a:cs typeface="Arial MT"/>
              </a:rPr>
              <a:t>abril</a:t>
            </a:r>
            <a:r>
              <a:rPr dirty="0" sz="105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F4F4F"/>
                </a:solidFill>
                <a:latin typeface="Arial MT"/>
                <a:cs typeface="Arial MT"/>
              </a:rPr>
              <a:t>de </a:t>
            </a:r>
            <a:r>
              <a:rPr dirty="0" sz="1050" spc="-10">
                <a:solidFill>
                  <a:srgbClr val="424242"/>
                </a:solidFill>
                <a:latin typeface="Arial MT"/>
                <a:cs typeface="Arial MT"/>
              </a:rPr>
              <a:t>2025.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13031" y="6425746"/>
            <a:ext cx="2425700" cy="661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826769" algn="l"/>
                <a:tab pos="1467485" algn="l"/>
                <a:tab pos="1835150" algn="l"/>
                <a:tab pos="2066289" algn="l"/>
                <a:tab pos="2399665" algn="l"/>
              </a:tabLst>
            </a:pPr>
            <a:r>
              <a:rPr dirty="0" u="sng" sz="1050" spc="-50">
                <a:solidFill>
                  <a:srgbClr val="93C4FF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P</a:t>
            </a:r>
            <a:r>
              <a:rPr dirty="0" u="sng" sz="1050">
                <a:solidFill>
                  <a:srgbClr val="93C4FF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>
                <a:solidFill>
                  <a:srgbClr val="EDEDED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ry</a:t>
            </a:r>
            <a:r>
              <a:rPr dirty="0" u="sng" sz="1050" spc="229">
                <a:solidFill>
                  <a:srgbClr val="EDEDED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50">
                <a:solidFill>
                  <a:srgbClr val="89BAE4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sng" sz="1050">
                <a:solidFill>
                  <a:srgbClr val="89BAE4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>
                <a:solidFill>
                  <a:srgbClr val="90B3DF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-	</a:t>
            </a:r>
            <a:r>
              <a:rPr dirty="0" u="sng" sz="1050" spc="-50">
                <a:solidFill>
                  <a:srgbClr val="CFCFCF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’</a:t>
            </a:r>
            <a:r>
              <a:rPr dirty="0" u="sng" sz="1050">
                <a:solidFill>
                  <a:srgbClr val="CFCFCF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00">
                <a:solidFill>
                  <a:srgbClr val="97AFD4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-</a:t>
            </a:r>
            <a:r>
              <a:rPr dirty="0" u="sng" sz="1050" spc="-50">
                <a:solidFill>
                  <a:srgbClr val="97AFD4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sng" sz="1050">
                <a:solidFill>
                  <a:srgbClr val="97AFD4"/>
                </a:solidFill>
                <a:uFill>
                  <a:solidFill>
                    <a:srgbClr val="5B6470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algn="ctr" marR="17145">
              <a:lnSpc>
                <a:spcPct val="100000"/>
              </a:lnSpc>
              <a:spcBef>
                <a:spcPts val="35"/>
              </a:spcBef>
            </a:pPr>
            <a:r>
              <a:rPr dirty="0" sz="1050">
                <a:solidFill>
                  <a:srgbClr val="424242"/>
                </a:solidFill>
                <a:latin typeface="Arial MT"/>
                <a:cs typeface="Arial MT"/>
              </a:rPr>
              <a:t>Antonio</a:t>
            </a:r>
            <a:r>
              <a:rPr dirty="0" sz="105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Gornés</a:t>
            </a:r>
            <a:r>
              <a:rPr dirty="0" sz="105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105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Silva</a:t>
            </a:r>
            <a:r>
              <a:rPr dirty="0" sz="105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10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464646"/>
                </a:solidFill>
                <a:latin typeface="Arial MT"/>
                <a:cs typeface="Arial MT"/>
              </a:rPr>
              <a:t>Presidente</a:t>
            </a:r>
            <a:endParaRPr sz="1050">
              <a:latin typeface="Arial MT"/>
              <a:cs typeface="Arial MT"/>
            </a:endParaRPr>
          </a:p>
          <a:p>
            <a:pPr algn="ctr" marR="33020">
              <a:lnSpc>
                <a:spcPct val="100000"/>
              </a:lnSpc>
              <a:spcBef>
                <a:spcPts val="1185"/>
              </a:spcBef>
            </a:pPr>
            <a:r>
              <a:rPr dirty="0" sz="1050">
                <a:solidFill>
                  <a:srgbClr val="4B4B4B"/>
                </a:solidFill>
                <a:latin typeface="Arial MT"/>
                <a:cs typeface="Arial MT"/>
              </a:rPr>
              <a:t>R.G.:</a:t>
            </a:r>
            <a:r>
              <a:rPr dirty="0" sz="1050" spc="1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363636"/>
                </a:solidFill>
                <a:latin typeface="Arial MT"/>
                <a:cs typeface="Arial MT"/>
              </a:rPr>
              <a:t>11.089.712-</a:t>
            </a:r>
            <a:r>
              <a:rPr dirty="0" sz="1050" spc="-50">
                <a:solidFill>
                  <a:srgbClr val="363636"/>
                </a:solidFill>
                <a:latin typeface="Arial MT"/>
                <a:cs typeface="Arial MT"/>
              </a:rPr>
              <a:t>2</a:t>
            </a:r>
            <a:endParaRPr sz="1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2026-06-18T16:49:26Z</dcterms:created>
  <dcterms:modified xsi:type="dcterms:W3CDTF">2026-06-18T16:49:26Z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2026-06-18T00:00:00Z</vt:filetime>
  </property>
  <property fmtid="{D5CDD505-2E9C-101B-9397-08002B2CF9AE}" pid="4" name="LastSaved">
    <vt:filetime>2026-06-18T00:00:00Z</vt:filetime>
  </property>
  <property fmtid="{D5CDD505-2E9C-101B-9397-08002B2CF9AE}" pid="5" name="Producer">
    <vt:lpwstr>EPSON Scan</vt:lpwstr>
  </property>
</Properties>
</file>